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D0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85" autoAdjust="0"/>
    <p:restoredTop sz="94660"/>
  </p:normalViewPr>
  <p:slideViewPr>
    <p:cSldViewPr>
      <p:cViewPr>
        <p:scale>
          <a:sx n="80" d="100"/>
          <a:sy n="80" d="100"/>
        </p:scale>
        <p:origin x="-9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VY_32_Inovace_19_Matematika 2.ročník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Drastíková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 : Geometrické  útvary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85554" custLinFactNeighborY="1695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Alena Drastíková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VY_32_Inovace_19_Matematika 2.ročník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 : Geometrické  útvary 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FE4659-7985-49B0-AFB9-855F1780E650}" type="datetimeFigureOut">
              <a:rPr lang="cs-CZ" smtClean="0"/>
              <a:t>7.6.2012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566640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Anotace 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Tento materiál slouží k procvičení geometrických </a:t>
            </a:r>
            <a:r>
              <a:rPr lang="cs-CZ" dirty="0">
                <a:solidFill>
                  <a:schemeClr val="tx1"/>
                </a:solidFill>
                <a:latin typeface="+mn-lt"/>
              </a:rPr>
              <a:t>ú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tvarů . Žáci pracují na interaktivní tabuli , po kliknutí  se jim zobrazí správný výsledek . Zápis a vypracování některých úkolů provedou do pracovního sešitu.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8220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4800" b="1" dirty="0" smtClean="0"/>
              <a:t>Pojmenuj obrazce a zapiš počet jejich stran a vrcholů: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___________    _____________   _____________  __________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+mn-lt"/>
              </a:rPr>
              <a:t>Strany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:            Strany :                Strany :              Strany :</a:t>
            </a: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/>
              <a:t>___________    _____________   _____________  __________</a:t>
            </a:r>
          </a:p>
          <a:p>
            <a:pPr marL="0" indent="0">
              <a:buNone/>
            </a:pPr>
            <a:r>
              <a:rPr lang="cs-CZ" dirty="0" smtClean="0"/>
              <a:t>___________    _____________   _____________  __________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  <a:latin typeface="+mn-lt"/>
              </a:rPr>
              <a:t>Vrcholy :          Vrcholy :             Vrcholy :            Vrcholy :</a:t>
            </a:r>
            <a:endParaRPr lang="cs-CZ" b="1" dirty="0">
              <a:solidFill>
                <a:schemeClr val="tx1"/>
              </a:solidFill>
              <a:latin typeface="+mn-lt"/>
            </a:endParaRPr>
          </a:p>
          <a:p>
            <a:pPr marL="0" indent="0">
              <a:buNone/>
            </a:pPr>
            <a:r>
              <a:rPr lang="cs-CZ" dirty="0" smtClean="0"/>
              <a:t>___________    _____________   _____________  __________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2060848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793282" y="2050319"/>
            <a:ext cx="158417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8" name="Rovnoramenný trojúhelník 7"/>
          <p:cNvSpPr/>
          <p:nvPr/>
        </p:nvSpPr>
        <p:spPr>
          <a:xfrm>
            <a:off x="5076056" y="2060848"/>
            <a:ext cx="1512168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236296" y="2060848"/>
            <a:ext cx="9144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89861" y="2858093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54658" y="285642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58008" y="1865653"/>
            <a:ext cx="348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4758" y="1865653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40300" y="2856428"/>
            <a:ext cx="35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369571" y="2856428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L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4358525" y="1865653"/>
            <a:ext cx="402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40300" y="186565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61199" y="2856428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88343" y="2858093"/>
            <a:ext cx="324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662863" y="1758589"/>
            <a:ext cx="338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9082" y="3356992"/>
            <a:ext cx="1665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ČTVEREC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494623" y="3356991"/>
            <a:ext cx="1887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OBDÉLNÍK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598469" y="3356992"/>
            <a:ext cx="2467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TROJÚHELNÍK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25071" y="3356992"/>
            <a:ext cx="11368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KRUH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9861" y="4246535"/>
            <a:ext cx="780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AB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348751" y="4246535"/>
            <a:ext cx="764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BC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78077" y="4692105"/>
            <a:ext cx="817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CD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355647" y="4691983"/>
            <a:ext cx="6799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DA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684368" y="4224547"/>
            <a:ext cx="761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KL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433484" y="4224546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LM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682559" y="4674215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MN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470596" y="4674214"/>
            <a:ext cx="736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NK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944102" y="4212550"/>
            <a:ext cx="7825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OP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726689" y="4246534"/>
            <a:ext cx="745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PR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002105" y="4674213"/>
            <a:ext cx="660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RO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244032" y="427387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------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96942" y="5583729"/>
            <a:ext cx="57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A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958672" y="5583297"/>
            <a:ext cx="5421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B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1394654" y="5583296"/>
            <a:ext cx="556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C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815723" y="5583295"/>
            <a:ext cx="441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D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558165" y="5583294"/>
            <a:ext cx="575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K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3060867" y="5583293"/>
            <a:ext cx="5245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L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438150" y="5583292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3986122" y="5583291"/>
            <a:ext cx="441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N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4758064" y="5583290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O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320394" y="5583289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P ,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5818083" y="5583288"/>
            <a:ext cx="404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R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244032" y="558328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------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6" name="Slunce 65"/>
          <p:cNvSpPr/>
          <p:nvPr/>
        </p:nvSpPr>
        <p:spPr>
          <a:xfrm>
            <a:off x="8028384" y="5814120"/>
            <a:ext cx="914400" cy="914400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30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Co s čím sousedí ?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_________________________  __________________________</a:t>
            </a:r>
          </a:p>
          <a:p>
            <a:pPr marL="0" indent="0">
              <a:buNone/>
            </a:pPr>
            <a:r>
              <a:rPr lang="cs-CZ" dirty="0" smtClean="0"/>
              <a:t>_________________________  __________________________</a:t>
            </a:r>
          </a:p>
          <a:p>
            <a:pPr marL="0" indent="0">
              <a:buNone/>
            </a:pPr>
            <a:r>
              <a:rPr lang="cs-CZ" dirty="0" smtClean="0"/>
              <a:t>_________________________  __________________________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_______________________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_______________________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_______________________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65312" y="1988840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979712" y="1988840"/>
            <a:ext cx="1944216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065312" y="1074440"/>
            <a:ext cx="2858616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84168" y="1988840"/>
            <a:ext cx="1008112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092280" y="1074440"/>
            <a:ext cx="914400" cy="18288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6084168" y="1074440"/>
            <a:ext cx="1007577" cy="914400"/>
          </a:xfrm>
          <a:prstGeom prst="triangle">
            <a:avLst>
              <a:gd name="adj" fmla="val 10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082571" y="4797152"/>
            <a:ext cx="914400" cy="9144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979712" y="4797152"/>
            <a:ext cx="1919748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 rot="5400000">
            <a:off x="3898888" y="4796580"/>
            <a:ext cx="915544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39552" y="2903240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633840" y="3730011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4974289" y="4543778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503548" y="3322692"/>
            <a:ext cx="432048" cy="36004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>
            <a:off x="4597836" y="2962652"/>
            <a:ext cx="432048" cy="36004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>
            <a:off x="4989970" y="5326360"/>
            <a:ext cx="432048" cy="38519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46650" y="3802019"/>
            <a:ext cx="457200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4597836" y="3418251"/>
            <a:ext cx="464298" cy="27718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4964818" y="5006129"/>
            <a:ext cx="457200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TextovéPole 39"/>
          <p:cNvSpPr txBox="1"/>
          <p:nvPr/>
        </p:nvSpPr>
        <p:spPr>
          <a:xfrm>
            <a:off x="1113218" y="2919303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1091384" y="3322692"/>
            <a:ext cx="1550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 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113218" y="3717822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5154309" y="2919303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5154309" y="3326008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5158210" y="3727431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5508104" y="4534522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5516895" y="4932642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5516895" y="5342977"/>
            <a:ext cx="1473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s</a:t>
            </a:r>
            <a:r>
              <a:rPr lang="cs-CZ" sz="2400" b="1" dirty="0" smtClean="0"/>
              <a:t>ousedí s</a:t>
            </a:r>
            <a:endParaRPr lang="cs-CZ" sz="2400" b="1" dirty="0"/>
          </a:p>
        </p:txBody>
      </p:sp>
      <p:sp>
        <p:nvSpPr>
          <p:cNvPr id="54" name="Obdélník 53"/>
          <p:cNvSpPr/>
          <p:nvPr/>
        </p:nvSpPr>
        <p:spPr>
          <a:xfrm>
            <a:off x="2641808" y="2975838"/>
            <a:ext cx="457200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Rovnoramenný trojúhelník 54"/>
          <p:cNvSpPr/>
          <p:nvPr/>
        </p:nvSpPr>
        <p:spPr>
          <a:xfrm>
            <a:off x="3347864" y="2903240"/>
            <a:ext cx="432048" cy="36004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2690388" y="3322692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Obdélník 58"/>
          <p:cNvSpPr/>
          <p:nvPr/>
        </p:nvSpPr>
        <p:spPr>
          <a:xfrm>
            <a:off x="3347864" y="3360421"/>
            <a:ext cx="504056" cy="32231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Rovnoramenný trojúhelník 59"/>
          <p:cNvSpPr/>
          <p:nvPr/>
        </p:nvSpPr>
        <p:spPr>
          <a:xfrm>
            <a:off x="2616931" y="3744246"/>
            <a:ext cx="468560" cy="38519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Obdélník 61"/>
          <p:cNvSpPr/>
          <p:nvPr/>
        </p:nvSpPr>
        <p:spPr>
          <a:xfrm>
            <a:off x="3419872" y="3727431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6810355" y="2952410"/>
            <a:ext cx="360040" cy="33488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7430616" y="2978676"/>
            <a:ext cx="576064" cy="31318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Obdélník 68"/>
          <p:cNvSpPr/>
          <p:nvPr/>
        </p:nvSpPr>
        <p:spPr>
          <a:xfrm>
            <a:off x="6810355" y="3352408"/>
            <a:ext cx="360040" cy="33833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0" name="Rovnoramenný trojúhelník 69"/>
          <p:cNvSpPr/>
          <p:nvPr/>
        </p:nvSpPr>
        <p:spPr>
          <a:xfrm>
            <a:off x="7502624" y="3322692"/>
            <a:ext cx="432048" cy="36004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Rovnoramenný trojúhelník 72"/>
          <p:cNvSpPr/>
          <p:nvPr/>
        </p:nvSpPr>
        <p:spPr>
          <a:xfrm>
            <a:off x="6792398" y="3752248"/>
            <a:ext cx="432048" cy="33833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7427390" y="3758536"/>
            <a:ext cx="576064" cy="32576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7020579" y="4621338"/>
            <a:ext cx="576064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7056635" y="4965582"/>
            <a:ext cx="360040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Rovnoramenný trojúhelník 77"/>
          <p:cNvSpPr/>
          <p:nvPr/>
        </p:nvSpPr>
        <p:spPr>
          <a:xfrm>
            <a:off x="7715422" y="4959165"/>
            <a:ext cx="432048" cy="38519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7041650" y="5418062"/>
            <a:ext cx="576064" cy="2880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ovéPole 79"/>
          <p:cNvSpPr txBox="1"/>
          <p:nvPr/>
        </p:nvSpPr>
        <p:spPr>
          <a:xfrm>
            <a:off x="3599892" y="6088940"/>
            <a:ext cx="2489784" cy="584775"/>
          </a:xfrm>
          <a:prstGeom prst="rect">
            <a:avLst/>
          </a:prstGeom>
          <a:noFill/>
          <a:ln>
            <a:solidFill>
              <a:srgbClr val="91D044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VÝBORNĚ !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03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9" grpId="0" animBg="1"/>
      <p:bldP spid="60" grpId="0" animBg="1"/>
      <p:bldP spid="62" grpId="0" animBg="1"/>
      <p:bldP spid="64" grpId="0" animBg="1"/>
      <p:bldP spid="65" grpId="0" animBg="1"/>
      <p:bldP spid="69" grpId="0" animBg="1"/>
      <p:bldP spid="70" grpId="0" animBg="1"/>
      <p:bldP spid="73" grpId="0" animBg="1"/>
      <p:bldP spid="74" grpId="0" animBg="1"/>
      <p:bldP spid="75" grpId="0" animBg="1"/>
      <p:bldP spid="77" grpId="0" animBg="1"/>
      <p:bldP spid="78" grpId="0" animBg="1"/>
      <p:bldP spid="7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800" b="1" dirty="0" smtClean="0">
                <a:solidFill>
                  <a:schemeClr val="accent5"/>
                </a:solidFill>
              </a:rPr>
              <a:t>Najdi na obrázcích rozdíly .</a:t>
            </a:r>
            <a:endParaRPr lang="cs-CZ" sz="4800" b="1" dirty="0">
              <a:solidFill>
                <a:schemeClr val="accent5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63688" y="2492895"/>
            <a:ext cx="1152128" cy="216024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9349" y="2495888"/>
            <a:ext cx="1130424" cy="216024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809400" y="1331605"/>
            <a:ext cx="1152128" cy="11521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5486400" y="1340768"/>
            <a:ext cx="1152128" cy="115212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1809400" y="897435"/>
            <a:ext cx="1060704" cy="457200"/>
          </a:xfrm>
          <a:prstGeom prst="triangle">
            <a:avLst>
              <a:gd name="adj" fmla="val 5223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5457227" y="879732"/>
            <a:ext cx="1060704" cy="457200"/>
          </a:xfrm>
          <a:prstGeom prst="triangle">
            <a:avLst>
              <a:gd name="adj" fmla="val 99261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49288" y="2780928"/>
            <a:ext cx="914400" cy="23378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915816" y="2762682"/>
            <a:ext cx="914400" cy="2520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593704" y="2762682"/>
            <a:ext cx="914400" cy="25920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638528" y="2762682"/>
            <a:ext cx="914400" cy="25202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976917" y="4653136"/>
            <a:ext cx="266328" cy="18002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483768" y="4653136"/>
            <a:ext cx="288032" cy="179302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 rot="1407250">
            <a:off x="5427101" y="4636884"/>
            <a:ext cx="290538" cy="179302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252027" y="4658821"/>
            <a:ext cx="288032" cy="178165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2135088" y="2719196"/>
            <a:ext cx="348680" cy="3461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2147017" y="3243093"/>
            <a:ext cx="361619" cy="33291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2159732" y="3717032"/>
            <a:ext cx="360040" cy="36004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5893296" y="2728185"/>
            <a:ext cx="360040" cy="36003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893296" y="3251778"/>
            <a:ext cx="360040" cy="36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882443" y="3748491"/>
            <a:ext cx="360040" cy="3461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5627539" y="1556792"/>
            <a:ext cx="360040" cy="36004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6157891" y="1556792"/>
            <a:ext cx="360040" cy="35874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Rovnoramenný trojúhelník 36"/>
          <p:cNvSpPr/>
          <p:nvPr/>
        </p:nvSpPr>
        <p:spPr>
          <a:xfrm>
            <a:off x="5940728" y="1754491"/>
            <a:ext cx="265176" cy="32468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 rot="2765996">
            <a:off x="1935919" y="1575116"/>
            <a:ext cx="366759" cy="358749"/>
          </a:xfrm>
          <a:prstGeom prst="rect">
            <a:avLst/>
          </a:prstGeom>
          <a:solidFill>
            <a:srgbClr val="91D0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 rot="2376673">
            <a:off x="2438740" y="1572181"/>
            <a:ext cx="360040" cy="353400"/>
          </a:xfrm>
          <a:prstGeom prst="rect">
            <a:avLst/>
          </a:prstGeom>
          <a:solidFill>
            <a:srgbClr val="91D0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2288350" y="1839500"/>
            <a:ext cx="144016" cy="34300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louk 45"/>
          <p:cNvSpPr/>
          <p:nvPr/>
        </p:nvSpPr>
        <p:spPr>
          <a:xfrm rot="8033883">
            <a:off x="1903157" y="1400914"/>
            <a:ext cx="914400" cy="9144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Oblouk 46"/>
          <p:cNvSpPr/>
          <p:nvPr/>
        </p:nvSpPr>
        <p:spPr>
          <a:xfrm rot="18748708">
            <a:off x="5617361" y="2173472"/>
            <a:ext cx="914400" cy="9144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3421808" y="1556792"/>
            <a:ext cx="720080" cy="7017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7457746" y="2289086"/>
            <a:ext cx="144016" cy="4572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7164288" y="1566501"/>
            <a:ext cx="730932" cy="70066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se šipkou 51"/>
          <p:cNvCxnSpPr/>
          <p:nvPr/>
        </p:nvCxnSpPr>
        <p:spPr>
          <a:xfrm>
            <a:off x="2243245" y="1135789"/>
            <a:ext cx="372182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V="1">
            <a:off x="2627784" y="1754491"/>
            <a:ext cx="3179775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>
            <a:stCxn id="44" idx="3"/>
          </p:cNvCxnSpPr>
          <p:nvPr/>
        </p:nvCxnSpPr>
        <p:spPr>
          <a:xfrm>
            <a:off x="2432366" y="2011004"/>
            <a:ext cx="346093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>
            <a:off x="2309428" y="2897820"/>
            <a:ext cx="3763888" cy="103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se šipkou 69"/>
          <p:cNvCxnSpPr/>
          <p:nvPr/>
        </p:nvCxnSpPr>
        <p:spPr>
          <a:xfrm flipV="1">
            <a:off x="2135088" y="5553236"/>
            <a:ext cx="3293520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ovnoramenný trojúhelník 72"/>
          <p:cNvSpPr/>
          <p:nvPr/>
        </p:nvSpPr>
        <p:spPr>
          <a:xfrm>
            <a:off x="3637832" y="2289086"/>
            <a:ext cx="288032" cy="4572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5" name="Přímá spojnice se šipkou 74"/>
          <p:cNvCxnSpPr/>
          <p:nvPr/>
        </p:nvCxnSpPr>
        <p:spPr>
          <a:xfrm>
            <a:off x="3781848" y="2630672"/>
            <a:ext cx="367589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075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Kolik je na obrázku čtverců?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737729" y="2631564"/>
            <a:ext cx="914400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28684" y="2631564"/>
            <a:ext cx="914400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 rot="5400000">
            <a:off x="4187674" y="1722512"/>
            <a:ext cx="914400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189832" y="2631564"/>
            <a:ext cx="457200" cy="4572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647032" y="2631564"/>
            <a:ext cx="455042" cy="4572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187674" y="3545964"/>
            <a:ext cx="914400" cy="9144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187674" y="3088764"/>
            <a:ext cx="457200" cy="4572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44874" y="3088764"/>
            <a:ext cx="457200" cy="4572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033148" y="5157192"/>
            <a:ext cx="67104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Na obrázku je ___ čtverců .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52129" y="4964522"/>
            <a:ext cx="5309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9</a:t>
            </a:r>
            <a:endParaRPr lang="cs-CZ" sz="5400" b="1" dirty="0">
              <a:solidFill>
                <a:srgbClr val="FF0000"/>
              </a:solidFill>
            </a:endParaRPr>
          </a:p>
        </p:txBody>
      </p:sp>
      <p:pic>
        <p:nvPicPr>
          <p:cNvPr id="2053" name="Picture 5" descr="C:\Program Files (x86)\Microsoft Office\MEDIA\CAGCAT10\j020546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47594"/>
            <a:ext cx="1818742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367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4400" b="1" dirty="0" smtClean="0">
                <a:solidFill>
                  <a:srgbClr val="C00000"/>
                </a:solidFill>
              </a:rPr>
              <a:t>Vypočítej slovní úlohy :</a:t>
            </a:r>
            <a:endParaRPr lang="cs-CZ" sz="44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Hanka</a:t>
            </a:r>
            <a:r>
              <a:rPr lang="cs-CZ" dirty="0" smtClean="0">
                <a:solidFill>
                  <a:schemeClr val="accent4">
                    <a:lumMod val="75000"/>
                  </a:schemeClr>
                </a:solidFill>
                <a:latin typeface="+mn-lt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nakreslila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27 kruhů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a </a:t>
            </a:r>
            <a:r>
              <a:rPr lang="cs-CZ" b="1" dirty="0" smtClean="0">
                <a:solidFill>
                  <a:schemeClr val="tx1"/>
                </a:solidFill>
                <a:latin typeface="+mn-lt"/>
              </a:rPr>
              <a:t>obdélníků 3 krát méně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. Kolik obdélníků nakreslila?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Kruhů ____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Obdélníků _______________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Kolik obdélníků? V:________________</a:t>
            </a:r>
          </a:p>
          <a:p>
            <a:r>
              <a:rPr lang="cs-CZ" dirty="0" smtClean="0">
                <a:solidFill>
                  <a:schemeClr val="tx1"/>
                </a:solidFill>
                <a:latin typeface="+mn-lt"/>
              </a:rPr>
              <a:t>O:_______________________________________________</a:t>
            </a:r>
          </a:p>
          <a:p>
            <a:r>
              <a:rPr lang="cs-CZ" b="1" dirty="0" smtClean="0">
                <a:solidFill>
                  <a:schemeClr val="accent5"/>
                </a:solidFill>
                <a:latin typeface="+mn-lt"/>
              </a:rPr>
              <a:t>Radim</a:t>
            </a:r>
            <a:r>
              <a:rPr lang="cs-CZ" dirty="0" smtClean="0">
                <a:solidFill>
                  <a:schemeClr val="accent5"/>
                </a:solidFill>
                <a:latin typeface="+mn-lt"/>
              </a:rPr>
              <a:t> maloval také </a:t>
            </a:r>
            <a:r>
              <a:rPr lang="cs-CZ" b="1" dirty="0" smtClean="0">
                <a:solidFill>
                  <a:schemeClr val="accent5"/>
                </a:solidFill>
                <a:latin typeface="+mn-lt"/>
              </a:rPr>
              <a:t>obdélníky</a:t>
            </a:r>
            <a:r>
              <a:rPr lang="cs-CZ" dirty="0" smtClean="0">
                <a:solidFill>
                  <a:schemeClr val="accent5"/>
                </a:solidFill>
                <a:latin typeface="+mn-lt"/>
              </a:rPr>
              <a:t> .Namaloval jich </a:t>
            </a:r>
            <a:r>
              <a:rPr lang="cs-CZ" b="1" dirty="0" smtClean="0">
                <a:solidFill>
                  <a:schemeClr val="accent5"/>
                </a:solidFill>
                <a:latin typeface="+mn-lt"/>
              </a:rPr>
              <a:t>o 14 více než Hanka </a:t>
            </a:r>
            <a:r>
              <a:rPr lang="cs-CZ" dirty="0" smtClean="0">
                <a:solidFill>
                  <a:schemeClr val="accent5"/>
                </a:solidFill>
                <a:latin typeface="+mn-lt"/>
              </a:rPr>
              <a:t>. Kolik obdélníků Radim namaloval?</a:t>
            </a:r>
          </a:p>
          <a:p>
            <a:r>
              <a:rPr lang="cs-CZ" dirty="0" smtClean="0">
                <a:solidFill>
                  <a:schemeClr val="accent5"/>
                </a:solidFill>
                <a:latin typeface="+mn-lt"/>
              </a:rPr>
              <a:t>Hanka____</a:t>
            </a:r>
          </a:p>
          <a:p>
            <a:r>
              <a:rPr lang="cs-CZ" dirty="0" smtClean="0">
                <a:solidFill>
                  <a:schemeClr val="accent5"/>
                </a:solidFill>
                <a:latin typeface="+mn-lt"/>
              </a:rPr>
              <a:t>Radim ______________</a:t>
            </a:r>
          </a:p>
          <a:p>
            <a:r>
              <a:rPr lang="cs-CZ" dirty="0" smtClean="0">
                <a:solidFill>
                  <a:schemeClr val="accent5"/>
                </a:solidFill>
                <a:latin typeface="+mn-lt"/>
              </a:rPr>
              <a:t>Kolik obdélníků? V:________________</a:t>
            </a:r>
          </a:p>
          <a:p>
            <a:r>
              <a:rPr lang="cs-CZ" dirty="0" smtClean="0">
                <a:solidFill>
                  <a:schemeClr val="accent5"/>
                </a:solidFill>
                <a:latin typeface="+mn-lt"/>
              </a:rPr>
              <a:t>O:________________________________________________</a:t>
            </a:r>
            <a:endParaRPr lang="cs-CZ" dirty="0">
              <a:solidFill>
                <a:schemeClr val="accent5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07704" y="159256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45957" y="2027557"/>
            <a:ext cx="2372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 krát méně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79912" y="2492896"/>
            <a:ext cx="1723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27 : 3 = 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87624" y="2913458"/>
            <a:ext cx="5977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Hanka nakreslila 9 obdélníků 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07704" y="4149080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94847" y="4581128"/>
            <a:ext cx="17796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 14 více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26023" y="5013176"/>
            <a:ext cx="2031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9 + 14 = 23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5445224"/>
            <a:ext cx="627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Radim namaloval 23 obdélníků 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08GH\AppData\Local\Microsoft\Windows\Temporary Internet Files\Content.IE5\6GN5D1S8\MC9004406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919" y="1416927"/>
            <a:ext cx="1576943" cy="153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08GH\AppData\Local\Microsoft\Windows\Temporary Internet Files\Content.IE5\GSLSVFL5\MC9004405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558" y="4225443"/>
            <a:ext cx="1572641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C:\Users\08GH\AppData\Local\Microsoft\Windows\Temporary Internet Files\Content.IE5\2IZ0ULF3\MC9002293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511" y="5642676"/>
            <a:ext cx="1273563" cy="105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629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 kolika čtverečků čtvercové sítě se skládají tyto obrázky?</a:t>
            </a:r>
            <a:endParaRPr lang="cs-CZ" sz="36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4771569"/>
              </p:ext>
            </p:extLst>
          </p:nvPr>
        </p:nvGraphicFramePr>
        <p:xfrm>
          <a:off x="395536" y="2564904"/>
          <a:ext cx="3744420" cy="3168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2"/>
                <a:gridCol w="374442"/>
                <a:gridCol w="374442"/>
                <a:gridCol w="374442"/>
                <a:gridCol w="374442"/>
                <a:gridCol w="374442"/>
                <a:gridCol w="374442"/>
                <a:gridCol w="374442"/>
                <a:gridCol w="374442"/>
                <a:gridCol w="374442"/>
              </a:tblGrid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977342"/>
              </p:ext>
            </p:extLst>
          </p:nvPr>
        </p:nvGraphicFramePr>
        <p:xfrm>
          <a:off x="4572000" y="2564904"/>
          <a:ext cx="3960440" cy="32455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"/>
                <a:gridCol w="396044"/>
                <a:gridCol w="396044"/>
                <a:gridCol w="396044"/>
                <a:gridCol w="396044"/>
                <a:gridCol w="396044"/>
                <a:gridCol w="396044"/>
                <a:gridCol w="396044"/>
                <a:gridCol w="396044"/>
                <a:gridCol w="396044"/>
              </a:tblGrid>
              <a:tr h="374059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020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Rovnoramenný trojúhelník 7"/>
          <p:cNvSpPr/>
          <p:nvPr/>
        </p:nvSpPr>
        <p:spPr>
          <a:xfrm>
            <a:off x="6990809" y="3356992"/>
            <a:ext cx="340624" cy="385192"/>
          </a:xfrm>
          <a:prstGeom prst="triangle">
            <a:avLst>
              <a:gd name="adj" fmla="val 100000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5390328" y="2564904"/>
            <a:ext cx="360040" cy="360040"/>
          </a:xfrm>
          <a:prstGeom prst="triangle">
            <a:avLst>
              <a:gd name="adj" fmla="val 100000"/>
            </a:avLst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1835696" y="5805264"/>
            <a:ext cx="914400" cy="914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076409" y="5883089"/>
            <a:ext cx="914400" cy="9144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872933" y="5796334"/>
            <a:ext cx="8771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accent3">
                    <a:lumMod val="50000"/>
                  </a:schemeClr>
                </a:solidFill>
              </a:rPr>
              <a:t>21</a:t>
            </a:r>
            <a:endParaRPr lang="cs-CZ" sz="5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464" y="5855535"/>
            <a:ext cx="87716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accent5">
                    <a:lumMod val="50000"/>
                  </a:schemeClr>
                </a:solidFill>
              </a:rPr>
              <a:t>20</a:t>
            </a:r>
            <a:endParaRPr lang="cs-CZ" sz="5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102" name="Picture 6" descr="C:\Users\08GH\AppData\Local\Microsoft\Windows\Temporary Internet Files\Content.IE5\GSLSVFL5\MM90023627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5"/>
            <a:ext cx="144016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75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0"/>
            <a:ext cx="8568952" cy="1484784"/>
          </a:xfrm>
          <a:solidFill>
            <a:srgbClr val="FF0000"/>
          </a:solidFill>
        </p:spPr>
        <p:txBody>
          <a:bodyPr/>
          <a:lstStyle/>
          <a:p>
            <a:r>
              <a:rPr lang="cs-CZ" sz="3600" b="1" dirty="0" smtClean="0">
                <a:solidFill>
                  <a:schemeClr val="bg1">
                    <a:lumMod val="95000"/>
                  </a:schemeClr>
                </a:solidFill>
              </a:rPr>
              <a:t>Zjisti a zapiš počet čtverců a trojúhelníků na obrázcích.</a:t>
            </a:r>
            <a:endParaRPr lang="cs-CZ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568952" cy="5040560"/>
          </a:xfr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59632" y="2631675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23928" y="2636912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588224" y="2636912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 rot="18870629">
            <a:off x="1259631" y="2636912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11"/>
          <p:cNvCxnSpPr/>
          <p:nvPr/>
        </p:nvCxnSpPr>
        <p:spPr>
          <a:xfrm>
            <a:off x="3923928" y="2636912"/>
            <a:ext cx="914400" cy="9091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3923928" y="2631675"/>
            <a:ext cx="914400" cy="9144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547664" y="2636912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547664" y="3546075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259632" y="2852936"/>
            <a:ext cx="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2174032" y="2852936"/>
            <a:ext cx="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6398862" y="3088875"/>
            <a:ext cx="12931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6876256" y="2631675"/>
            <a:ext cx="360040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6876256" y="3546075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bdélník 47"/>
          <p:cNvSpPr/>
          <p:nvPr/>
        </p:nvSpPr>
        <p:spPr>
          <a:xfrm rot="2705839">
            <a:off x="6599075" y="2636935"/>
            <a:ext cx="91440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0" name="Přímá spojnice 49"/>
          <p:cNvCxnSpPr/>
          <p:nvPr/>
        </p:nvCxnSpPr>
        <p:spPr>
          <a:xfrm>
            <a:off x="6588224" y="2852936"/>
            <a:ext cx="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6876256" y="3551312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6876256" y="2636912"/>
            <a:ext cx="3600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7502624" y="2852936"/>
            <a:ext cx="0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6409698" y="3088875"/>
            <a:ext cx="1293155" cy="52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415783" y="4355156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čtverce</a:t>
            </a:r>
            <a:endParaRPr lang="cs-CZ" sz="2800" b="1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181577" y="4356392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čtverce</a:t>
            </a:r>
            <a:endParaRPr lang="cs-CZ" sz="2800" b="1" dirty="0"/>
          </a:p>
        </p:txBody>
      </p:sp>
      <p:sp>
        <p:nvSpPr>
          <p:cNvPr id="74" name="TextovéPole 73"/>
          <p:cNvSpPr txBox="1"/>
          <p:nvPr/>
        </p:nvSpPr>
        <p:spPr>
          <a:xfrm>
            <a:off x="6005035" y="4356391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čtverce</a:t>
            </a:r>
            <a:endParaRPr lang="cs-CZ" sz="2800" b="1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415783" y="5175253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trojúhelníky</a:t>
            </a:r>
            <a:endParaRPr lang="cs-CZ" sz="2800" b="1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3181577" y="5192426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trojúhelníky</a:t>
            </a:r>
            <a:endParaRPr lang="cs-CZ" sz="2800" b="1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5988515" y="5208400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trojúhelníky</a:t>
            </a:r>
            <a:endParaRPr lang="cs-CZ" sz="2800" b="1" dirty="0"/>
          </a:p>
        </p:txBody>
      </p:sp>
      <p:sp>
        <p:nvSpPr>
          <p:cNvPr id="79" name="Obdélník 78"/>
          <p:cNvSpPr/>
          <p:nvPr/>
        </p:nvSpPr>
        <p:spPr>
          <a:xfrm>
            <a:off x="1758885" y="4355156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4501169" y="4388166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7342089" y="4389401"/>
            <a:ext cx="457200" cy="4572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Rovnoramenný trojúhelník 81"/>
          <p:cNvSpPr/>
          <p:nvPr/>
        </p:nvSpPr>
        <p:spPr>
          <a:xfrm>
            <a:off x="2528839" y="5050401"/>
            <a:ext cx="648072" cy="64807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Rovnoramenný trojúhelník 82"/>
          <p:cNvSpPr/>
          <p:nvPr/>
        </p:nvSpPr>
        <p:spPr>
          <a:xfrm>
            <a:off x="5356963" y="5050401"/>
            <a:ext cx="648072" cy="665245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Rovnoramenný trojúhelník 84"/>
          <p:cNvSpPr/>
          <p:nvPr/>
        </p:nvSpPr>
        <p:spPr>
          <a:xfrm>
            <a:off x="8028384" y="5055283"/>
            <a:ext cx="648072" cy="64807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ovéPole 85"/>
          <p:cNvSpPr txBox="1"/>
          <p:nvPr/>
        </p:nvSpPr>
        <p:spPr>
          <a:xfrm>
            <a:off x="1800587" y="4294835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604013" y="5211073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4501169" y="4355156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1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5473250" y="5222949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7351383" y="4344312"/>
            <a:ext cx="415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8030125" y="5211074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14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3076" name="Picture 4" descr="C:\Users\08GH\AppData\Local\Microsoft\Windows\Temporary Internet Files\Content.IE5\GSLSVFL5\MM90018557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575" y="5556195"/>
            <a:ext cx="1076325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457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Citace :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Veškerý text je dílem autora materiálu , 5.6.2012</a:t>
            </a:r>
          </a:p>
          <a:p>
            <a:r>
              <a:rPr lang="cs-CZ" b="1" dirty="0" smtClean="0">
                <a:solidFill>
                  <a:schemeClr val="tx1"/>
                </a:solidFill>
                <a:latin typeface="+mn-lt"/>
              </a:rPr>
              <a:t>Použité obrázky : </a:t>
            </a:r>
            <a:r>
              <a:rPr lang="cs-CZ" dirty="0" smtClean="0">
                <a:solidFill>
                  <a:schemeClr val="tx1"/>
                </a:solidFill>
                <a:latin typeface="+mn-lt"/>
              </a:rPr>
              <a:t>Otevřená galerie www.ofice.microsoft.com.5.6.2012</a:t>
            </a:r>
            <a:endParaRPr lang="cs-CZ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0459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1572</TotalTime>
  <Words>347</Words>
  <Application>Microsoft Office PowerPoint</Application>
  <PresentationFormat>Předvádění na obrazovce (4:3)</PresentationFormat>
  <Paragraphs>120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Prezentace aplikace PowerPoint</vt:lpstr>
      <vt:lpstr>Pojmenuj obrazce a zapiš počet jejich stran a vrcholů:</vt:lpstr>
      <vt:lpstr>Co s čím sousedí ?</vt:lpstr>
      <vt:lpstr>Najdi na obrázcích rozdíly .</vt:lpstr>
      <vt:lpstr>Kolik je na obrázku čtverců?</vt:lpstr>
      <vt:lpstr>Vypočítej slovní úlohy :</vt:lpstr>
      <vt:lpstr>Z kolika čtverečků čtvercové sítě se skládají tyto obrázky?</vt:lpstr>
      <vt:lpstr>Zjisti a zapiš počet čtverců a trojúhelníků na obrázcích.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08GH</cp:lastModifiedBy>
  <cp:revision>133</cp:revision>
  <dcterms:created xsi:type="dcterms:W3CDTF">2011-06-20T10:40:08Z</dcterms:created>
  <dcterms:modified xsi:type="dcterms:W3CDTF">2012-06-07T10:20:39Z</dcterms:modified>
</cp:coreProperties>
</file>