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2" r:id="rId3"/>
    <p:sldId id="263" r:id="rId4"/>
    <p:sldId id="264" r:id="rId5"/>
    <p:sldId id="265" r:id="rId6"/>
    <p:sldId id="266" r:id="rId7"/>
    <p:sldId id="268" r:id="rId8"/>
    <p:sldId id="269" r:id="rId9"/>
    <p:sldId id="270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D0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5" autoAdjust="0"/>
    <p:restoredTop sz="94660"/>
  </p:normalViewPr>
  <p:slideViewPr>
    <p:cSldViewPr>
      <p:cViewPr>
        <p:scale>
          <a:sx n="80" d="100"/>
          <a:sy n="80" d="100"/>
        </p:scale>
        <p:origin x="-3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VY_32_Inovace_20_Matematika 2.ročník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Geometrie – úsečka , jednotky délky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85554" custLinFactNeighborY="1695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VY_32_Inovace_20_Matematika 2.ročník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Geometrie – úsečka , jednotky délky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13.6.2012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2325768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: Tento materiál slouží k procvičení geometrie –  úsečky a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jednotek délky . Žáci pracují na interaktivní tabuli ,  po kliknutí  se jim zobrazí správný výsledek . Zápis a vypracování některých úkolů provedou do pracovního sešitu.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8220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Geometrie - úsečka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ÚSEČKA  KL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259632" y="2636912"/>
            <a:ext cx="65527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475656" y="2492896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596336" y="2492896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259632" y="2924944"/>
            <a:ext cx="5004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86765" y="2924942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</a:t>
            </a:r>
            <a:endParaRPr lang="cs-CZ" sz="3200" b="1" dirty="0"/>
          </a:p>
        </p:txBody>
      </p:sp>
      <p:cxnSp>
        <p:nvCxnSpPr>
          <p:cNvPr id="25" name="Přímá spojnice 24"/>
          <p:cNvCxnSpPr/>
          <p:nvPr/>
        </p:nvCxnSpPr>
        <p:spPr>
          <a:xfrm>
            <a:off x="1475656" y="2636912"/>
            <a:ext cx="612767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908240" y="4644875"/>
            <a:ext cx="72555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Každá úsečka má ______ krajní body .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115616" y="3552845"/>
            <a:ext cx="67409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Když spojíme dva body </a:t>
            </a:r>
            <a:r>
              <a:rPr lang="cs-CZ" sz="2800" b="1" dirty="0" smtClean="0"/>
              <a:t>přímou</a:t>
            </a:r>
            <a:r>
              <a:rPr lang="cs-CZ" sz="2800" dirty="0" smtClean="0"/>
              <a:t> čaro</a:t>
            </a:r>
            <a:r>
              <a:rPr lang="cs-CZ" sz="2800" dirty="0"/>
              <a:t>u</a:t>
            </a:r>
            <a:r>
              <a:rPr lang="cs-CZ" sz="2800" dirty="0" smtClean="0"/>
              <a:t> , 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16464" y="4005064"/>
            <a:ext cx="3717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d</a:t>
            </a:r>
            <a:r>
              <a:rPr lang="cs-CZ" sz="2800" dirty="0" smtClean="0"/>
              <a:t>ostaneme </a:t>
            </a:r>
            <a:r>
              <a:rPr lang="cs-CZ" sz="2800" b="1" dirty="0" smtClean="0"/>
              <a:t>ÚSEČKU</a:t>
            </a:r>
            <a:r>
              <a:rPr lang="cs-CZ" sz="2800" dirty="0" smtClean="0"/>
              <a:t> .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285521" y="5373216"/>
            <a:ext cx="59811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 , L = ______________________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74794" y="5979750"/>
            <a:ext cx="46875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Úsečka KL = úsečce LK .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435931" y="4614096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dva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649997" y="5342437"/>
            <a:ext cx="44678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k</a:t>
            </a:r>
            <a:r>
              <a:rPr lang="cs-CZ" sz="3600" b="1" dirty="0" smtClean="0">
                <a:solidFill>
                  <a:srgbClr val="FF0000"/>
                </a:solidFill>
              </a:rPr>
              <a:t>rajní body úsečky 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139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84784"/>
          </a:xfrm>
          <a:solidFill>
            <a:schemeClr val="bg1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sz="3600" b="1" dirty="0" smtClean="0"/>
              <a:t>Rozhodni , na kterém obrázku je narýsovaná úsečka AB , obtáhni ji 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85740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Volný tvar 5"/>
          <p:cNvSpPr/>
          <p:nvPr/>
        </p:nvSpPr>
        <p:spPr>
          <a:xfrm>
            <a:off x="1282535" y="2648197"/>
            <a:ext cx="6151418" cy="653167"/>
          </a:xfrm>
          <a:custGeom>
            <a:avLst/>
            <a:gdLst>
              <a:gd name="connsiteX0" fmla="*/ 0 w 6151418"/>
              <a:gd name="connsiteY0" fmla="*/ 0 h 653167"/>
              <a:gd name="connsiteX1" fmla="*/ 166255 w 6151418"/>
              <a:gd name="connsiteY1" fmla="*/ 106878 h 653167"/>
              <a:gd name="connsiteX2" fmla="*/ 166255 w 6151418"/>
              <a:gd name="connsiteY2" fmla="*/ 106878 h 653167"/>
              <a:gd name="connsiteX3" fmla="*/ 914400 w 6151418"/>
              <a:gd name="connsiteY3" fmla="*/ 154380 h 653167"/>
              <a:gd name="connsiteX4" fmla="*/ 3075709 w 6151418"/>
              <a:gd name="connsiteY4" fmla="*/ 653143 h 653167"/>
              <a:gd name="connsiteX5" fmla="*/ 6127668 w 6151418"/>
              <a:gd name="connsiteY5" fmla="*/ 178130 h 653167"/>
              <a:gd name="connsiteX6" fmla="*/ 6127668 w 6151418"/>
              <a:gd name="connsiteY6" fmla="*/ 178130 h 653167"/>
              <a:gd name="connsiteX7" fmla="*/ 6127668 w 6151418"/>
              <a:gd name="connsiteY7" fmla="*/ 178130 h 653167"/>
              <a:gd name="connsiteX8" fmla="*/ 6151418 w 6151418"/>
              <a:gd name="connsiteY8" fmla="*/ 178130 h 653167"/>
              <a:gd name="connsiteX9" fmla="*/ 6127668 w 6151418"/>
              <a:gd name="connsiteY9" fmla="*/ 178130 h 653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151418" h="653167">
                <a:moveTo>
                  <a:pt x="0" y="0"/>
                </a:moveTo>
                <a:lnTo>
                  <a:pt x="166255" y="106878"/>
                </a:lnTo>
                <a:lnTo>
                  <a:pt x="166255" y="106878"/>
                </a:lnTo>
                <a:cubicBezTo>
                  <a:pt x="290946" y="114795"/>
                  <a:pt x="429491" y="63336"/>
                  <a:pt x="914400" y="154380"/>
                </a:cubicBezTo>
                <a:cubicBezTo>
                  <a:pt x="1399309" y="245424"/>
                  <a:pt x="2206831" y="649185"/>
                  <a:pt x="3075709" y="653143"/>
                </a:cubicBezTo>
                <a:cubicBezTo>
                  <a:pt x="3944587" y="657101"/>
                  <a:pt x="6127668" y="178130"/>
                  <a:pt x="6127668" y="178130"/>
                </a:cubicBezTo>
                <a:lnTo>
                  <a:pt x="6127668" y="178130"/>
                </a:lnTo>
                <a:lnTo>
                  <a:pt x="6127668" y="178130"/>
                </a:lnTo>
                <a:lnTo>
                  <a:pt x="6151418" y="178130"/>
                </a:lnTo>
                <a:lnTo>
                  <a:pt x="6127668" y="178130"/>
                </a:lnTo>
              </a:path>
            </a:pathLst>
          </a:custGeom>
          <a:noFill/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331640" y="5589240"/>
            <a:ext cx="59766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331640" y="4149080"/>
            <a:ext cx="1152128" cy="4572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483768" y="4149080"/>
            <a:ext cx="709228" cy="4572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192996" y="4149080"/>
            <a:ext cx="1811052" cy="2286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004048" y="4377680"/>
            <a:ext cx="360040" cy="4572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364088" y="4834880"/>
            <a:ext cx="19442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1282535" y="2492896"/>
            <a:ext cx="0" cy="3489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433953" y="2708920"/>
            <a:ext cx="0" cy="2658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1331640" y="4005064"/>
            <a:ext cx="0" cy="2583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7308304" y="4725144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1331640" y="5445224"/>
            <a:ext cx="1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7308304" y="5445224"/>
            <a:ext cx="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1030703" y="2841850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1079809" y="4313892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086262" y="5733256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7206166" y="3008976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7080517" y="4881625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7080517" y="5747093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cxnSp>
        <p:nvCxnSpPr>
          <p:cNvPr id="79" name="Přímá spojnice 78"/>
          <p:cNvCxnSpPr/>
          <p:nvPr/>
        </p:nvCxnSpPr>
        <p:spPr>
          <a:xfrm>
            <a:off x="1338094" y="5589240"/>
            <a:ext cx="597021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Veselý obličej 81"/>
          <p:cNvSpPr/>
          <p:nvPr/>
        </p:nvSpPr>
        <p:spPr>
          <a:xfrm>
            <a:off x="7661740" y="5289893"/>
            <a:ext cx="914400" cy="9144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361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/>
          <a:lstStyle/>
          <a:p>
            <a:r>
              <a:rPr lang="cs-CZ" sz="3600" b="1" dirty="0" smtClean="0"/>
              <a:t>Zapiš všechny narýsované úsečky .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tx2"/>
                </a:solidFill>
              </a:rPr>
              <a:t>______________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______________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______________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______________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______________</a:t>
            </a:r>
          </a:p>
          <a:p>
            <a:endParaRPr lang="cs-CZ" dirty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______________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______________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______________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______________</a:t>
            </a:r>
          </a:p>
          <a:p>
            <a:r>
              <a:rPr lang="cs-CZ" dirty="0" smtClean="0">
                <a:solidFill>
                  <a:schemeClr val="tx2"/>
                </a:solidFill>
              </a:rPr>
              <a:t>______________</a:t>
            </a:r>
            <a:endParaRPr lang="cs-CZ" dirty="0">
              <a:solidFill>
                <a:schemeClr val="tx2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544108" y="3104964"/>
            <a:ext cx="2196244" cy="21962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355976" y="3501008"/>
            <a:ext cx="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79712" y="2420888"/>
            <a:ext cx="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355976" y="3104964"/>
            <a:ext cx="1188132" cy="180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5436096" y="3104964"/>
            <a:ext cx="108012" cy="16201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5544108" y="1772816"/>
            <a:ext cx="1908212" cy="13321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148064" y="1412776"/>
            <a:ext cx="396044" cy="16921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292080" y="1916832"/>
            <a:ext cx="1440160" cy="3420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4572000" y="1916832"/>
            <a:ext cx="720080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572000" y="3284984"/>
            <a:ext cx="918102" cy="91810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490102" y="4201235"/>
            <a:ext cx="1152128" cy="18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6642230" y="2258870"/>
            <a:ext cx="90010" cy="19442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5215076" y="3043375"/>
            <a:ext cx="404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080520" y="4077072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sz="28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383256" y="4180101"/>
            <a:ext cx="421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sz="28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6706319" y="2177280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sz="28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175803" y="1511206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</a:t>
            </a:r>
            <a:endParaRPr lang="cs-CZ" sz="28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273392" y="2788822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</a:t>
            </a:r>
            <a:endParaRPr lang="cs-CZ" sz="28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472189" y="3653444"/>
            <a:ext cx="7729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A S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1494892" y="4077072"/>
            <a:ext cx="731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B S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1475656" y="1249596"/>
            <a:ext cx="7906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 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70" name="Přímá spojnice 69"/>
          <p:cNvCxnSpPr>
            <a:endCxn id="61" idx="0"/>
          </p:cNvCxnSpPr>
          <p:nvPr/>
        </p:nvCxnSpPr>
        <p:spPr>
          <a:xfrm flipV="1">
            <a:off x="5490102" y="4180101"/>
            <a:ext cx="1104109" cy="2113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TextovéPole 82"/>
          <p:cNvSpPr txBox="1"/>
          <p:nvPr/>
        </p:nvSpPr>
        <p:spPr>
          <a:xfrm>
            <a:off x="1461070" y="1638471"/>
            <a:ext cx="861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B C </a:t>
            </a:r>
            <a:endParaRPr lang="cs-CZ" sz="2800" b="1" dirty="0">
              <a:solidFill>
                <a:schemeClr val="tx2"/>
              </a:solidFill>
            </a:endParaRPr>
          </a:p>
        </p:txBody>
      </p:sp>
      <p:cxnSp>
        <p:nvCxnSpPr>
          <p:cNvPr id="85" name="Přímá spojnice 84"/>
          <p:cNvCxnSpPr>
            <a:stCxn id="61" idx="0"/>
          </p:cNvCxnSpPr>
          <p:nvPr/>
        </p:nvCxnSpPr>
        <p:spPr>
          <a:xfrm flipV="1">
            <a:off x="6594211" y="2258871"/>
            <a:ext cx="139984" cy="192123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TextovéPole 93"/>
          <p:cNvSpPr txBox="1"/>
          <p:nvPr/>
        </p:nvSpPr>
        <p:spPr>
          <a:xfrm>
            <a:off x="1461070" y="2034426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 D</a:t>
            </a:r>
            <a:endParaRPr lang="cs-CZ" sz="2800" b="1" dirty="0">
              <a:solidFill>
                <a:srgbClr val="00B050"/>
              </a:solidFill>
            </a:endParaRPr>
          </a:p>
        </p:txBody>
      </p:sp>
      <p:cxnSp>
        <p:nvCxnSpPr>
          <p:cNvPr id="96" name="Přímá spojnice 95"/>
          <p:cNvCxnSpPr/>
          <p:nvPr/>
        </p:nvCxnSpPr>
        <p:spPr>
          <a:xfrm flipH="1" flipV="1">
            <a:off x="5292080" y="1916832"/>
            <a:ext cx="1442116" cy="379204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1483625" y="2449954"/>
            <a:ext cx="7906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D E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cxnSp>
        <p:nvCxnSpPr>
          <p:cNvPr id="102" name="Přímá spojnice 101"/>
          <p:cNvCxnSpPr/>
          <p:nvPr/>
        </p:nvCxnSpPr>
        <p:spPr>
          <a:xfrm flipH="1">
            <a:off x="4572000" y="1916832"/>
            <a:ext cx="720080" cy="1395210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TextovéPole 104"/>
          <p:cNvSpPr txBox="1"/>
          <p:nvPr/>
        </p:nvSpPr>
        <p:spPr>
          <a:xfrm>
            <a:off x="1494892" y="2843354"/>
            <a:ext cx="7713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E A</a:t>
            </a:r>
            <a:endParaRPr lang="cs-CZ" sz="2800" b="1" dirty="0">
              <a:solidFill>
                <a:srgbClr val="7030A0"/>
              </a:solidFill>
            </a:endParaRPr>
          </a:p>
        </p:txBody>
      </p:sp>
      <p:cxnSp>
        <p:nvCxnSpPr>
          <p:cNvPr id="107" name="Přímá spojnice 106"/>
          <p:cNvCxnSpPr/>
          <p:nvPr/>
        </p:nvCxnSpPr>
        <p:spPr>
          <a:xfrm>
            <a:off x="4572000" y="3284984"/>
            <a:ext cx="918102" cy="918102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flipV="1">
            <a:off x="5490103" y="3104964"/>
            <a:ext cx="54005" cy="1085704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>
            <a:stCxn id="61" idx="0"/>
          </p:cNvCxnSpPr>
          <p:nvPr/>
        </p:nvCxnSpPr>
        <p:spPr>
          <a:xfrm flipH="1" flipV="1">
            <a:off x="5544108" y="3104964"/>
            <a:ext cx="1050103" cy="1075137"/>
          </a:xfrm>
          <a:prstGeom prst="line">
            <a:avLst/>
          </a:prstGeom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TextovéPole 118"/>
          <p:cNvSpPr txBox="1"/>
          <p:nvPr/>
        </p:nvSpPr>
        <p:spPr>
          <a:xfrm>
            <a:off x="1481807" y="4463534"/>
            <a:ext cx="7537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C S</a:t>
            </a:r>
            <a:endParaRPr lang="cs-CZ" sz="2800" b="1" dirty="0">
              <a:solidFill>
                <a:srgbClr val="C00000"/>
              </a:solidFill>
            </a:endParaRPr>
          </a:p>
        </p:txBody>
      </p:sp>
      <p:cxnSp>
        <p:nvCxnSpPr>
          <p:cNvPr id="121" name="Přímá spojnice 120"/>
          <p:cNvCxnSpPr/>
          <p:nvPr/>
        </p:nvCxnSpPr>
        <p:spPr>
          <a:xfrm flipH="1">
            <a:off x="5544108" y="2296036"/>
            <a:ext cx="1190088" cy="80892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4" name="TextovéPole 123"/>
          <p:cNvSpPr txBox="1"/>
          <p:nvPr/>
        </p:nvSpPr>
        <p:spPr>
          <a:xfrm>
            <a:off x="1456407" y="4869160"/>
            <a:ext cx="792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 S</a:t>
            </a:r>
            <a:endParaRPr lang="cs-CZ" sz="2800" b="1" dirty="0"/>
          </a:p>
        </p:txBody>
      </p:sp>
      <p:cxnSp>
        <p:nvCxnSpPr>
          <p:cNvPr id="126" name="Přímá spojnice 125"/>
          <p:cNvCxnSpPr/>
          <p:nvPr/>
        </p:nvCxnSpPr>
        <p:spPr>
          <a:xfrm>
            <a:off x="5292080" y="1916832"/>
            <a:ext cx="252028" cy="11881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0" name="TextovéPole 129"/>
          <p:cNvSpPr txBox="1"/>
          <p:nvPr/>
        </p:nvSpPr>
        <p:spPr>
          <a:xfrm>
            <a:off x="1524547" y="5268252"/>
            <a:ext cx="712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E S</a:t>
            </a:r>
            <a:endParaRPr lang="cs-CZ" sz="2800" b="1" dirty="0">
              <a:solidFill>
                <a:srgbClr val="002060"/>
              </a:solidFill>
            </a:endParaRPr>
          </a:p>
        </p:txBody>
      </p:sp>
      <p:cxnSp>
        <p:nvCxnSpPr>
          <p:cNvPr id="132" name="Přímá spojnice 131"/>
          <p:cNvCxnSpPr/>
          <p:nvPr/>
        </p:nvCxnSpPr>
        <p:spPr>
          <a:xfrm flipV="1">
            <a:off x="4572000" y="3104964"/>
            <a:ext cx="972108" cy="18002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08GH\AppData\Local\Microsoft\Windows\Temporary Internet Files\Content.IE5\2IZ0ULF3\MC900346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495" y="4838075"/>
            <a:ext cx="1428293" cy="158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GH\AppData\Local\Microsoft\Windows\Temporary Internet Files\Content.IE5\GSLSVFL5\MM90033647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377">
            <a:off x="4104566" y="4820802"/>
            <a:ext cx="5715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GH\AppData\Local\Microsoft\Windows\Temporary Internet Files\Content.IE5\GSLSVFL5\MM90033647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256" y="3415319"/>
            <a:ext cx="5715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GH\AppData\Local\Microsoft\Windows\Temporary Internet Files\Content.IE5\GSLSVFL5\MM90033647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89209">
            <a:off x="5853402" y="1534691"/>
            <a:ext cx="5715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118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7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sz="4800" dirty="0" smtClean="0">
                <a:solidFill>
                  <a:srgbClr val="002060"/>
                </a:solidFill>
              </a:rPr>
              <a:t>Které  body leží na úsečce  AB a které na ní  neleží?</a:t>
            </a:r>
            <a:endParaRPr lang="cs-CZ" sz="48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899592" y="2348880"/>
            <a:ext cx="7128792" cy="1512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87625" y="3645024"/>
            <a:ext cx="72007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7668344" y="2204864"/>
            <a:ext cx="72008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555776" y="3429000"/>
            <a:ext cx="72008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269446" y="3041957"/>
            <a:ext cx="54006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4860032" y="2924944"/>
            <a:ext cx="72008" cy="2340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2123728" y="2708920"/>
            <a:ext cx="216024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 flipV="1">
            <a:off x="2123728" y="2708920"/>
            <a:ext cx="216024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6588224" y="3158970"/>
            <a:ext cx="216024" cy="17101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V="1">
            <a:off x="6588224" y="3185973"/>
            <a:ext cx="21602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8172400" y="1916832"/>
            <a:ext cx="216024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V="1">
            <a:off x="8172400" y="1916832"/>
            <a:ext cx="216024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3491880" y="3645024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3382049" y="3753036"/>
            <a:ext cx="18183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ovéPole 88"/>
          <p:cNvSpPr txBox="1"/>
          <p:nvPr/>
        </p:nvSpPr>
        <p:spPr>
          <a:xfrm>
            <a:off x="971796" y="4013987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4704253" y="3136612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1991129" y="2204864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7477299" y="2574195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3275314" y="3870489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4089501" y="2456120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8036096" y="2056492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G</a:t>
            </a:r>
            <a:endParaRPr lang="cs-CZ" sz="3200" b="1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6433183" y="3342676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</a:t>
            </a:r>
            <a:endParaRPr lang="cs-CZ" sz="3200" b="1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539552" y="4601842"/>
            <a:ext cx="80666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úsečce AB </a:t>
            </a:r>
            <a:r>
              <a:rPr lang="cs-CZ" sz="3200" b="1" dirty="0" smtClean="0"/>
              <a:t>leží</a:t>
            </a:r>
            <a:r>
              <a:rPr lang="cs-CZ" sz="3200" dirty="0" smtClean="0"/>
              <a:t> body :________________</a:t>
            </a:r>
            <a:endParaRPr lang="cs-CZ" sz="32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539552" y="5186617"/>
            <a:ext cx="82281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úsečce AB </a:t>
            </a:r>
            <a:r>
              <a:rPr lang="cs-CZ" sz="3200" b="1" dirty="0" smtClean="0"/>
              <a:t>neleží </a:t>
            </a:r>
            <a:r>
              <a:rPr lang="cs-CZ" sz="3200" dirty="0" smtClean="0"/>
              <a:t>body :______________</a:t>
            </a:r>
            <a:endParaRPr lang="cs-CZ" sz="32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2455301" y="2965593"/>
            <a:ext cx="3449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</a:t>
            </a:r>
            <a:endParaRPr lang="cs-CZ" sz="3200" b="1" dirty="0"/>
          </a:p>
        </p:txBody>
      </p:sp>
      <p:cxnSp>
        <p:nvCxnSpPr>
          <p:cNvPr id="105" name="Přímá spojnice 104"/>
          <p:cNvCxnSpPr/>
          <p:nvPr/>
        </p:nvCxnSpPr>
        <p:spPr>
          <a:xfrm flipV="1">
            <a:off x="1187625" y="3040896"/>
            <a:ext cx="3708411" cy="7841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TextovéPole 109"/>
          <p:cNvSpPr txBox="1"/>
          <p:nvPr/>
        </p:nvSpPr>
        <p:spPr>
          <a:xfrm>
            <a:off x="5436096" y="4598762"/>
            <a:ext cx="550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 ,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5943144" y="4598761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5711171" y="5183536"/>
            <a:ext cx="686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 ,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6339210" y="5179174"/>
            <a:ext cx="639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E ,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6910905" y="5179173"/>
            <a:ext cx="731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 ,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7548558" y="5183922"/>
            <a:ext cx="731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 ,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8140203" y="5179172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G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2" name="Šestnácticípá hvězda 121"/>
          <p:cNvSpPr/>
          <p:nvPr/>
        </p:nvSpPr>
        <p:spPr>
          <a:xfrm>
            <a:off x="2368282" y="5763947"/>
            <a:ext cx="4570689" cy="914400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Jste jedničky </a:t>
            </a:r>
            <a:r>
              <a:rPr lang="cs-CZ" sz="2000" dirty="0" smtClean="0">
                <a:solidFill>
                  <a:srgbClr val="FF0000"/>
                </a:solidFill>
              </a:rPr>
              <a:t>!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2258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</a:rPr>
              <a:t>Odhadni , která z úseček je nejkratší , a porovnej je . </a:t>
            </a:r>
            <a:endParaRPr lang="cs-CZ" sz="4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76" name="Zástupný symbol pro obsah 7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8484835"/>
              </p:ext>
            </p:extLst>
          </p:nvPr>
        </p:nvGraphicFramePr>
        <p:xfrm>
          <a:off x="1835696" y="4941168"/>
          <a:ext cx="5184576" cy="16561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2592288"/>
              </a:tblGrid>
              <a:tr h="552061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552061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5520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1115616" y="2276872"/>
            <a:ext cx="4608512" cy="19082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187624" y="2204864"/>
            <a:ext cx="72008" cy="2247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5616116" y="4077072"/>
            <a:ext cx="108012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2627784" y="2204864"/>
            <a:ext cx="3096344" cy="2247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699792" y="2317218"/>
            <a:ext cx="0" cy="24768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616116" y="2132856"/>
            <a:ext cx="0" cy="1843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V="1">
            <a:off x="1259632" y="4293096"/>
            <a:ext cx="1944216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1349642" y="4797152"/>
            <a:ext cx="90010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3059832" y="4185084"/>
            <a:ext cx="72008" cy="2700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935792" y="2376428"/>
            <a:ext cx="5036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</a:t>
            </a:r>
            <a:endParaRPr lang="cs-CZ" sz="32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388329" y="4212377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</a:t>
            </a:r>
            <a:endParaRPr lang="cs-CZ" sz="32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459181" y="1860637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</a:t>
            </a:r>
            <a:endParaRPr lang="cs-CZ" sz="32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5330916" y="1650256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</a:t>
            </a:r>
            <a:endParaRPr lang="cs-CZ" sz="32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1133076" y="4261717"/>
            <a:ext cx="433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E</a:t>
            </a:r>
            <a:endParaRPr lang="cs-CZ" sz="32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888888" y="3676942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F</a:t>
            </a:r>
            <a:endParaRPr lang="cs-CZ" sz="3200" b="1" dirty="0"/>
          </a:p>
        </p:txBody>
      </p:sp>
      <p:sp>
        <p:nvSpPr>
          <p:cNvPr id="77" name="Obdélník 76"/>
          <p:cNvSpPr/>
          <p:nvPr/>
        </p:nvSpPr>
        <p:spPr>
          <a:xfrm>
            <a:off x="2735796" y="5517232"/>
            <a:ext cx="720079" cy="497086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2723099" y="4941168"/>
            <a:ext cx="720080" cy="497086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2736785" y="6093296"/>
            <a:ext cx="720080" cy="497086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5233929" y="5517232"/>
            <a:ext cx="720080" cy="497086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5233929" y="6093296"/>
            <a:ext cx="720080" cy="497086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5217895" y="4941168"/>
            <a:ext cx="720080" cy="509773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TextovéPole 83"/>
          <p:cNvSpPr txBox="1"/>
          <p:nvPr/>
        </p:nvSpPr>
        <p:spPr>
          <a:xfrm>
            <a:off x="1851483" y="4938904"/>
            <a:ext cx="848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AB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3488333" y="4917520"/>
            <a:ext cx="9012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CD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6" name="Šipka doleva a nahoru 85"/>
          <p:cNvSpPr/>
          <p:nvPr/>
        </p:nvSpPr>
        <p:spPr>
          <a:xfrm rot="18961144">
            <a:off x="2856291" y="4976263"/>
            <a:ext cx="407080" cy="426894"/>
          </a:xfrm>
          <a:prstGeom prst="left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4389542" y="4938302"/>
            <a:ext cx="9012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CD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6084168" y="4944955"/>
            <a:ext cx="848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AB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1" name="Šipka doleva a nahoru 90"/>
          <p:cNvSpPr/>
          <p:nvPr/>
        </p:nvSpPr>
        <p:spPr>
          <a:xfrm rot="7910798">
            <a:off x="5365338" y="4971842"/>
            <a:ext cx="425196" cy="425196"/>
          </a:xfrm>
          <a:prstGeom prst="left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TextovéPole 91"/>
          <p:cNvSpPr txBox="1"/>
          <p:nvPr/>
        </p:nvSpPr>
        <p:spPr>
          <a:xfrm>
            <a:off x="1851483" y="5483713"/>
            <a:ext cx="848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AB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3577299" y="5484644"/>
            <a:ext cx="7232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EF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4" name="Šipka doleva a nahoru 93"/>
          <p:cNvSpPr/>
          <p:nvPr/>
        </p:nvSpPr>
        <p:spPr>
          <a:xfrm rot="18730107">
            <a:off x="2882505" y="5549751"/>
            <a:ext cx="425196" cy="432048"/>
          </a:xfrm>
          <a:prstGeom prst="left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TextovéPole 94"/>
          <p:cNvSpPr txBox="1"/>
          <p:nvPr/>
        </p:nvSpPr>
        <p:spPr>
          <a:xfrm>
            <a:off x="4523155" y="5508664"/>
            <a:ext cx="7232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EF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6" name="TextovéPole 95"/>
          <p:cNvSpPr txBox="1"/>
          <p:nvPr/>
        </p:nvSpPr>
        <p:spPr>
          <a:xfrm>
            <a:off x="6084168" y="5510024"/>
            <a:ext cx="848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AB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7" name="Šipka doleva a nahoru 96"/>
          <p:cNvSpPr/>
          <p:nvPr/>
        </p:nvSpPr>
        <p:spPr>
          <a:xfrm rot="8144299">
            <a:off x="5388659" y="5555136"/>
            <a:ext cx="425196" cy="425196"/>
          </a:xfrm>
          <a:prstGeom prst="left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TextovéPole 97"/>
          <p:cNvSpPr txBox="1"/>
          <p:nvPr/>
        </p:nvSpPr>
        <p:spPr>
          <a:xfrm>
            <a:off x="1904509" y="6068367"/>
            <a:ext cx="7232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EF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0" name="TextovéPole 99"/>
          <p:cNvSpPr txBox="1"/>
          <p:nvPr/>
        </p:nvSpPr>
        <p:spPr>
          <a:xfrm>
            <a:off x="3488333" y="6031091"/>
            <a:ext cx="9012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CD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1" name="Šipka doleva a nahoru 100"/>
          <p:cNvSpPr/>
          <p:nvPr/>
        </p:nvSpPr>
        <p:spPr>
          <a:xfrm rot="7752156">
            <a:off x="2919242" y="6129241"/>
            <a:ext cx="425196" cy="425196"/>
          </a:xfrm>
          <a:prstGeom prst="left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TextovéPole 101"/>
          <p:cNvSpPr txBox="1"/>
          <p:nvPr/>
        </p:nvSpPr>
        <p:spPr>
          <a:xfrm>
            <a:off x="4428860" y="6042717"/>
            <a:ext cx="9012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CD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4" name="TextovéPole 103"/>
          <p:cNvSpPr txBox="1"/>
          <p:nvPr/>
        </p:nvSpPr>
        <p:spPr>
          <a:xfrm>
            <a:off x="6146684" y="6059148"/>
            <a:ext cx="7232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EF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6" name="Šipka doleva a nahoru 105"/>
          <p:cNvSpPr/>
          <p:nvPr/>
        </p:nvSpPr>
        <p:spPr>
          <a:xfrm rot="18831301">
            <a:off x="5384173" y="6130717"/>
            <a:ext cx="425196" cy="425196"/>
          </a:xfrm>
          <a:prstGeom prst="left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08GH\AppData\Local\Microsoft\Windows\Temporary Internet Files\Content.IE5\G5DD4UT7\MM9000410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939529"/>
            <a:ext cx="1934107" cy="3191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440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0" animBg="1"/>
      <p:bldP spid="91" grpId="0" animBg="1"/>
      <p:bldP spid="94" grpId="0" animBg="1"/>
      <p:bldP spid="97" grpId="0" animBg="1"/>
      <p:bldP spid="101" grpId="0" animBg="1"/>
      <p:bldP spid="10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7527"/>
          </a:xfrm>
          <a:solidFill>
            <a:schemeClr val="accent1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</a:rPr>
              <a:t>Jednotky délky :</a:t>
            </a:r>
            <a:endParaRPr lang="cs-CZ" sz="4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  <a:ln>
            <a:solidFill>
              <a:srgbClr val="002060"/>
            </a:solidFill>
          </a:ln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 </a:t>
            </a:r>
          </a:p>
          <a:p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Základní jednotka délky je 1 metr 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                 </a:t>
            </a:r>
            <a:r>
              <a:rPr lang="cs-CZ" sz="3200" b="1" dirty="0" smtClean="0">
                <a:solidFill>
                  <a:srgbClr val="002060"/>
                </a:solidFill>
                <a:latin typeface="+mn-lt"/>
              </a:rPr>
              <a:t>1 metr značíme _______</a:t>
            </a:r>
          </a:p>
          <a:p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Rozdělíme-li 1 metr na 10 stejných částí , </a:t>
            </a:r>
          </a:p>
          <a:p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dostaneme 10 decimetrů . </a:t>
            </a:r>
          </a:p>
          <a:p>
            <a:r>
              <a:rPr lang="cs-CZ" sz="3200" b="1" dirty="0">
                <a:solidFill>
                  <a:srgbClr val="C00000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         </a:t>
            </a:r>
            <a:r>
              <a:rPr lang="cs-CZ" sz="3200" b="1" dirty="0" smtClean="0">
                <a:solidFill>
                  <a:srgbClr val="002060"/>
                </a:solidFill>
                <a:latin typeface="+mn-lt"/>
              </a:rPr>
              <a:t>1 decimetr značíme _______</a:t>
            </a:r>
          </a:p>
          <a:p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Rozdělíme-li 1 metr na 100 stejných částí,</a:t>
            </a:r>
          </a:p>
          <a:p>
            <a:r>
              <a:rPr lang="cs-CZ" sz="3200" b="1" dirty="0">
                <a:solidFill>
                  <a:srgbClr val="C00000"/>
                </a:solidFill>
                <a:latin typeface="+mn-lt"/>
              </a:rPr>
              <a:t>d</a:t>
            </a:r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ostaneme 100 centimetrů .</a:t>
            </a:r>
          </a:p>
          <a:p>
            <a:r>
              <a:rPr lang="cs-CZ" sz="3200" b="1" dirty="0">
                <a:solidFill>
                  <a:srgbClr val="C00000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         </a:t>
            </a:r>
            <a:r>
              <a:rPr lang="cs-CZ" sz="3200" b="1" dirty="0" smtClean="0">
                <a:solidFill>
                  <a:srgbClr val="002060"/>
                </a:solidFill>
                <a:latin typeface="+mn-lt"/>
              </a:rPr>
              <a:t>1 centimetr značíme _______</a:t>
            </a:r>
          </a:p>
          <a:p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Rozdělíme-li 1 centimetr na 10 stejných částí , dostaneme 10 milimetrů .</a:t>
            </a:r>
          </a:p>
          <a:p>
            <a:r>
              <a:rPr lang="cs-CZ" sz="3200" b="1" dirty="0">
                <a:solidFill>
                  <a:srgbClr val="C00000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         </a:t>
            </a:r>
            <a:r>
              <a:rPr lang="cs-CZ" sz="3200" b="1" dirty="0" smtClean="0">
                <a:solidFill>
                  <a:srgbClr val="002060"/>
                </a:solidFill>
                <a:latin typeface="+mn-lt"/>
              </a:rPr>
              <a:t>1 milimetr značíme _______</a:t>
            </a:r>
          </a:p>
          <a:p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1 cm = 10 mm                       Doplň : 3 cm 6 mm = _____ mm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10 mm = 1 cm                                        4 cm 1 mm = _____ mm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1 dm = 10 cm = 100mm                      20 mm = _____ cm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  <a:latin typeface="+mn-lt"/>
              </a:rPr>
              <a:t>                                                                    70 mm = _____ cm</a:t>
            </a:r>
            <a:endParaRPr lang="cs-CZ" sz="32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5896" y="1340768"/>
            <a:ext cx="857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/>
                </a:solidFill>
              </a:rPr>
              <a:t>1 m</a:t>
            </a:r>
            <a:endParaRPr lang="cs-CZ" sz="3200" b="1" dirty="0">
              <a:solidFill>
                <a:schemeClr val="accent5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79912" y="2276872"/>
            <a:ext cx="992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1 dm</a:t>
            </a:r>
            <a:endParaRPr lang="cs-CZ" sz="2800" b="1" dirty="0">
              <a:solidFill>
                <a:schemeClr val="accent5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38877" y="3144112"/>
            <a:ext cx="1040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/>
                </a:solidFill>
              </a:rPr>
              <a:t>1 cm</a:t>
            </a:r>
            <a:endParaRPr lang="cs-CZ" sz="3200" b="1" dirty="0">
              <a:solidFill>
                <a:schemeClr val="accent5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30436" y="4005064"/>
            <a:ext cx="12234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5"/>
                </a:solidFill>
              </a:rPr>
              <a:t>1 mm</a:t>
            </a:r>
            <a:endParaRPr lang="cs-CZ" sz="3200" b="1" dirty="0">
              <a:solidFill>
                <a:schemeClr val="accent5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69854" y="4346421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36</a:t>
            </a:r>
            <a:endParaRPr lang="cs-CZ" sz="2800" b="1" dirty="0">
              <a:solidFill>
                <a:schemeClr val="accent5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69855" y="4661704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41</a:t>
            </a:r>
            <a:endParaRPr lang="cs-CZ" sz="2800" b="1" dirty="0">
              <a:solidFill>
                <a:schemeClr val="accent5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36135" y="494017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2</a:t>
            </a:r>
            <a:endParaRPr lang="cs-CZ" sz="2800" b="1" dirty="0">
              <a:solidFill>
                <a:schemeClr val="accent5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41842" y="530120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/>
                </a:solidFill>
              </a:rPr>
              <a:t>7</a:t>
            </a:r>
            <a:endParaRPr lang="cs-CZ" sz="2800" b="1" dirty="0">
              <a:solidFill>
                <a:schemeClr val="accent5"/>
              </a:solidFill>
            </a:endParaRPr>
          </a:p>
        </p:txBody>
      </p:sp>
      <p:pic>
        <p:nvPicPr>
          <p:cNvPr id="2050" name="Picture 2" descr="C:\Users\08GH\AppData\Local\Microsoft\Windows\Temporary Internet Files\Content.IE5\6GN5D1S8\MC9002960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333" y="552362"/>
            <a:ext cx="2079279" cy="1576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H\AppData\Local\Microsoft\Windows\Temporary Internet Files\Content.IE5\G5DD4UT7\MC90043384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22861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H\AppData\Local\Microsoft\Windows\Temporary Internet Files\Content.IE5\GSLSVFL5\MC9002924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88707"/>
            <a:ext cx="1808683" cy="144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9129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28800"/>
          </a:xfrm>
          <a:solidFill>
            <a:schemeClr val="tx2">
              <a:lumMod val="40000"/>
              <a:lumOff val="6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/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ROSTEME .Vloni jsme se měřili a dnes znovu . Kolik nyní měříme ?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4973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latin typeface="+mn-lt"/>
              </a:rPr>
              <a:t>Jméno :           měřil-la :           vyrostl-la :        měří 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ŠTĚPÁN         1 m 32 cm          o 4 cm                ____________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JAKUB            1 m 29 cm          o 3 cm                ____________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FILIP               1 m 18 cm          o 5 cm                ____________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RADIM          1 m 45 cm          o 5 cm                ____________</a:t>
            </a:r>
          </a:p>
          <a:p>
            <a:pPr marL="0" indent="0">
              <a:buNone/>
            </a:pPr>
            <a:endParaRPr lang="cs-CZ" b="1" dirty="0" smtClean="0">
              <a:solidFill>
                <a:schemeClr val="bg2">
                  <a:lumMod val="10000"/>
                </a:schemeClr>
              </a:solidFill>
              <a:latin typeface="+mn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NIKOLA        1 m 31 cm          o 6 cm                ____________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SABINA         1 m 27 cm          o 3 cm                ____________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HANA             1m 38 cm          o 4 cm                ____________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VIKTORIE     1 m 26 cm         o 6 cm                ____________</a:t>
            </a:r>
            <a:endParaRPr lang="cs-CZ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19591" y="2132856"/>
            <a:ext cx="1561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 m 36 cm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19591" y="2574958"/>
            <a:ext cx="1561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 m 32 cm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19591" y="3011400"/>
            <a:ext cx="1561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 m 23 cm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19591" y="3445843"/>
            <a:ext cx="1561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 m 50 cm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62169" y="4323279"/>
            <a:ext cx="1561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 m 37 cm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39655" y="4748867"/>
            <a:ext cx="1561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 m 30 cm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39655" y="5210532"/>
            <a:ext cx="1561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 m 42 cm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71333" y="5654811"/>
            <a:ext cx="1561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 m 32 cm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8GH\AppData\Local\Microsoft\Windows\Temporary Internet Files\Content.IE5\S7687CZ2\MC900088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4748867"/>
            <a:ext cx="1383495" cy="204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H\AppData\Local\Microsoft\Windows\Temporary Internet Files\Content.IE5\GSLSVFL5\MC9002417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6904" y="1196752"/>
            <a:ext cx="1220058" cy="1061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175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Citace 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Veškerý text je dílem autora materiálu , 12.6.2012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Použité obrázky 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Otevřená galerie www.ofice.microsoft.com.12.6.2012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18684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1535</TotalTime>
  <Words>513</Words>
  <Application>Microsoft Office PowerPoint</Application>
  <PresentationFormat>Předvádění na obrazovce (4:3)</PresentationFormat>
  <Paragraphs>138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Geometrie - úsečka</vt:lpstr>
      <vt:lpstr>Rozhodni , na kterém obrázku je narýsovaná úsečka AB , obtáhni ji :</vt:lpstr>
      <vt:lpstr>Zapiš všechny narýsované úsečky .</vt:lpstr>
      <vt:lpstr>Které  body leží na úsečce  AB a které na ní  neleží?</vt:lpstr>
      <vt:lpstr>Odhadni , která z úseček je nejkratší , a porovnej je . </vt:lpstr>
      <vt:lpstr>Jednotky délky :</vt:lpstr>
      <vt:lpstr>ROSTEME .Vloni jsme se měřili a dnes znovu . Kolik nyní měříme 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08GH</cp:lastModifiedBy>
  <cp:revision>130</cp:revision>
  <dcterms:created xsi:type="dcterms:W3CDTF">2011-06-20T10:40:08Z</dcterms:created>
  <dcterms:modified xsi:type="dcterms:W3CDTF">2012-06-13T10:04:00Z</dcterms:modified>
</cp:coreProperties>
</file>