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89" r:id="rId2"/>
    <p:sldId id="269" r:id="rId3"/>
    <p:sldId id="286" r:id="rId4"/>
    <p:sldId id="280" r:id="rId5"/>
    <p:sldId id="281" r:id="rId6"/>
    <p:sldId id="282" r:id="rId7"/>
    <p:sldId id="283" r:id="rId8"/>
    <p:sldId id="284" r:id="rId9"/>
    <p:sldId id="285" r:id="rId10"/>
    <p:sldId id="28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08" autoAdjust="0"/>
    <p:restoredTop sz="94624" autoAdjust="0"/>
  </p:normalViewPr>
  <p:slideViewPr>
    <p:cSldViewPr>
      <p:cViewPr>
        <p:scale>
          <a:sx n="66" d="100"/>
          <a:sy n="66" d="100"/>
        </p:scale>
        <p:origin x="-1200" y="-9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 VY_32_INOVACE_04 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400" dirty="0" smtClean="0"/>
            <a:t>Slova nadřazená, podřazená, souřadná</a:t>
          </a:r>
          <a:endParaRPr lang="cs-CZ" sz="2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635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8085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98635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24942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2C53E46-65EA-4FC8-B04C-E34E780577BA}" type="presOf" srcId="{D1B46980-6531-4606-95E6-44980827E919}" destId="{6140AFEC-043D-4C43-A2F9-D0F5331DF3A3}" srcOrd="0" destOrd="0" presId="urn:microsoft.com/office/officeart/2005/8/layout/target3"/>
    <dgm:cxn modelId="{9BAF0D48-C9A2-469E-A01D-3122997FF85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2ED6003-6FB8-46E1-88CE-E97485787822}" type="presOf" srcId="{D8197B8C-B260-4A16-BDF4-0947B075E274}" destId="{25B08C86-7E15-44DC-BE7F-FFB55DD49D12}" srcOrd="0" destOrd="0" presId="urn:microsoft.com/office/officeart/2005/8/layout/target3"/>
    <dgm:cxn modelId="{F371D6BF-D3DD-4196-9F6E-A34BD1943623}" type="presOf" srcId="{B651F6E3-6281-48DB-9319-2AEAFDAE7572}" destId="{619D679B-A015-4ECF-8348-D1034C574F40}" srcOrd="0" destOrd="0" presId="urn:microsoft.com/office/officeart/2005/8/layout/target3"/>
    <dgm:cxn modelId="{80260471-3488-46E1-BEA8-67CC2595E76F}" type="presOf" srcId="{4C35D32F-0EAB-4CD7-82EE-45574DC2A586}" destId="{8BEBB6EC-1DAA-4CAC-8A25-BC0FCBD5DBD5}" srcOrd="0" destOrd="0" presId="urn:microsoft.com/office/officeart/2005/8/layout/target3"/>
    <dgm:cxn modelId="{81769362-FEBC-4C1F-8F5D-B11504B2705C}" type="presOf" srcId="{D1D4F407-5343-4D3F-B5B9-D407B03CAEB4}" destId="{AED2198E-93D5-4001-81B4-73124B309672}" srcOrd="1" destOrd="0" presId="urn:microsoft.com/office/officeart/2005/8/layout/target3"/>
    <dgm:cxn modelId="{6026A220-3593-4774-9B05-FEEEE9A6264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F719A97-93AF-480A-A623-A0CB6B164DBD}" type="presOf" srcId="{D1B46980-6531-4606-95E6-44980827E919}" destId="{2BE915AB-18AA-4053-B92C-3BFC9ED204BB}" srcOrd="1" destOrd="0" presId="urn:microsoft.com/office/officeart/2005/8/layout/target3"/>
    <dgm:cxn modelId="{F51C3C5B-3930-4A76-8F93-58760AB6227B}" type="presOf" srcId="{D1D4F407-5343-4D3F-B5B9-D407B03CAEB4}" destId="{D005CE8C-CC26-4C3E-AC11-E15060ECD759}" srcOrd="0" destOrd="0" presId="urn:microsoft.com/office/officeart/2005/8/layout/target3"/>
    <dgm:cxn modelId="{2EACEB2E-4BC3-400B-81DC-FF08518276D2}" type="presOf" srcId="{D8197B8C-B260-4A16-BDF4-0947B075E274}" destId="{5A5FFA88-C948-4069-8E93-59FA12366E83}" srcOrd="1" destOrd="0" presId="urn:microsoft.com/office/officeart/2005/8/layout/target3"/>
    <dgm:cxn modelId="{C0DFF7A0-0CA0-4A8C-AB0B-A04AA144EDE7}" type="presOf" srcId="{4C35D32F-0EAB-4CD7-82EE-45574DC2A586}" destId="{890E4F0B-2866-4A3F-A3C7-2A14B1797930}" srcOrd="1" destOrd="0" presId="urn:microsoft.com/office/officeart/2005/8/layout/target3"/>
    <dgm:cxn modelId="{A5C4D653-D294-4EE5-8849-F4C10497F7D6}" type="presParOf" srcId="{333A1088-737F-45CB-B68E-254E46348037}" destId="{F5ABB229-8D3B-4694-996A-96F23CF14429}" srcOrd="0" destOrd="0" presId="urn:microsoft.com/office/officeart/2005/8/layout/target3"/>
    <dgm:cxn modelId="{478363DA-8EE4-4046-970A-9F0EE95B9573}" type="presParOf" srcId="{333A1088-737F-45CB-B68E-254E46348037}" destId="{F41139FD-01EE-4571-8B17-4FB00FC51163}" srcOrd="1" destOrd="0" presId="urn:microsoft.com/office/officeart/2005/8/layout/target3"/>
    <dgm:cxn modelId="{59EFF79F-CF94-49AA-BC57-B7158A9C4CFB}" type="presParOf" srcId="{333A1088-737F-45CB-B68E-254E46348037}" destId="{D005CE8C-CC26-4C3E-AC11-E15060ECD759}" srcOrd="2" destOrd="0" presId="urn:microsoft.com/office/officeart/2005/8/layout/target3"/>
    <dgm:cxn modelId="{D4E08C5A-E56A-49B6-A824-8C6C9F915238}" type="presParOf" srcId="{333A1088-737F-45CB-B68E-254E46348037}" destId="{2C702D82-9B77-49B7-9568-BB8EB47C3372}" srcOrd="3" destOrd="0" presId="urn:microsoft.com/office/officeart/2005/8/layout/target3"/>
    <dgm:cxn modelId="{FAD290C0-7CEC-4E3E-86FE-C82CA09A4800}" type="presParOf" srcId="{333A1088-737F-45CB-B68E-254E46348037}" destId="{A52A0455-90FF-4808-ABD0-F02540D31D5A}" srcOrd="4" destOrd="0" presId="urn:microsoft.com/office/officeart/2005/8/layout/target3"/>
    <dgm:cxn modelId="{D25B9D6C-C68F-4238-B946-59BBB2F9D6FA}" type="presParOf" srcId="{333A1088-737F-45CB-B68E-254E46348037}" destId="{6140AFEC-043D-4C43-A2F9-D0F5331DF3A3}" srcOrd="5" destOrd="0" presId="urn:microsoft.com/office/officeart/2005/8/layout/target3"/>
    <dgm:cxn modelId="{06EC1F62-A156-4875-AF68-78A911570B23}" type="presParOf" srcId="{333A1088-737F-45CB-B68E-254E46348037}" destId="{9358AC05-5D7D-4327-9F80-1AD486AEA664}" srcOrd="6" destOrd="0" presId="urn:microsoft.com/office/officeart/2005/8/layout/target3"/>
    <dgm:cxn modelId="{94012DBC-04DE-4DB9-8E0D-C75532A779E7}" type="presParOf" srcId="{333A1088-737F-45CB-B68E-254E46348037}" destId="{313FC574-E1CD-4FB4-B054-0B805CE0447D}" srcOrd="7" destOrd="0" presId="urn:microsoft.com/office/officeart/2005/8/layout/target3"/>
    <dgm:cxn modelId="{A8AD5CE4-5A7B-4B34-B29F-7512EB14CB82}" type="presParOf" srcId="{333A1088-737F-45CB-B68E-254E46348037}" destId="{619D679B-A015-4ECF-8348-D1034C574F40}" srcOrd="8" destOrd="0" presId="urn:microsoft.com/office/officeart/2005/8/layout/target3"/>
    <dgm:cxn modelId="{DFA97665-D97C-4597-A986-58BCFF3A9813}" type="presParOf" srcId="{333A1088-737F-45CB-B68E-254E46348037}" destId="{322283A8-4A27-4CDA-BAE3-F381106A9174}" srcOrd="9" destOrd="0" presId="urn:microsoft.com/office/officeart/2005/8/layout/target3"/>
    <dgm:cxn modelId="{75E9FA33-95D4-4631-A881-582217535DDD}" type="presParOf" srcId="{333A1088-737F-45CB-B68E-254E46348037}" destId="{FFC9F71D-1B4F-4AD9-A4A6-86ADEFC8AF5C}" srcOrd="10" destOrd="0" presId="urn:microsoft.com/office/officeart/2005/8/layout/target3"/>
    <dgm:cxn modelId="{185927B5-3CBD-4BF0-8DC5-FD802D002229}" type="presParOf" srcId="{333A1088-737F-45CB-B68E-254E46348037}" destId="{25B08C86-7E15-44DC-BE7F-FFB55DD49D12}" srcOrd="11" destOrd="0" presId="urn:microsoft.com/office/officeart/2005/8/layout/target3"/>
    <dgm:cxn modelId="{3381CDEC-56C9-47DC-B6FF-924E9CF6933C}" type="presParOf" srcId="{333A1088-737F-45CB-B68E-254E46348037}" destId="{76644BE8-9D7C-4C09-B250-3D10AF48CBB7}" srcOrd="12" destOrd="0" presId="urn:microsoft.com/office/officeart/2005/8/layout/target3"/>
    <dgm:cxn modelId="{E3F29FCA-89CB-46B1-9184-B825222B83CA}" type="presParOf" srcId="{333A1088-737F-45CB-B68E-254E46348037}" destId="{EE85B701-7295-41C0-BA7A-34D3756A2AE6}" srcOrd="13" destOrd="0" presId="urn:microsoft.com/office/officeart/2005/8/layout/target3"/>
    <dgm:cxn modelId="{B256596C-212A-45EC-B216-1D040D3BB2E2}" type="presParOf" srcId="{333A1088-737F-45CB-B68E-254E46348037}" destId="{8BEBB6EC-1DAA-4CAC-8A25-BC0FCBD5DBD5}" srcOrd="14" destOrd="0" presId="urn:microsoft.com/office/officeart/2005/8/layout/target3"/>
    <dgm:cxn modelId="{26883629-B466-4DE4-92BF-2C5BD71DD8AA}" type="presParOf" srcId="{333A1088-737F-45CB-B68E-254E46348037}" destId="{AED2198E-93D5-4001-81B4-73124B309672}" srcOrd="15" destOrd="0" presId="urn:microsoft.com/office/officeart/2005/8/layout/target3"/>
    <dgm:cxn modelId="{264BBBD9-8470-4D87-8BD2-84285FC5A2C3}" type="presParOf" srcId="{333A1088-737F-45CB-B68E-254E46348037}" destId="{2BE915AB-18AA-4053-B92C-3BFC9ED204BB}" srcOrd="16" destOrd="0" presId="urn:microsoft.com/office/officeart/2005/8/layout/target3"/>
    <dgm:cxn modelId="{B69D9321-3FE1-4E79-AE5B-36A7944E3E60}" type="presParOf" srcId="{333A1088-737F-45CB-B68E-254E46348037}" destId="{6BB5E863-4638-4E1D-BFDE-399D028AC4ED}" srcOrd="17" destOrd="0" presId="urn:microsoft.com/office/officeart/2005/8/layout/target3"/>
    <dgm:cxn modelId="{6472C032-12C5-46A3-830F-56671E279BE7}" type="presParOf" srcId="{333A1088-737F-45CB-B68E-254E46348037}" destId="{5A5FFA88-C948-4069-8E93-59FA12366E83}" srcOrd="18" destOrd="0" presId="urn:microsoft.com/office/officeart/2005/8/layout/target3"/>
    <dgm:cxn modelId="{60759CBF-E1D7-4DC8-B82B-274D3CBD7BC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44325"/>
          <a:ext cx="6498543" cy="19393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Kolaříková</a:t>
          </a:r>
          <a:endParaRPr lang="cs-CZ" sz="2000" kern="1200" dirty="0"/>
        </a:p>
      </dsp:txBody>
      <dsp:txXfrm>
        <a:off x="1273857" y="444325"/>
        <a:ext cx="6498543" cy="392771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56704"/>
          <a:ext cx="6498543" cy="1194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 VY_32_INOVACE_04 _Český jazyk  2. ročník</a:t>
          </a:r>
          <a:endParaRPr lang="cs-CZ" sz="2000" kern="1200" dirty="0"/>
        </a:p>
      </dsp:txBody>
      <dsp:txXfrm>
        <a:off x="1273857" y="956704"/>
        <a:ext cx="6498543" cy="329600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77857"/>
          <a:ext cx="6498543" cy="929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400" kern="1200" dirty="0" smtClean="0"/>
            <a:t>Slova nadřazená, podřazená, souřadná</a:t>
          </a:r>
          <a:endParaRPr lang="cs-CZ" sz="2400" kern="1200" dirty="0"/>
        </a:p>
      </dsp:txBody>
      <dsp:txXfrm>
        <a:off x="1273857" y="1477857"/>
        <a:ext cx="6498543" cy="402070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2007879"/>
          <a:ext cx="6498543" cy="5093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2007879"/>
        <a:ext cx="6498543" cy="5093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923797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5166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                         a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upevňování probrané látky. Žáci pracují na interaktivní tabuli, plní úkoly, po kliknutí se zobrazí správné řešení.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08DY\AppData\Local\Microsoft\Windows\Temporary Internet Files\Content.IE5\9CFKJRF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1472952" cy="147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Y\AppData\Local\Microsoft\Windows\Temporary Internet Files\Content.IE5\VS4MWW3I\MC900246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2047" y="1549853"/>
            <a:ext cx="1110500" cy="163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Y\AppData\Local\Microsoft\Windows\Temporary Internet Files\Content.IE5\2UCNU2EM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8203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Y\AppData\Local\Microsoft\Windows\Temporary Internet Files\Content.IE5\9CFKJRFQ\MC90043691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27780"/>
            <a:ext cx="1402284" cy="1402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Y\AppData\Local\Microsoft\Windows\Temporary Internet Files\Content.IE5\72QN0ZGZ\MC90043690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7" y="1720749"/>
            <a:ext cx="1501875" cy="150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32012" y="461884"/>
            <a:ext cx="23118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>
                <a:solidFill>
                  <a:schemeClr val="accent5">
                    <a:lumMod val="75000"/>
                  </a:schemeClr>
                </a:solidFill>
              </a:rPr>
              <a:t>OVOCE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86830" y="4333187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jablko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1860" y="4333186"/>
            <a:ext cx="1157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hruška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63449" y="4333187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třešně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65868" y="4333187"/>
            <a:ext cx="1226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švestka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72288" y="4363963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broskev</a:t>
            </a:r>
            <a:endParaRPr lang="cs-CZ" sz="20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3443863" y="846604"/>
            <a:ext cx="109384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Levá složená závorka 18"/>
          <p:cNvSpPr/>
          <p:nvPr/>
        </p:nvSpPr>
        <p:spPr>
          <a:xfrm rot="16200000">
            <a:off x="4242817" y="716738"/>
            <a:ext cx="576064" cy="82706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6588224" y="3906763"/>
            <a:ext cx="1295093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565868" y="4008512"/>
            <a:ext cx="613309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4482982" y="4008512"/>
            <a:ext cx="0" cy="3554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2" name="Přímá spojnice se šipkou 3081"/>
          <p:cNvCxnSpPr/>
          <p:nvPr/>
        </p:nvCxnSpPr>
        <p:spPr>
          <a:xfrm flipH="1">
            <a:off x="2755467" y="4008512"/>
            <a:ext cx="688396" cy="3844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6" name="Přímá spojnice se šipkou 3085"/>
          <p:cNvCxnSpPr/>
          <p:nvPr/>
        </p:nvCxnSpPr>
        <p:spPr>
          <a:xfrm flipH="1">
            <a:off x="1018269" y="3906763"/>
            <a:ext cx="1317848" cy="475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9" name="TextovéPole 3088"/>
          <p:cNvSpPr txBox="1"/>
          <p:nvPr/>
        </p:nvSpPr>
        <p:spPr>
          <a:xfrm>
            <a:off x="4779045" y="554216"/>
            <a:ext cx="31560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s</a:t>
            </a:r>
            <a:r>
              <a:rPr lang="cs-CZ" sz="3200" dirty="0" smtClean="0">
                <a:solidFill>
                  <a:srgbClr val="C00000"/>
                </a:solidFill>
              </a:rPr>
              <a:t>lovo nadřazené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090" name="TextovéPole 3089"/>
          <p:cNvSpPr txBox="1"/>
          <p:nvPr/>
        </p:nvSpPr>
        <p:spPr>
          <a:xfrm>
            <a:off x="3063851" y="3274501"/>
            <a:ext cx="27911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s</a:t>
            </a:r>
            <a:r>
              <a:rPr lang="cs-CZ" sz="2800" dirty="0" smtClean="0">
                <a:solidFill>
                  <a:srgbClr val="C00000"/>
                </a:solidFill>
              </a:rPr>
              <a:t>lova podřazená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091" name="TextovéPole 3090"/>
          <p:cNvSpPr txBox="1"/>
          <p:nvPr/>
        </p:nvSpPr>
        <p:spPr>
          <a:xfrm>
            <a:off x="3216226" y="5373216"/>
            <a:ext cx="2592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s</a:t>
            </a:r>
            <a:r>
              <a:rPr lang="cs-CZ" sz="2800" dirty="0" smtClean="0">
                <a:solidFill>
                  <a:srgbClr val="C00000"/>
                </a:solidFill>
              </a:rPr>
              <a:t>lova souřadná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3964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9" grpId="0" animBg="1"/>
      <p:bldP spid="3089" grpId="0"/>
      <p:bldP spid="3090" grpId="0"/>
      <p:bldP spid="309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60649"/>
            <a:ext cx="8229600" cy="728464"/>
          </a:xfrm>
        </p:spPr>
        <p:txBody>
          <a:bodyPr/>
          <a:lstStyle/>
          <a:p>
            <a:r>
              <a:rPr lang="cs-CZ" sz="2000" dirty="0" smtClean="0">
                <a:solidFill>
                  <a:srgbClr val="C00000"/>
                </a:solidFill>
              </a:rPr>
              <a:t>Pojmenuj obrázky a slova napiš</a:t>
            </a:r>
            <a:r>
              <a:rPr lang="cs-CZ" sz="2000" dirty="0" smtClean="0">
                <a:solidFill>
                  <a:srgbClr val="C00000"/>
                </a:solidFill>
              </a:rPr>
              <a:t>. Doplň </a:t>
            </a:r>
            <a:r>
              <a:rPr lang="cs-CZ" sz="2000" dirty="0" smtClean="0">
                <a:solidFill>
                  <a:srgbClr val="C00000"/>
                </a:solidFill>
              </a:rPr>
              <a:t>k obrázkům slovo nadřazené</a:t>
            </a:r>
            <a:r>
              <a:rPr lang="cs-CZ" sz="2400" dirty="0" smtClean="0">
                <a:solidFill>
                  <a:srgbClr val="C00000"/>
                </a:solidFill>
              </a:rPr>
              <a:t>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246043"/>
          </a:xfrm>
        </p:spPr>
        <p:txBody>
          <a:bodyPr/>
          <a:lstStyle/>
          <a:p>
            <a:endParaRPr lang="cs-CZ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2UCNU2EM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1768846" cy="1768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9CFKJRFQ\MC900028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1855911" cy="1412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72QN0ZGZ\MC90044039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59787"/>
            <a:ext cx="1984871" cy="198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547936" y="989112"/>
            <a:ext cx="8229600" cy="52460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1032" name="Picture 8" descr="C:\Users\08DY\AppData\Local\Microsoft\Windows\Temporary Internet Files\Content.IE5\9CFKJRFQ\MP9003875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8243" y="1301730"/>
            <a:ext cx="1466571" cy="205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72QN0ZGZ\MC900440389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612133"/>
            <a:ext cx="1991543" cy="199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Y\AppData\Local\Microsoft\Windows\Temporary Internet Files\Content.IE5\72QN0ZGZ\MP9002275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3948" y="4149080"/>
            <a:ext cx="1942276" cy="1288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75243" y="1036621"/>
            <a:ext cx="4633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Dopravní prostředky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98090" y="3109614"/>
            <a:ext cx="995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auto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110132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l</a:t>
            </a:r>
            <a:r>
              <a:rPr lang="cs-CZ" sz="3200" dirty="0" err="1" smtClean="0"/>
              <a:t>od</a:t>
            </a:r>
            <a:r>
              <a:rPr lang="cs-CZ" sz="3200" dirty="0" smtClean="0"/>
              <a:t>ˇ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73503" y="3110132"/>
            <a:ext cx="981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kolo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1030" y="5437187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autobus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07455" y="5437187"/>
            <a:ext cx="1436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letadlo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06957" y="5437187"/>
            <a:ext cx="970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vlak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1190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000" dirty="0" smtClean="0">
                <a:solidFill>
                  <a:srgbClr val="C00000"/>
                </a:solidFill>
              </a:rPr>
              <a:t>Doplň slovo nadřazené: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Mrkev, česnek, cibule, paprika, salát, rajče </a:t>
            </a:r>
          </a:p>
          <a:p>
            <a:endParaRPr lang="cs-CZ" sz="2800" b="1" dirty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Chléb, koláč, rohlík, veka, vánočka, kobliha </a:t>
            </a:r>
          </a:p>
          <a:p>
            <a:endParaRPr lang="cs-CZ" sz="2800" b="1" dirty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Sedm, sto, nula, dvacet, jedenáct, třicet, dva </a:t>
            </a:r>
          </a:p>
          <a:p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Hrníček, talíř, mísa, hrnec, poklička, sklenice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1556792"/>
            <a:ext cx="3456384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71800" y="2588681"/>
            <a:ext cx="3456384" cy="5543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3645024"/>
            <a:ext cx="3456384" cy="5543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71800" y="4653136"/>
            <a:ext cx="3456384" cy="5543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1556792"/>
            <a:ext cx="23663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ZELENINA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99745" y="2588681"/>
            <a:ext cx="1800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PEČIVO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0465" y="3638781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ČÍSLA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20395" y="4622721"/>
            <a:ext cx="1959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NÁDOBÍ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08DY\AppData\Local\Microsoft\Windows\Temporary Internet Files\Content.IE5\VS4MWW3I\MC900112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631556"/>
            <a:ext cx="1160108" cy="121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2UCNU2EM\MC9001127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35674"/>
            <a:ext cx="1747800" cy="132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Y\AppData\Local\Microsoft\Windows\Temporary Internet Files\Content.IE5\VS4MWW3I\MC9002372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055" y="5701887"/>
            <a:ext cx="1656531" cy="119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Y\AppData\Local\Microsoft\Windows\Temporary Internet Files\Content.IE5\VS4MWW3I\MC9002377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70601" y="5490072"/>
            <a:ext cx="1180853" cy="136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507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Najdi slovo</a:t>
            </a:r>
            <a:r>
              <a:rPr lang="cs-CZ" sz="4000" b="1" dirty="0" smtClean="0">
                <a:solidFill>
                  <a:srgbClr val="C00000"/>
                </a:solidFill>
              </a:rPr>
              <a:t>, které </a:t>
            </a:r>
            <a:r>
              <a:rPr lang="cs-CZ" sz="4000" b="1" dirty="0" smtClean="0">
                <a:solidFill>
                  <a:srgbClr val="C00000"/>
                </a:solidFill>
              </a:rPr>
              <a:t>do řady nepatří: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19374235"/>
              </p:ext>
            </p:extLst>
          </p:nvPr>
        </p:nvGraphicFramePr>
        <p:xfrm>
          <a:off x="251520" y="1196752"/>
          <a:ext cx="8589642" cy="3384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1607"/>
                <a:gridCol w="1431607"/>
                <a:gridCol w="1431607"/>
                <a:gridCol w="1431607"/>
                <a:gridCol w="1431607"/>
                <a:gridCol w="1431607"/>
              </a:tblGrid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7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1268760"/>
            <a:ext cx="11112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smrk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6738" y="1262517"/>
            <a:ext cx="1755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borovice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1268760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lípa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1268760"/>
            <a:ext cx="1542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modřín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1262516"/>
            <a:ext cx="1045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jedle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6068" y="1866313"/>
            <a:ext cx="970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Jana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53879" y="1866313"/>
            <a:ext cx="861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Eva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877356"/>
            <a:ext cx="1439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Michal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67586" y="1877355"/>
            <a:ext cx="1181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Lucie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1818" y="1877354"/>
            <a:ext cx="13436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Zuzka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1877356"/>
            <a:ext cx="1008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Jitka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564904"/>
            <a:ext cx="113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princ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9817" y="2575429"/>
            <a:ext cx="1029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drak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07286" y="2575429"/>
            <a:ext cx="1502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čaroděj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60540" y="2575429"/>
            <a:ext cx="8627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víla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7987" y="2575429"/>
            <a:ext cx="1471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vodník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39489" y="2575429"/>
            <a:ext cx="1066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strýc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4809" y="3284984"/>
            <a:ext cx="1056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únor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0469" y="3284984"/>
            <a:ext cx="11881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32161" y="3284758"/>
            <a:ext cx="1204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46114" y="3284984"/>
            <a:ext cx="8771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88199" y="3284757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kalendář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79074" y="3274998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821592" y="4005064"/>
            <a:ext cx="1127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řízky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7752" y="3983743"/>
            <a:ext cx="13308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nůžky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370178" y="3998030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rýže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95806" y="3983742"/>
            <a:ext cx="8274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zelí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948955" y="3983741"/>
            <a:ext cx="1500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okurky</a:t>
            </a:r>
            <a:endParaRPr lang="cs-CZ" sz="3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04050" y="3982005"/>
            <a:ext cx="1524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housky</a:t>
            </a:r>
            <a:endParaRPr lang="cs-CZ" sz="3200" dirty="0"/>
          </a:p>
        </p:txBody>
      </p:sp>
      <p:pic>
        <p:nvPicPr>
          <p:cNvPr id="3074" name="Picture 2" descr="C:\Users\08DY\AppData\Local\Microsoft\Windows\Temporary Internet Files\Content.IE5\VS4MWW3I\MC900295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75122"/>
            <a:ext cx="1923333" cy="20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825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21" grpId="0"/>
      <p:bldP spid="26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Doplň slova podřazená: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             Které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slovo sem </a:t>
            </a:r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nepatří?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OBLEČENÍ         ŠKOLNÍ POTŘEBY            ZVÍŘE 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___________            ______________            ____________ 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___________            ______________            ____________ 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___________            ______________            ____________ 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___________            ______________            ____________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___________            ______________            ____________ </a:t>
            </a:r>
          </a:p>
          <a:p>
            <a:endParaRPr lang="cs-CZ" b="1" dirty="0">
              <a:solidFill>
                <a:schemeClr val="accent5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4098" name="Picture 2" descr="C:\Users\08DY\AppData\Local\Microsoft\Windows\Temporary Internet Files\Content.IE5\VS4MWW3I\MP9004341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85184"/>
            <a:ext cx="2078832" cy="1131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Y\AppData\Local\Microsoft\Windows\Temporary Internet Files\Content.IE5\72QN0ZGZ\MP9004394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085184"/>
            <a:ext cx="1431726" cy="111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Y\AppData\Local\Microsoft\Windows\Temporary Internet Files\Content.IE5\VS4MWW3I\MP9004070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9541" y="5022110"/>
            <a:ext cx="1659081" cy="110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50563" y="2348880"/>
            <a:ext cx="1101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tričko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7527" y="2780890"/>
            <a:ext cx="1390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kalhoty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81882" y="3212976"/>
            <a:ext cx="14366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halenka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67527" y="4077072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ponožky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81882" y="3592842"/>
            <a:ext cx="1428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sandály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2348880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sešit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80421" y="2750112"/>
            <a:ext cx="152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pastelky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06832" y="3212976"/>
            <a:ext cx="1548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panenka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80421" y="3610616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pravítko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4096608"/>
            <a:ext cx="1098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guma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72760" y="2318102"/>
            <a:ext cx="129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kocour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91569" y="3189266"/>
            <a:ext cx="724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pes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68694" y="3615506"/>
            <a:ext cx="1194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bouda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91569" y="2777412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myš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68694" y="4077072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křeček</a:t>
            </a:r>
            <a:endParaRPr lang="cs-CZ" sz="28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237747" y="3592842"/>
            <a:ext cx="91440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124432" y="3194938"/>
            <a:ext cx="91440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991569" y="3592842"/>
            <a:ext cx="104462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8848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C00000"/>
                </a:solidFill>
              </a:rPr>
              <a:t>Doplň slova </a:t>
            </a:r>
            <a:r>
              <a:rPr lang="cs-CZ" sz="4000" b="1" dirty="0" smtClean="0">
                <a:solidFill>
                  <a:srgbClr val="FF0000"/>
                </a:solidFill>
              </a:rPr>
              <a:t>souřadná</a:t>
            </a:r>
            <a:r>
              <a:rPr lang="cs-CZ" sz="4000" dirty="0" smtClean="0">
                <a:solidFill>
                  <a:srgbClr val="C00000"/>
                </a:solidFill>
              </a:rPr>
              <a:t>. Do rámečku doplň slovo </a:t>
            </a:r>
            <a:r>
              <a:rPr lang="cs-CZ" sz="4000" b="1" dirty="0" smtClean="0">
                <a:solidFill>
                  <a:srgbClr val="FF0000"/>
                </a:solidFill>
              </a:rPr>
              <a:t>nadřazené</a:t>
            </a:r>
            <a:r>
              <a:rPr lang="cs-CZ" sz="4000" dirty="0" smtClean="0">
                <a:solidFill>
                  <a:srgbClr val="C00000"/>
                </a:solidFill>
              </a:rPr>
              <a:t>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32048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l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iška, pes, kočka, ________, _________, </a:t>
            </a:r>
          </a:p>
          <a:p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v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laštovka, holub, vrána, _________, __________, </a:t>
            </a:r>
          </a:p>
          <a:p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j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ablko, hruška, jahoda, _________, __________, </a:t>
            </a:r>
          </a:p>
          <a:p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dirty="0">
                <a:solidFill>
                  <a:schemeClr val="tx1"/>
                </a:solidFill>
                <a:latin typeface="+mn-lt"/>
              </a:rPr>
              <a:t>m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íč, vláček, panenka, _________, __________,</a:t>
            </a:r>
            <a:endParaRPr lang="cs-CZ" sz="28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3491880" y="1929408"/>
            <a:ext cx="2160240" cy="457200"/>
          </a:xfrm>
          <a:prstGeom prst="snip2Same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 odříznutým rohem na stejné straně 4"/>
          <p:cNvSpPr/>
          <p:nvPr/>
        </p:nvSpPr>
        <p:spPr>
          <a:xfrm>
            <a:off x="3491880" y="2996952"/>
            <a:ext cx="2160240" cy="456084"/>
          </a:xfrm>
          <a:prstGeom prst="snip2Same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 odříznutým rohem na stejné straně 5"/>
          <p:cNvSpPr/>
          <p:nvPr/>
        </p:nvSpPr>
        <p:spPr>
          <a:xfrm>
            <a:off x="3491880" y="4005064"/>
            <a:ext cx="2160240" cy="457200"/>
          </a:xfrm>
          <a:prstGeom prst="snip2Same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 odříznutým rohem na stejné straně 6"/>
          <p:cNvSpPr/>
          <p:nvPr/>
        </p:nvSpPr>
        <p:spPr>
          <a:xfrm>
            <a:off x="3491880" y="5085184"/>
            <a:ext cx="2160240" cy="457200"/>
          </a:xfrm>
          <a:prstGeom prst="snip2Same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2409957"/>
            <a:ext cx="889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zajíc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2409957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srna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47252" y="3449046"/>
            <a:ext cx="1237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vrabec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29198" y="3449046"/>
            <a:ext cx="7393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41907" y="4462264"/>
            <a:ext cx="1146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třešně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89173" y="4462264"/>
            <a:ext cx="1619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meruňka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37711" y="5512837"/>
            <a:ext cx="1250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kostky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00846" y="5512837"/>
            <a:ext cx="1356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autíčko</a:t>
            </a:r>
            <a:endParaRPr lang="cs-CZ" sz="2800" dirty="0"/>
          </a:p>
        </p:txBody>
      </p:sp>
      <p:pic>
        <p:nvPicPr>
          <p:cNvPr id="1026" name="Picture 2" descr="C:\Users\08DY\AppData\Local\Microsoft\Windows\Temporary Internet Files\Content.IE5\2UCNU2EM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72245"/>
            <a:ext cx="1439665" cy="141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2UCNU2EM\MC9000840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190385"/>
            <a:ext cx="1587790" cy="243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945322" y="1886736"/>
            <a:ext cx="1314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SAVCI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45322" y="2963384"/>
            <a:ext cx="1321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PTÁCI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01597" y="3972266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OVOCE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72090" y="5052174"/>
            <a:ext cx="1794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HRAČKY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413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Přiřad</a:t>
            </a:r>
            <a:r>
              <a:rPr lang="cs-CZ" sz="4000" dirty="0" smtClean="0">
                <a:solidFill>
                  <a:srgbClr val="C00000"/>
                </a:solidFill>
              </a:rPr>
              <a:t>ˇ slova </a:t>
            </a:r>
            <a:r>
              <a:rPr lang="cs-CZ" sz="4000" b="1" dirty="0" smtClean="0">
                <a:solidFill>
                  <a:srgbClr val="C00000"/>
                </a:solidFill>
              </a:rPr>
              <a:t>podřazená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                            ke </a:t>
            </a:r>
            <a:r>
              <a:rPr lang="cs-CZ" sz="4000" dirty="0" smtClean="0">
                <a:solidFill>
                  <a:srgbClr val="C00000"/>
                </a:solidFill>
              </a:rPr>
              <a:t>správnému slovu </a:t>
            </a:r>
            <a:r>
              <a:rPr lang="cs-CZ" sz="4000" b="1" dirty="0" smtClean="0">
                <a:solidFill>
                  <a:srgbClr val="C00000"/>
                </a:solidFill>
              </a:rPr>
              <a:t>nadřazenému</a:t>
            </a:r>
            <a:r>
              <a:rPr lang="cs-CZ" sz="4000" dirty="0" smtClean="0">
                <a:solidFill>
                  <a:srgbClr val="C00000"/>
                </a:solidFill>
              </a:rPr>
              <a:t>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       OBLEČENÍ            </a:t>
            </a:r>
            <a:r>
              <a:rPr lang="cs-CZ" sz="3200" b="1" dirty="0" smtClean="0">
                <a:solidFill>
                  <a:srgbClr val="FFC000"/>
                </a:solidFill>
                <a:latin typeface="+mn-lt"/>
              </a:rPr>
              <a:t>LIDSKÉ  TĚLO </a:t>
            </a:r>
          </a:p>
          <a:p>
            <a:endParaRPr lang="cs-CZ" sz="3200" b="1" dirty="0">
              <a:solidFill>
                <a:srgbClr val="FFC000"/>
              </a:solidFill>
              <a:latin typeface="+mn-lt"/>
            </a:endParaRPr>
          </a:p>
          <a:p>
            <a:endParaRPr lang="cs-CZ" sz="3200" b="1" dirty="0" smtClean="0">
              <a:solidFill>
                <a:srgbClr val="FFC000"/>
              </a:solidFill>
              <a:latin typeface="+mn-lt"/>
            </a:endParaRPr>
          </a:p>
          <a:p>
            <a:endParaRPr lang="cs-CZ" sz="3200" b="1" dirty="0">
              <a:solidFill>
                <a:srgbClr val="FFC000"/>
              </a:solidFill>
              <a:latin typeface="+mn-lt"/>
            </a:endParaRPr>
          </a:p>
          <a:p>
            <a:endParaRPr lang="cs-CZ" sz="3200" b="1" dirty="0" smtClean="0">
              <a:solidFill>
                <a:srgbClr val="FFC000"/>
              </a:solidFill>
              <a:latin typeface="+mn-lt"/>
            </a:endParaRPr>
          </a:p>
          <a:p>
            <a:endParaRPr lang="cs-CZ" sz="3200" b="1" dirty="0">
              <a:solidFill>
                <a:srgbClr val="FFC000"/>
              </a:solidFill>
              <a:latin typeface="+mn-lt"/>
            </a:endParaRPr>
          </a:p>
          <a:p>
            <a:r>
              <a:rPr lang="cs-CZ" sz="3200" b="1" dirty="0" smtClean="0">
                <a:solidFill>
                  <a:srgbClr val="FFC000"/>
                </a:solidFill>
                <a:latin typeface="+mn-lt"/>
              </a:rPr>
              <a:t>         </a:t>
            </a:r>
            <a:endParaRPr lang="cs-CZ" sz="3200" b="1" dirty="0">
              <a:solidFill>
                <a:srgbClr val="FFC000"/>
              </a:solidFill>
              <a:latin typeface="+mn-lt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09598" y="5888789"/>
            <a:ext cx="1160377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509599" y="4969817"/>
            <a:ext cx="1160377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1907704" y="6003345"/>
            <a:ext cx="1226659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1907704" y="5118123"/>
            <a:ext cx="1080120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7912185" y="5406814"/>
            <a:ext cx="1062586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áček 10"/>
          <p:cNvSpPr/>
          <p:nvPr/>
        </p:nvSpPr>
        <p:spPr>
          <a:xfrm>
            <a:off x="3160440" y="5385241"/>
            <a:ext cx="1097630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áček 11"/>
          <p:cNvSpPr/>
          <p:nvPr/>
        </p:nvSpPr>
        <p:spPr>
          <a:xfrm>
            <a:off x="3851920" y="6028328"/>
            <a:ext cx="1086135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áček 12"/>
          <p:cNvSpPr/>
          <p:nvPr/>
        </p:nvSpPr>
        <p:spPr>
          <a:xfrm>
            <a:off x="4299739" y="4869160"/>
            <a:ext cx="1185577" cy="620799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áček 13"/>
          <p:cNvSpPr/>
          <p:nvPr/>
        </p:nvSpPr>
        <p:spPr>
          <a:xfrm>
            <a:off x="5335499" y="5314149"/>
            <a:ext cx="1144442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áček 14"/>
          <p:cNvSpPr/>
          <p:nvPr/>
        </p:nvSpPr>
        <p:spPr>
          <a:xfrm>
            <a:off x="6516216" y="4969817"/>
            <a:ext cx="1080120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áček 15"/>
          <p:cNvSpPr/>
          <p:nvPr/>
        </p:nvSpPr>
        <p:spPr>
          <a:xfrm>
            <a:off x="5255275" y="6078403"/>
            <a:ext cx="1144442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áček 17"/>
          <p:cNvSpPr/>
          <p:nvPr/>
        </p:nvSpPr>
        <p:spPr>
          <a:xfrm>
            <a:off x="6660232" y="5888789"/>
            <a:ext cx="1192358" cy="612648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76853" y="5076086"/>
            <a:ext cx="825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hlava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6853" y="5993878"/>
            <a:ext cx="6767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trup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84523" y="5220363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sako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36151" y="6134597"/>
            <a:ext cx="7697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noha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75482" y="5504481"/>
            <a:ext cx="8675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tričko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31746" y="6120732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ruka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78979" y="4966995"/>
            <a:ext cx="62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oko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54312" y="5418596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halenka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07348" y="6174579"/>
            <a:ext cx="840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kabát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5076086"/>
            <a:ext cx="598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krk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11732" y="5968478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kalhoty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94477" y="5504481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sukně</a:t>
            </a:r>
            <a:endParaRPr lang="cs-CZ" sz="2000" b="1" dirty="0"/>
          </a:p>
        </p:txBody>
      </p:sp>
      <p:sp>
        <p:nvSpPr>
          <p:cNvPr id="32" name="Obláček 31"/>
          <p:cNvSpPr/>
          <p:nvPr/>
        </p:nvSpPr>
        <p:spPr>
          <a:xfrm>
            <a:off x="1170123" y="2132856"/>
            <a:ext cx="1129761" cy="612648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láček 32"/>
          <p:cNvSpPr/>
          <p:nvPr/>
        </p:nvSpPr>
        <p:spPr>
          <a:xfrm>
            <a:off x="2997242" y="2132856"/>
            <a:ext cx="1034503" cy="612648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láček 33"/>
          <p:cNvSpPr/>
          <p:nvPr/>
        </p:nvSpPr>
        <p:spPr>
          <a:xfrm>
            <a:off x="5255275" y="2134763"/>
            <a:ext cx="1119051" cy="612648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láček 34"/>
          <p:cNvSpPr/>
          <p:nvPr/>
        </p:nvSpPr>
        <p:spPr>
          <a:xfrm>
            <a:off x="6879679" y="2134763"/>
            <a:ext cx="1114797" cy="612648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láček 35"/>
          <p:cNvSpPr/>
          <p:nvPr/>
        </p:nvSpPr>
        <p:spPr>
          <a:xfrm>
            <a:off x="1907704" y="2747411"/>
            <a:ext cx="1098948" cy="612648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áček 36"/>
          <p:cNvSpPr/>
          <p:nvPr/>
        </p:nvSpPr>
        <p:spPr>
          <a:xfrm>
            <a:off x="5917126" y="2802439"/>
            <a:ext cx="1115597" cy="612648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áček 37"/>
          <p:cNvSpPr/>
          <p:nvPr/>
        </p:nvSpPr>
        <p:spPr>
          <a:xfrm>
            <a:off x="1015247" y="3420374"/>
            <a:ext cx="1069276" cy="612648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áček 38"/>
          <p:cNvSpPr/>
          <p:nvPr/>
        </p:nvSpPr>
        <p:spPr>
          <a:xfrm>
            <a:off x="2929607" y="3360059"/>
            <a:ext cx="1102137" cy="612648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láček 39"/>
          <p:cNvSpPr/>
          <p:nvPr/>
        </p:nvSpPr>
        <p:spPr>
          <a:xfrm>
            <a:off x="1907704" y="3979685"/>
            <a:ext cx="1070528" cy="612648"/>
          </a:xfrm>
          <a:prstGeom prst="cloud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láček 40"/>
          <p:cNvSpPr/>
          <p:nvPr/>
        </p:nvSpPr>
        <p:spPr>
          <a:xfrm>
            <a:off x="4938055" y="3360059"/>
            <a:ext cx="1145581" cy="612648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áček 41"/>
          <p:cNvSpPr/>
          <p:nvPr/>
        </p:nvSpPr>
        <p:spPr>
          <a:xfrm>
            <a:off x="7014614" y="3160004"/>
            <a:ext cx="1085778" cy="612648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áček 42"/>
          <p:cNvSpPr/>
          <p:nvPr/>
        </p:nvSpPr>
        <p:spPr>
          <a:xfrm>
            <a:off x="5917126" y="3964491"/>
            <a:ext cx="1099258" cy="612648"/>
          </a:xfrm>
          <a:prstGeom prst="cloud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5408456" y="2241032"/>
            <a:ext cx="825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hlava</a:t>
            </a:r>
            <a:endParaRPr lang="cs-CZ" sz="2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076083" y="2239125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trup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358042" y="2239125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sako</a:t>
            </a:r>
            <a:endParaRPr lang="cs-CZ" sz="2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079668" y="2908708"/>
            <a:ext cx="7697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noha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046902" y="2230064"/>
            <a:ext cx="8675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tričko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088319" y="3466328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ruka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166985" y="3290314"/>
            <a:ext cx="62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oko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1871613" y="2846221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halenka</a:t>
            </a:r>
            <a:endParaRPr lang="cs-CZ" sz="2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093572" y="3519300"/>
            <a:ext cx="8402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kabát</a:t>
            </a:r>
            <a:endParaRPr lang="cs-CZ" sz="20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175803" y="4033022"/>
            <a:ext cx="598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krk</a:t>
            </a:r>
            <a:endParaRPr lang="cs-CZ" sz="20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905914" y="3466328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kalhoty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958928" y="4070760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sukně</a:t>
            </a:r>
            <a:endParaRPr lang="cs-CZ" sz="2000" b="1" dirty="0"/>
          </a:p>
        </p:txBody>
      </p:sp>
      <p:pic>
        <p:nvPicPr>
          <p:cNvPr id="2052" name="Picture 4" descr="C:\Users\08DY\AppData\Local\Microsoft\Windows\Temporary Internet Files\Content.IE5\2UCNU2EM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8575" y="4503738"/>
            <a:ext cx="13208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91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8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/>
      <p:bldP spid="20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/>
      <p:bldP spid="45" grpId="0"/>
      <p:bldP spid="46" grpId="0"/>
      <p:bldP spid="47" grpId="0"/>
      <p:bldP spid="50" grpId="0"/>
      <p:bldP spid="51" grpId="0"/>
      <p:bldP spid="52" grpId="0"/>
      <p:bldP spid="53" grpId="0"/>
      <p:bldP spid="55" grpId="0"/>
      <p:bldP spid="58" grpId="0"/>
      <p:bldP spid="60" grpId="0"/>
      <p:bldP spid="6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Citace: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Veškerý text je dílem autora materiálu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, 5.11.2011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Otevřená galerie </a:t>
            </a:r>
            <a:r>
              <a:rPr lang="cs-CZ" sz="2000" dirty="0" smtClean="0">
                <a:solidFill>
                  <a:schemeClr val="tx1"/>
                </a:solidFill>
                <a:latin typeface="+mn-lt"/>
                <a:hlinkClick r:id="rId2"/>
              </a:rPr>
              <a:t>www.office.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  <a:hlinkClick r:id="rId2"/>
              </a:rPr>
              <a:t>microsoft.com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</a:t>
            </a:r>
            <a:endParaRPr lang="cs-CZ" sz="2000" smtClean="0">
              <a:solidFill>
                <a:schemeClr val="tx1"/>
              </a:solidFill>
              <a:latin typeface="+mn-lt"/>
            </a:endParaRPr>
          </a:p>
          <a:p>
            <a:r>
              <a:rPr lang="cs-CZ" sz="2000" smtClean="0">
                <a:solidFill>
                  <a:schemeClr val="tx1"/>
                </a:solidFill>
                <a:latin typeface="+mn-lt"/>
              </a:rPr>
              <a:t>5.11.2011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358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1763</TotalTime>
  <Words>345</Words>
  <Application>Microsoft Office PowerPoint</Application>
  <PresentationFormat>Předvádění na obrazovce (4:3)</PresentationFormat>
  <Paragraphs>146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Snímek 1</vt:lpstr>
      <vt:lpstr>Snímek 2</vt:lpstr>
      <vt:lpstr>Snímek 3</vt:lpstr>
      <vt:lpstr>Pojmenuj obrázky a slova napiš. Doplň k obrázkům slovo nadřazené.</vt:lpstr>
      <vt:lpstr>Doplň slovo nadřazené:</vt:lpstr>
      <vt:lpstr>Najdi slovo, které do řady nepatří:</vt:lpstr>
      <vt:lpstr>Doplň slova podřazená:</vt:lpstr>
      <vt:lpstr>Doplň slova souřadná. Do rámečku doplň slovo nadřazené:</vt:lpstr>
      <vt:lpstr>Přiřadˇ slova podřazená                             ke správnému slovu nadřazenému:</vt:lpstr>
      <vt:lpstr>Snímek 10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117</cp:revision>
  <dcterms:created xsi:type="dcterms:W3CDTF">2011-06-20T10:40:08Z</dcterms:created>
  <dcterms:modified xsi:type="dcterms:W3CDTF">2013-01-29T17:28:14Z</dcterms:modified>
</cp:coreProperties>
</file>