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88" r:id="rId1"/>
  </p:sldMasterIdLst>
  <p:notesMasterIdLst>
    <p:notesMasterId r:id="rId10"/>
  </p:notesMasterIdLst>
  <p:handoutMasterIdLst>
    <p:handoutMasterId r:id="rId11"/>
  </p:handoutMasterIdLst>
  <p:sldIdLst>
    <p:sldId id="256" r:id="rId2"/>
    <p:sldId id="274" r:id="rId3"/>
    <p:sldId id="275" r:id="rId4"/>
    <p:sldId id="276" r:id="rId5"/>
    <p:sldId id="277" r:id="rId6"/>
    <p:sldId id="279" r:id="rId7"/>
    <p:sldId id="280" r:id="rId8"/>
    <p:sldId id="28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Výchozí oddíl" id="{104EE776-F914-43D8-841E-5385C6AB0ECF}">
          <p14:sldIdLst>
            <p14:sldId id="256"/>
            <p14:sldId id="274"/>
            <p14:sldId id="275"/>
            <p14:sldId id="276"/>
            <p14:sldId id="277"/>
            <p14:sldId id="279"/>
            <p14:sldId id="280"/>
            <p14:sldId id="281"/>
          </p14:sldIdLst>
        </p14:section>
        <p14:section name="Oddíl bez názvu" id="{F1D830BF-1A00-4512-99EF-A68DC246AB20}">
          <p14:sldIdLst/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7DB9D"/>
    <a:srgbClr val="A269AB"/>
    <a:srgbClr val="F1172C"/>
    <a:srgbClr val="F55D6B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34632" autoAdjust="0"/>
    <p:restoredTop sz="86541" autoAdjust="0"/>
  </p:normalViewPr>
  <p:slideViewPr>
    <p:cSldViewPr>
      <p:cViewPr>
        <p:scale>
          <a:sx n="90" d="100"/>
          <a:sy n="90" d="100"/>
        </p:scale>
        <p:origin x="-324" y="-19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65" d="100"/>
          <a:sy n="65" d="100"/>
        </p:scale>
        <p:origin x="-2658" y="-108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VY_32_INOVACE_06_Český jazyk  2. 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Hana Kolaříková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 Tvrdé souhlásky</a:t>
          </a:r>
          <a:endParaRPr lang="cs-CZ" sz="2000" b="1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 custScaleY="90278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ScaleX="100000" custScaleY="106633" custLinFactNeighborX="343" custLinFactNeighborY="26364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 custScaleY="153206" custLinFactY="5040" custLinFactNeighborX="343" custLinFactNeighborY="100000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Hana Kolaříková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87098"/>
          <a:ext cx="6498543" cy="13340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VY_32_INOVACE_06_Český jazyk  2. ročník</a:t>
          </a:r>
          <a:endParaRPr lang="cs-CZ" sz="2000" kern="1200" dirty="0"/>
        </a:p>
      </dsp:txBody>
      <dsp:txXfrm>
        <a:off x="1273857" y="887098"/>
        <a:ext cx="6498543" cy="36800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440160"/>
          <a:ext cx="6498543" cy="10051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Tvrdé souhlásky</a:t>
          </a:r>
          <a:endParaRPr lang="cs-CZ" sz="2000" b="1" kern="1200" dirty="0"/>
        </a:p>
      </dsp:txBody>
      <dsp:txXfrm>
        <a:off x="1273857" y="1440160"/>
        <a:ext cx="6498543" cy="434672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923193"/>
          <a:ext cx="6498543" cy="624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273857" y="1923193"/>
        <a:ext cx="6498543" cy="62452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10B49FB-A2CC-40D6-9F18-94753474641E}" type="datetimeFigureOut">
              <a:rPr lang="cs-CZ" smtClean="0"/>
              <a:pPr/>
              <a:t>29.1.2013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F9EE9E-E5DC-462A-8C0A-2CC1671A335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9432507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197B35-209D-42B9-BD33-481CB6E73284}" type="datetimeFigureOut">
              <a:rPr lang="cs-CZ" smtClean="0"/>
              <a:pPr/>
              <a:t>29.1.2013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77E629-3EBF-4242-8D46-E9D4F27CF7E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272659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486738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579894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871935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186510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69985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534014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079525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19301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580203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1396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499099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415868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13710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89" r:id="rId1"/>
    <p:sldLayoutId id="2147483890" r:id="rId2"/>
    <p:sldLayoutId id="2147483891" r:id="rId3"/>
    <p:sldLayoutId id="2147483892" r:id="rId4"/>
    <p:sldLayoutId id="2147483893" r:id="rId5"/>
    <p:sldLayoutId id="2147483894" r:id="rId6"/>
    <p:sldLayoutId id="2147483895" r:id="rId7"/>
    <p:sldLayoutId id="2147483896" r:id="rId8"/>
    <p:sldLayoutId id="2147483897" r:id="rId9"/>
    <p:sldLayoutId id="2147483898" r:id="rId10"/>
    <p:sldLayoutId id="214748389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png"/><Relationship Id="rId10" Type="http://schemas.openxmlformats.org/officeDocument/2006/relationships/image" Target="../media/image10.wmf"/><Relationship Id="rId4" Type="http://schemas.openxmlformats.org/officeDocument/2006/relationships/image" Target="../media/image4.jpeg"/><Relationship Id="rId9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85241069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Podnadpis 7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latin typeface="+mn-lt"/>
              </a:rPr>
              <a:t>Anotace: </a:t>
            </a:r>
            <a:r>
              <a:rPr lang="cs-CZ" sz="2000" dirty="0" smtClean="0">
                <a:solidFill>
                  <a:schemeClr val="tx1"/>
                </a:solidFill>
                <a:latin typeface="+mn-lt"/>
              </a:rPr>
              <a:t>Materiál slouží k opakování a procvičování </a:t>
            </a:r>
            <a:r>
              <a:rPr lang="cs-CZ" sz="2000" dirty="0" smtClean="0"/>
              <a:t> probraného učiva. Žáci si procvičí gramatická pravidla psaní y, ý po tvrdých souhláskách. Doplňují vynechaná písmena, slabiky nebo slova samostatně do sešitu nebo pracují na interaktivní tabuli a po kliknutí se jim zobrazí správné řešení.</a:t>
            </a:r>
            <a:endParaRPr lang="cs-CZ" sz="2000" dirty="0">
              <a:solidFill>
                <a:schemeClr val="tx1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24712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F0"/>
                </a:solidFill>
              </a:rPr>
              <a:t>TVRDÉ  SLABIKY</a:t>
            </a: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sz="3600" dirty="0" smtClean="0"/>
              <a:t>Napíšeme</a:t>
            </a:r>
            <a:r>
              <a:rPr lang="cs-CZ" dirty="0" smtClean="0"/>
              <a:t> </a:t>
            </a:r>
          </a:p>
          <a:p>
            <a:endParaRPr lang="cs-CZ" sz="2800" dirty="0"/>
          </a:p>
          <a:p>
            <a:r>
              <a:rPr lang="cs-CZ" sz="2800" dirty="0" smtClean="0"/>
              <a:t>Doplň tvrdé slabiky podle říkanky:</a:t>
            </a:r>
          </a:p>
          <a:p>
            <a:endParaRPr lang="cs-CZ" dirty="0" smtClean="0"/>
          </a:p>
          <a:p>
            <a:r>
              <a:rPr lang="cs-CZ" dirty="0" smtClean="0"/>
              <a:t>_</a:t>
            </a:r>
            <a:r>
              <a:rPr lang="cs-CZ" dirty="0" err="1" smtClean="0"/>
              <a:t>hy</a:t>
            </a:r>
            <a:r>
              <a:rPr lang="cs-CZ" dirty="0" smtClean="0"/>
              <a:t>,___,___,___,___,___,___,__</a:t>
            </a:r>
            <a:endParaRPr lang="cs-CZ" dirty="0"/>
          </a:p>
          <a:p>
            <a:endParaRPr lang="cs-CZ" dirty="0"/>
          </a:p>
        </p:txBody>
      </p:sp>
      <p:sp>
        <p:nvSpPr>
          <p:cNvPr id="4" name="Vývojový diagram: spojnice 3"/>
          <p:cNvSpPr/>
          <p:nvPr/>
        </p:nvSpPr>
        <p:spPr>
          <a:xfrm>
            <a:off x="1259632" y="1351314"/>
            <a:ext cx="457200" cy="457200"/>
          </a:xfrm>
          <a:prstGeom prst="flowChartConnector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263417" y="1358962"/>
            <a:ext cx="4900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hy</a:t>
            </a:r>
            <a:endParaRPr lang="cs-CZ" sz="2400" b="1" dirty="0"/>
          </a:p>
        </p:txBody>
      </p:sp>
      <p:sp>
        <p:nvSpPr>
          <p:cNvPr id="7" name="Vývojový diagram: spojnice 6"/>
          <p:cNvSpPr/>
          <p:nvPr/>
        </p:nvSpPr>
        <p:spPr>
          <a:xfrm>
            <a:off x="2267744" y="2035288"/>
            <a:ext cx="457200" cy="457200"/>
          </a:xfrm>
          <a:prstGeom prst="flowChartConnector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vojový diagram: spojnice 7"/>
          <p:cNvSpPr/>
          <p:nvPr/>
        </p:nvSpPr>
        <p:spPr>
          <a:xfrm>
            <a:off x="3635896" y="1374077"/>
            <a:ext cx="457200" cy="457200"/>
          </a:xfrm>
          <a:prstGeom prst="flowChartConnector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vojový diagram: spojnice 8"/>
          <p:cNvSpPr/>
          <p:nvPr/>
        </p:nvSpPr>
        <p:spPr>
          <a:xfrm>
            <a:off x="4644008" y="2124359"/>
            <a:ext cx="457200" cy="457200"/>
          </a:xfrm>
          <a:prstGeom prst="flowChartConnector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spojnice 9"/>
          <p:cNvSpPr/>
          <p:nvPr/>
        </p:nvSpPr>
        <p:spPr>
          <a:xfrm>
            <a:off x="5796136" y="1415976"/>
            <a:ext cx="457200" cy="457200"/>
          </a:xfrm>
          <a:prstGeom prst="flowChartConnector">
            <a:avLst/>
          </a:prstGeom>
          <a:solidFill>
            <a:srgbClr val="77DB9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ývojový diagram: spojnice 10"/>
          <p:cNvSpPr/>
          <p:nvPr/>
        </p:nvSpPr>
        <p:spPr>
          <a:xfrm>
            <a:off x="6876256" y="2114074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ývojový diagram: spojnice 13"/>
          <p:cNvSpPr/>
          <p:nvPr/>
        </p:nvSpPr>
        <p:spPr>
          <a:xfrm>
            <a:off x="8028384" y="1472208"/>
            <a:ext cx="457200" cy="457200"/>
          </a:xfrm>
          <a:prstGeom prst="flowChartConnector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2187188" y="2033055"/>
            <a:ext cx="61831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chy</a:t>
            </a:r>
            <a:endParaRPr lang="cs-CZ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615080" y="1358961"/>
            <a:ext cx="4780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ky</a:t>
            </a:r>
            <a:endParaRPr lang="cs-CZ" sz="2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644008" y="2122126"/>
            <a:ext cx="4408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ry</a:t>
            </a:r>
            <a:endParaRPr lang="cs-CZ" sz="24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757687" y="1446985"/>
            <a:ext cx="4956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dy</a:t>
            </a:r>
            <a:endParaRPr lang="cs-CZ" sz="24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895516" y="2109609"/>
            <a:ext cx="4379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ty</a:t>
            </a:r>
            <a:endParaRPr lang="cs-CZ" sz="24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995513" y="1478473"/>
            <a:ext cx="4900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ny</a:t>
            </a:r>
            <a:endParaRPr lang="cs-CZ" sz="24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916495" y="2996952"/>
            <a:ext cx="195611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solidFill>
                  <a:srgbClr val="FF0000"/>
                </a:solidFill>
              </a:rPr>
              <a:t>t</a:t>
            </a:r>
            <a:r>
              <a:rPr lang="cs-CZ" sz="4000" b="1" dirty="0" smtClean="0">
                <a:solidFill>
                  <a:srgbClr val="FF0000"/>
                </a:solidFill>
              </a:rPr>
              <a:t>vrdé y !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515618" y="5301208"/>
            <a:ext cx="75251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srgbClr val="0070C0"/>
                </a:solidFill>
              </a:rPr>
              <a:t>chy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290375" y="5301207"/>
            <a:ext cx="55656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srgbClr val="0070C0"/>
                </a:solidFill>
              </a:rPr>
              <a:t>ky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3007687" y="5301206"/>
            <a:ext cx="51526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srgbClr val="0070C0"/>
                </a:solidFill>
              </a:rPr>
              <a:t>ry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738587" y="5292793"/>
            <a:ext cx="58702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srgbClr val="0070C0"/>
                </a:solidFill>
              </a:rPr>
              <a:t>dy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4488776" y="5292795"/>
            <a:ext cx="50847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ty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5153618" y="5292792"/>
            <a:ext cx="57938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srgbClr val="0070C0"/>
                </a:solidFill>
              </a:rPr>
              <a:t>ny</a:t>
            </a:r>
            <a:endParaRPr lang="cs-CZ" sz="3200" dirty="0">
              <a:solidFill>
                <a:srgbClr val="0070C0"/>
              </a:solidFill>
            </a:endParaRPr>
          </a:p>
        </p:txBody>
      </p:sp>
      <p:pic>
        <p:nvPicPr>
          <p:cNvPr id="1026" name="Picture 2" descr="C:\Users\08DY\AppData\Local\Microsoft\Windows\Temporary Internet Files\Content.IE5\HX9DTUND\MC9001991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13588" y="3376613"/>
            <a:ext cx="1098550" cy="2335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115569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0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5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5" grpId="0"/>
      <p:bldP spid="16" grpId="0"/>
      <p:bldP spid="17" grpId="0"/>
      <p:bldP spid="18" grpId="0"/>
      <p:bldP spid="19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Doplň slabiky do slov podle obrázků: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166246"/>
            <a:ext cx="8229600" cy="551742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              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_____ba                              </a:t>
            </a:r>
            <a:r>
              <a:rPr lang="cs-CZ" dirty="0" err="1" smtClean="0"/>
              <a:t>kni</a:t>
            </a:r>
            <a:r>
              <a:rPr lang="cs-CZ" dirty="0" smtClean="0"/>
              <a:t>___ 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                     </a:t>
            </a:r>
            <a:r>
              <a:rPr lang="cs-CZ" dirty="0" err="1" smtClean="0"/>
              <a:t>bo</a:t>
            </a:r>
            <a:r>
              <a:rPr lang="cs-CZ" dirty="0" smtClean="0"/>
              <a:t>___                              so____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                 nůž___                            </a:t>
            </a:r>
            <a:r>
              <a:rPr lang="cs-CZ" dirty="0" err="1" smtClean="0"/>
              <a:t>baná</a:t>
            </a:r>
            <a:r>
              <a:rPr lang="cs-CZ" dirty="0" smtClean="0"/>
              <a:t>___ </a:t>
            </a:r>
          </a:p>
          <a:p>
            <a:endParaRPr lang="cs-CZ" dirty="0"/>
          </a:p>
          <a:p>
            <a:r>
              <a:rPr lang="cs-CZ" dirty="0" smtClean="0"/>
              <a:t>                    </a:t>
            </a:r>
            <a:r>
              <a:rPr lang="cs-CZ" dirty="0" err="1" smtClean="0"/>
              <a:t>su</a:t>
            </a:r>
            <a:r>
              <a:rPr lang="cs-CZ" dirty="0" smtClean="0"/>
              <a:t>___                               </a:t>
            </a:r>
            <a:r>
              <a:rPr lang="cs-CZ" dirty="0" err="1" smtClean="0"/>
              <a:t>hruš</a:t>
            </a:r>
            <a:r>
              <a:rPr lang="cs-CZ" dirty="0" smtClean="0"/>
              <a:t>___</a:t>
            </a:r>
            <a:endParaRPr lang="cs-CZ" dirty="0"/>
          </a:p>
        </p:txBody>
      </p:sp>
      <p:pic>
        <p:nvPicPr>
          <p:cNvPr id="2052" name="Picture 4" descr="C:\Users\08DY\AppData\Local\Microsoft\Windows\Temporary Internet Files\Content.IE5\B2JD0XI2\MP90040524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1416" y="1055829"/>
            <a:ext cx="2171601" cy="1551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08DY\AppData\Local\Microsoft\Windows\Temporary Internet Files\Content.IE5\HX9DTUND\MP90038521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1416" y="2675888"/>
            <a:ext cx="1649215" cy="11780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08DY\AppData\Local\Microsoft\Windows\Temporary Internet Files\Content.IE5\AMM9QFJ1\MC900441740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30223" y="3992736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08DY\AppData\Local\Microsoft\Windows\Temporary Internet Files\Content.IE5\B2JD0XI2\MC90029076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56243" y="5465994"/>
            <a:ext cx="1345580" cy="13282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08DY\AppData\Local\Microsoft\Windows\Temporary Internet Files\Content.IE5\1VLCGMQY\MC90001930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166245"/>
            <a:ext cx="1411511" cy="12316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08DY\AppData\Local\Microsoft\Windows\Temporary Internet Files\Content.IE5\AMM9QFJ1\MP900404852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51681" y="2622795"/>
            <a:ext cx="1284196" cy="12841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08DY\AppData\Local\Microsoft\Windows\Temporary Internet Files\Content.IE5\B2JD0XI2\MC900441718[1]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21775" y="3997106"/>
            <a:ext cx="1314102" cy="13141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3" name="Picture 15" descr="C:\Users\08DY\AppData\Local\Microsoft\Windows\Temporary Internet Files\Content.IE5\HX9DTUND\MC900358579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54595" y="5451079"/>
            <a:ext cx="1244377" cy="1232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937470" y="1628800"/>
            <a:ext cx="56823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solidFill>
                  <a:srgbClr val="C00000"/>
                </a:solidFill>
              </a:rPr>
              <a:t>ry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32132" y="3239674"/>
            <a:ext cx="56297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ty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312605" y="4855137"/>
            <a:ext cx="62388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solidFill>
                  <a:srgbClr val="C00000"/>
                </a:solidFill>
              </a:rPr>
              <a:t>ky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122217" y="5905287"/>
            <a:ext cx="65114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solidFill>
                  <a:srgbClr val="C00000"/>
                </a:solidFill>
              </a:rPr>
              <a:t>dy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092280" y="1628799"/>
            <a:ext cx="64280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solidFill>
                  <a:srgbClr val="C00000"/>
                </a:solidFill>
              </a:rPr>
              <a:t>hy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995298" y="3264893"/>
            <a:ext cx="83676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solidFill>
                  <a:srgbClr val="C00000"/>
                </a:solidFill>
              </a:rPr>
              <a:t>chy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232615" y="4827029"/>
            <a:ext cx="64280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solidFill>
                  <a:srgbClr val="C00000"/>
                </a:solidFill>
              </a:rPr>
              <a:t>ny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251531" y="5905286"/>
            <a:ext cx="62388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solidFill>
                  <a:srgbClr val="C00000"/>
                </a:solidFill>
              </a:rPr>
              <a:t>ky</a:t>
            </a:r>
            <a:endParaRPr lang="cs-CZ" sz="36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137551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2" grpId="0"/>
      <p:bldP spid="14" grpId="0"/>
      <p:bldP spid="15" grpId="0"/>
      <p:bldP spid="1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Doplň slova opačného význam</a:t>
            </a:r>
            <a:r>
              <a:rPr lang="cs-CZ" sz="4000" b="1" u="sng" dirty="0" smtClean="0">
                <a:solidFill>
                  <a:schemeClr val="accent1">
                    <a:lumMod val="75000"/>
                  </a:schemeClr>
                </a:solidFill>
              </a:rPr>
              <a:t>u:</a:t>
            </a:r>
            <a:endParaRPr lang="cs-CZ" sz="4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328592"/>
          </a:xfrm>
        </p:spPr>
        <p:txBody>
          <a:bodyPr/>
          <a:lstStyle/>
          <a:p>
            <a:r>
              <a:rPr lang="cs-CZ" dirty="0" smtClean="0"/>
              <a:t>Čaj je teplý nebo __________. </a:t>
            </a:r>
          </a:p>
          <a:p>
            <a:r>
              <a:rPr lang="cs-CZ" dirty="0" smtClean="0"/>
              <a:t>Chlapec je zdravý nebo__________ .</a:t>
            </a:r>
          </a:p>
          <a:p>
            <a:r>
              <a:rPr lang="cs-CZ" dirty="0" smtClean="0"/>
              <a:t>Míč je malý nebo __________. </a:t>
            </a:r>
          </a:p>
          <a:p>
            <a:r>
              <a:rPr lang="cs-CZ" dirty="0" smtClean="0"/>
              <a:t>Herec je mladý nebo __________. </a:t>
            </a:r>
          </a:p>
          <a:p>
            <a:r>
              <a:rPr lang="cs-CZ" dirty="0" smtClean="0"/>
              <a:t>Klaun je veselý nebo __________.</a:t>
            </a:r>
          </a:p>
          <a:p>
            <a:r>
              <a:rPr lang="cs-CZ" dirty="0" smtClean="0"/>
              <a:t>Chléb je měkký nebo __________. </a:t>
            </a:r>
          </a:p>
          <a:p>
            <a:r>
              <a:rPr lang="cs-CZ" dirty="0" smtClean="0"/>
              <a:t>Kabát je krátký nebo __________. </a:t>
            </a:r>
          </a:p>
          <a:p>
            <a:r>
              <a:rPr lang="cs-CZ" dirty="0" smtClean="0"/>
              <a:t>Úkol je těžký nebo __________.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853610" y="1160690"/>
            <a:ext cx="171162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stude</a:t>
            </a:r>
            <a:r>
              <a:rPr lang="cs-CZ" sz="3600" b="1" dirty="0" smtClean="0">
                <a:solidFill>
                  <a:srgbClr val="FF0000"/>
                </a:solidFill>
              </a:rPr>
              <a:t>ný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96010" y="1807021"/>
            <a:ext cx="194123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nemoc</a:t>
            </a:r>
            <a:r>
              <a:rPr lang="cs-CZ" sz="3600" b="1" dirty="0" smtClean="0">
                <a:solidFill>
                  <a:srgbClr val="FF0000"/>
                </a:solidFill>
              </a:rPr>
              <a:t>ný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125020" y="2420017"/>
            <a:ext cx="116281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vel</a:t>
            </a:r>
            <a:r>
              <a:rPr lang="cs-CZ" sz="3600" b="1" dirty="0" smtClean="0">
                <a:solidFill>
                  <a:srgbClr val="FF0000"/>
                </a:solidFill>
              </a:rPr>
              <a:t>ký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718277" y="2950361"/>
            <a:ext cx="111363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sta</a:t>
            </a:r>
            <a:r>
              <a:rPr lang="cs-CZ" sz="3600" b="1" dirty="0" smtClean="0">
                <a:solidFill>
                  <a:srgbClr val="FF0000"/>
                </a:solidFill>
              </a:rPr>
              <a:t>rý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696009" y="3501008"/>
            <a:ext cx="158857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smut</a:t>
            </a:r>
            <a:r>
              <a:rPr lang="cs-CZ" sz="3600" b="1" dirty="0" smtClean="0">
                <a:solidFill>
                  <a:srgbClr val="FF0000"/>
                </a:solidFill>
              </a:rPr>
              <a:t>ný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691296" y="4147339"/>
            <a:ext cx="117371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tvr</a:t>
            </a:r>
            <a:r>
              <a:rPr lang="cs-CZ" sz="3600" b="1" dirty="0" smtClean="0">
                <a:solidFill>
                  <a:srgbClr val="FF0000"/>
                </a:solidFill>
              </a:rPr>
              <a:t>dý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538740" y="4653136"/>
            <a:ext cx="147636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dlou</a:t>
            </a:r>
            <a:r>
              <a:rPr lang="cs-CZ" sz="3600" b="1" dirty="0" smtClean="0">
                <a:solidFill>
                  <a:srgbClr val="FF0000"/>
                </a:solidFill>
              </a:rPr>
              <a:t>hý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272407" y="5299467"/>
            <a:ext cx="12009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leh</a:t>
            </a:r>
            <a:r>
              <a:rPr lang="cs-CZ" sz="3600" b="1" dirty="0" smtClean="0">
                <a:solidFill>
                  <a:srgbClr val="FF0000"/>
                </a:solidFill>
              </a:rPr>
              <a:t>ký</a:t>
            </a:r>
            <a:endParaRPr lang="cs-CZ" sz="3600" b="1" dirty="0">
              <a:solidFill>
                <a:srgbClr val="FF0000"/>
              </a:solidFill>
            </a:endParaRPr>
          </a:p>
        </p:txBody>
      </p:sp>
      <p:pic>
        <p:nvPicPr>
          <p:cNvPr id="3074" name="Picture 2" descr="C:\Users\08DY\AppData\Local\Microsoft\Windows\Temporary Internet Files\Content.IE5\HX9DTUND\MC9003341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00570" y="2130186"/>
            <a:ext cx="1902208" cy="31692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800831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2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Napiš podle vzoru: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/>
          <a:lstStyle/>
          <a:p>
            <a:r>
              <a:rPr lang="cs-CZ" dirty="0" smtClean="0"/>
              <a:t>1 kniha - </a:t>
            </a:r>
            <a:r>
              <a:rPr lang="cs-CZ" dirty="0" smtClean="0">
                <a:solidFill>
                  <a:srgbClr val="C00000"/>
                </a:solidFill>
              </a:rPr>
              <a:t>2 kni</a:t>
            </a:r>
            <a:r>
              <a:rPr lang="cs-CZ" b="1" dirty="0" smtClean="0">
                <a:solidFill>
                  <a:srgbClr val="C00000"/>
                </a:solidFill>
              </a:rPr>
              <a:t>hy</a:t>
            </a:r>
          </a:p>
          <a:p>
            <a:r>
              <a:rPr lang="cs-CZ" dirty="0" smtClean="0"/>
              <a:t>1 dárek - __________</a:t>
            </a:r>
          </a:p>
          <a:p>
            <a:r>
              <a:rPr lang="cs-CZ" dirty="0" smtClean="0"/>
              <a:t>1 ořech - __________</a:t>
            </a:r>
          </a:p>
          <a:p>
            <a:r>
              <a:rPr lang="cs-CZ" dirty="0" smtClean="0"/>
              <a:t>1 sýkora - __________ </a:t>
            </a:r>
          </a:p>
          <a:p>
            <a:r>
              <a:rPr lang="cs-CZ" dirty="0" smtClean="0"/>
              <a:t>1 bunda - __________</a:t>
            </a:r>
          </a:p>
          <a:p>
            <a:r>
              <a:rPr lang="cs-CZ" dirty="0" smtClean="0"/>
              <a:t>1 buchta - __________</a:t>
            </a:r>
          </a:p>
          <a:p>
            <a:r>
              <a:rPr lang="cs-CZ" dirty="0" smtClean="0"/>
              <a:t>1 stan -    __________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483768" y="1717959"/>
            <a:ext cx="143340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2 dár</a:t>
            </a:r>
            <a:r>
              <a:rPr lang="cs-CZ" sz="3200" b="1" dirty="0" smtClean="0">
                <a:solidFill>
                  <a:srgbClr val="C00000"/>
                </a:solidFill>
              </a:rPr>
              <a:t>ky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477546" y="2302734"/>
            <a:ext cx="16111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2 oře</a:t>
            </a:r>
            <a:r>
              <a:rPr lang="cs-CZ" sz="3200" b="1" dirty="0" smtClean="0">
                <a:solidFill>
                  <a:srgbClr val="C00000"/>
                </a:solidFill>
              </a:rPr>
              <a:t>chy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11144" y="2887509"/>
            <a:ext cx="154394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2 sýko</a:t>
            </a:r>
            <a:r>
              <a:rPr lang="cs-CZ" sz="3200" b="1" dirty="0" smtClean="0">
                <a:solidFill>
                  <a:srgbClr val="C00000"/>
                </a:solidFill>
              </a:rPr>
              <a:t>ry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51093" y="3472284"/>
            <a:ext cx="153760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2 bun</a:t>
            </a:r>
            <a:r>
              <a:rPr lang="cs-CZ" sz="3200" b="1" dirty="0" smtClean="0">
                <a:solidFill>
                  <a:srgbClr val="C00000"/>
                </a:solidFill>
              </a:rPr>
              <a:t>dy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699792" y="4057059"/>
            <a:ext cx="164500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2 buch</a:t>
            </a:r>
            <a:r>
              <a:rPr lang="cs-CZ" sz="3200" b="1" dirty="0" smtClean="0">
                <a:solidFill>
                  <a:srgbClr val="C00000"/>
                </a:solidFill>
              </a:rPr>
              <a:t>ty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671432" y="4641834"/>
            <a:ext cx="136646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2 sta</a:t>
            </a:r>
            <a:r>
              <a:rPr lang="cs-CZ" sz="3200" b="1" dirty="0" smtClean="0">
                <a:solidFill>
                  <a:srgbClr val="C00000"/>
                </a:solidFill>
              </a:rPr>
              <a:t>ny</a:t>
            </a:r>
            <a:endParaRPr lang="cs-CZ" sz="3200" b="1" dirty="0">
              <a:solidFill>
                <a:srgbClr val="C00000"/>
              </a:solidFill>
            </a:endParaRPr>
          </a:p>
        </p:txBody>
      </p:sp>
      <p:pic>
        <p:nvPicPr>
          <p:cNvPr id="4098" name="Picture 2" descr="C:\Users\08DY\AppData\Local\Microsoft\Windows\Temporary Internet Files\Content.IE5\B2JD0XI2\MP90040289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248494">
            <a:off x="5208245" y="1856718"/>
            <a:ext cx="3605069" cy="35436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081064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8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00987" y="0"/>
            <a:ext cx="8229600" cy="787346"/>
          </a:xfrm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Oprav chyby: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881262"/>
            <a:ext cx="8229600" cy="5544616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K </a:t>
            </a:r>
            <a:r>
              <a:rPr lang="cs-CZ" dirty="0" err="1" smtClean="0"/>
              <a:t>Vánocúm</a:t>
            </a:r>
            <a:r>
              <a:rPr lang="cs-CZ" dirty="0" smtClean="0"/>
              <a:t> jsme dostali </a:t>
            </a:r>
            <a:r>
              <a:rPr lang="cs-CZ" dirty="0" err="1" smtClean="0"/>
              <a:t>dárki</a:t>
            </a:r>
            <a:r>
              <a:rPr lang="cs-CZ" dirty="0" smtClean="0"/>
              <a:t>. Mám nové </a:t>
            </a:r>
            <a:r>
              <a:rPr lang="cs-CZ" dirty="0" err="1" smtClean="0"/>
              <a:t>běžki</a:t>
            </a:r>
            <a:r>
              <a:rPr lang="cs-CZ" dirty="0" smtClean="0"/>
              <a:t>. </a:t>
            </a:r>
            <a:r>
              <a:rPr lang="cs-CZ" dirty="0" err="1" smtClean="0"/>
              <a:t>Tedˇse</a:t>
            </a:r>
            <a:r>
              <a:rPr lang="cs-CZ" dirty="0" smtClean="0"/>
              <a:t> </a:t>
            </a:r>
            <a:r>
              <a:rPr lang="cs-CZ" dirty="0" err="1" smtClean="0"/>
              <a:t>chistáme</a:t>
            </a:r>
            <a:r>
              <a:rPr lang="cs-CZ" dirty="0" smtClean="0"/>
              <a:t> na </a:t>
            </a:r>
            <a:r>
              <a:rPr lang="cs-CZ" dirty="0" err="1" smtClean="0"/>
              <a:t>hori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>
                <a:solidFill>
                  <a:srgbClr val="0070C0"/>
                </a:solidFill>
              </a:rPr>
              <a:t>Spočítej slova v první větě: </a:t>
            </a:r>
            <a:r>
              <a:rPr lang="cs-CZ" dirty="0" smtClean="0"/>
              <a:t>___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Najdi slovo neslabičné: </a:t>
            </a:r>
            <a:r>
              <a:rPr lang="cs-CZ" dirty="0" smtClean="0"/>
              <a:t>___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Najdi slova jednoslabičná: </a:t>
            </a:r>
            <a:r>
              <a:rPr lang="cs-CZ" dirty="0" smtClean="0"/>
              <a:t>________________</a:t>
            </a:r>
          </a:p>
          <a:p>
            <a:r>
              <a:rPr lang="cs-CZ" dirty="0" smtClean="0"/>
              <a:t>__________________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Najdi slova dvojslabičná: </a:t>
            </a:r>
            <a:r>
              <a:rPr lang="cs-CZ" dirty="0" smtClean="0"/>
              <a:t>_________________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Najdi slova trojslabičná:</a:t>
            </a:r>
            <a:r>
              <a:rPr lang="cs-CZ" dirty="0" smtClean="0"/>
              <a:t>__________________</a:t>
            </a:r>
          </a:p>
          <a:p>
            <a:r>
              <a:rPr lang="cs-CZ" dirty="0" smtClean="0"/>
              <a:t>__________________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222687" y="609259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ů</a:t>
            </a:r>
            <a:endParaRPr lang="cs-CZ" sz="3200" dirty="0">
              <a:solidFill>
                <a:srgbClr val="FF0000"/>
              </a:solidFill>
            </a:endParaRPr>
          </a:p>
        </p:txBody>
      </p:sp>
      <p:cxnSp>
        <p:nvCxnSpPr>
          <p:cNvPr id="6" name="Přímá spojnice 5"/>
          <p:cNvCxnSpPr/>
          <p:nvPr/>
        </p:nvCxnSpPr>
        <p:spPr>
          <a:xfrm>
            <a:off x="2267744" y="1079734"/>
            <a:ext cx="356015" cy="2286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5681442" y="1068086"/>
            <a:ext cx="180020" cy="23141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5681442" y="616303"/>
            <a:ext cx="37061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y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734366" y="1121695"/>
            <a:ext cx="37061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y</a:t>
            </a:r>
            <a:endParaRPr lang="cs-CZ" sz="3200" dirty="0">
              <a:solidFill>
                <a:srgbClr val="FF0000"/>
              </a:solidFill>
            </a:endParaRPr>
          </a:p>
        </p:txBody>
      </p:sp>
      <p:cxnSp>
        <p:nvCxnSpPr>
          <p:cNvPr id="20" name="Přímá spojnice 19"/>
          <p:cNvCxnSpPr/>
          <p:nvPr/>
        </p:nvCxnSpPr>
        <p:spPr>
          <a:xfrm>
            <a:off x="1619672" y="1507638"/>
            <a:ext cx="338336" cy="25097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3470176" y="1495149"/>
            <a:ext cx="266328" cy="16481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3563888" y="1086393"/>
            <a:ext cx="37061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y</a:t>
            </a:r>
            <a:endParaRPr lang="cs-CZ" sz="3200" dirty="0">
              <a:solidFill>
                <a:srgbClr val="FF0000"/>
              </a:solidFill>
            </a:endParaRPr>
          </a:p>
        </p:txBody>
      </p:sp>
      <p:cxnSp>
        <p:nvCxnSpPr>
          <p:cNvPr id="28" name="Přímá spojnice 27"/>
          <p:cNvCxnSpPr/>
          <p:nvPr/>
        </p:nvCxnSpPr>
        <p:spPr>
          <a:xfrm>
            <a:off x="5783899" y="1466346"/>
            <a:ext cx="291952" cy="29706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5860884" y="1090256"/>
            <a:ext cx="37061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y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5558208" y="2297684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5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4860032" y="2920910"/>
            <a:ext cx="37061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k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5246567" y="3361184"/>
            <a:ext cx="107753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rgbClr val="FF0000"/>
                </a:solidFill>
              </a:rPr>
              <a:t>j</a:t>
            </a:r>
            <a:r>
              <a:rPr lang="cs-CZ" sz="3200" dirty="0" smtClean="0">
                <a:solidFill>
                  <a:srgbClr val="FF0000"/>
                </a:solidFill>
              </a:rPr>
              <a:t>sme,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6191129" y="3361183"/>
            <a:ext cx="114165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rgbClr val="FF0000"/>
                </a:solidFill>
              </a:rPr>
              <a:t>m</a:t>
            </a:r>
            <a:r>
              <a:rPr lang="cs-CZ" sz="3200" dirty="0" smtClean="0">
                <a:solidFill>
                  <a:srgbClr val="FF0000"/>
                </a:solidFill>
              </a:rPr>
              <a:t>ám,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7332788" y="3361184"/>
            <a:ext cx="100258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>
                <a:solidFill>
                  <a:srgbClr val="FF0000"/>
                </a:solidFill>
              </a:rPr>
              <a:t>t</a:t>
            </a:r>
            <a:r>
              <a:rPr lang="cs-CZ" sz="3200" dirty="0" err="1" smtClean="0">
                <a:solidFill>
                  <a:srgbClr val="FF0000"/>
                </a:solidFill>
              </a:rPr>
              <a:t>ed</a:t>
            </a:r>
            <a:r>
              <a:rPr lang="cs-CZ" sz="3200" dirty="0" smtClean="0">
                <a:solidFill>
                  <a:srgbClr val="FF0000"/>
                </a:solidFill>
              </a:rPr>
              <a:t>ˇ,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972452" y="3966113"/>
            <a:ext cx="65114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rgbClr val="FF0000"/>
                </a:solidFill>
              </a:rPr>
              <a:t>s</a:t>
            </a:r>
            <a:r>
              <a:rPr lang="cs-CZ" sz="3200" dirty="0" smtClean="0">
                <a:solidFill>
                  <a:srgbClr val="FF0000"/>
                </a:solidFill>
              </a:rPr>
              <a:t>e,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1549732" y="3945958"/>
            <a:ext cx="7008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rgbClr val="FF0000"/>
                </a:solidFill>
              </a:rPr>
              <a:t>n</a:t>
            </a:r>
            <a:r>
              <a:rPr lang="cs-CZ" sz="3200" dirty="0" smtClean="0">
                <a:solidFill>
                  <a:srgbClr val="FF0000"/>
                </a:solidFill>
              </a:rPr>
              <a:t>a,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5045339" y="4530730"/>
            <a:ext cx="118615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rgbClr val="FF0000"/>
                </a:solidFill>
              </a:rPr>
              <a:t>d</a:t>
            </a:r>
            <a:r>
              <a:rPr lang="cs-CZ" sz="3200" dirty="0" smtClean="0">
                <a:solidFill>
                  <a:srgbClr val="FF0000"/>
                </a:solidFill>
              </a:rPr>
              <a:t>árky,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6148633" y="4530733"/>
            <a:ext cx="110376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rgbClr val="FF0000"/>
                </a:solidFill>
              </a:rPr>
              <a:t>n</a:t>
            </a:r>
            <a:r>
              <a:rPr lang="cs-CZ" sz="3200" dirty="0" smtClean="0">
                <a:solidFill>
                  <a:srgbClr val="FF0000"/>
                </a:solidFill>
              </a:rPr>
              <a:t>ové,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7143249" y="4530729"/>
            <a:ext cx="119212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rgbClr val="FF0000"/>
                </a:solidFill>
              </a:rPr>
              <a:t>b</a:t>
            </a:r>
            <a:r>
              <a:rPr lang="cs-CZ" sz="3200" dirty="0" smtClean="0">
                <a:solidFill>
                  <a:srgbClr val="FF0000"/>
                </a:solidFill>
              </a:rPr>
              <a:t>ěžky</a:t>
            </a:r>
            <a:r>
              <a:rPr lang="cs-CZ" dirty="0" smtClean="0"/>
              <a:t>,</a:t>
            </a:r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8156547" y="4530731"/>
            <a:ext cx="94808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hory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4890167" y="5077601"/>
            <a:ext cx="18449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Vánocům,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6676398" y="5068876"/>
            <a:ext cx="139493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rgbClr val="FF0000"/>
                </a:solidFill>
              </a:rPr>
              <a:t>d</a:t>
            </a:r>
            <a:r>
              <a:rPr lang="cs-CZ" sz="3200" dirty="0" smtClean="0">
                <a:solidFill>
                  <a:srgbClr val="FF0000"/>
                </a:solidFill>
              </a:rPr>
              <a:t>ostali,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1074689" y="5517232"/>
            <a:ext cx="176663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chystáme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46" name="Veselý obličej 45"/>
          <p:cNvSpPr/>
          <p:nvPr/>
        </p:nvSpPr>
        <p:spPr>
          <a:xfrm>
            <a:off x="6633463" y="1601663"/>
            <a:ext cx="914400" cy="914400"/>
          </a:xfrm>
          <a:prstGeom prst="smileyFac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479638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3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0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4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5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1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2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8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9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7" grpId="0"/>
      <p:bldP spid="18" grpId="0"/>
      <p:bldP spid="26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8" grpId="0"/>
      <p:bldP spid="39" grpId="0"/>
      <p:bldP spid="40" grpId="0"/>
      <p:bldP spid="41" grpId="0"/>
      <p:bldP spid="42" grpId="0"/>
      <p:bldP spid="43" grpId="0"/>
      <p:bldP spid="44" grpId="0"/>
      <p:bldP spid="45" grpId="0"/>
      <p:bldP spid="4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/>
          <a:lstStyle/>
          <a:p>
            <a:r>
              <a:rPr lang="cs-CZ" b="1" dirty="0"/>
              <a:t>Citace</a:t>
            </a:r>
            <a:r>
              <a:rPr lang="cs-CZ" dirty="0"/>
              <a:t>: Veškerý text je dílem autora materiálu, </a:t>
            </a:r>
          </a:p>
          <a:p>
            <a:r>
              <a:rPr lang="cs-CZ" dirty="0"/>
              <a:t>             </a:t>
            </a:r>
            <a:r>
              <a:rPr lang="cs-CZ" dirty="0" smtClean="0"/>
              <a:t>7.1.2012</a:t>
            </a:r>
            <a:r>
              <a:rPr lang="cs-CZ" dirty="0"/>
              <a:t>. </a:t>
            </a:r>
          </a:p>
          <a:p>
            <a:r>
              <a:rPr lang="cs-CZ" b="1" dirty="0"/>
              <a:t>Použité obrázky: </a:t>
            </a:r>
            <a:r>
              <a:rPr lang="cs-CZ" dirty="0"/>
              <a:t>Otevřená galerie </a:t>
            </a:r>
            <a:r>
              <a:rPr lang="cs-CZ" dirty="0" smtClean="0"/>
              <a:t>     </a:t>
            </a:r>
            <a:r>
              <a:rPr lang="cs-CZ" dirty="0" smtClean="0">
                <a:hlinkClick r:id="rId2"/>
              </a:rPr>
              <a:t>www.office.</a:t>
            </a:r>
            <a:r>
              <a:rPr lang="cs-CZ" smtClean="0">
                <a:hlinkClick r:id="rId2"/>
              </a:rPr>
              <a:t>microsoft.com</a:t>
            </a:r>
            <a:endParaRPr lang="cs-CZ" dirty="0" smtClean="0"/>
          </a:p>
          <a:p>
            <a:r>
              <a:rPr lang="cs-CZ" dirty="0" smtClean="0"/>
              <a:t> </a:t>
            </a:r>
            <a:r>
              <a:rPr lang="cs-CZ" dirty="0" smtClean="0"/>
              <a:t>7.1.2012</a:t>
            </a:r>
            <a:r>
              <a:rPr lang="cs-CZ" dirty="0"/>
              <a:t>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795163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2883</TotalTime>
  <Words>338</Words>
  <Application>Microsoft Office PowerPoint</Application>
  <PresentationFormat>Předvádění na obrazovce (4:3)</PresentationFormat>
  <Paragraphs>114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Snímek 1</vt:lpstr>
      <vt:lpstr>Snímek 2</vt:lpstr>
      <vt:lpstr>TVRDÉ  SLABIKY</vt:lpstr>
      <vt:lpstr>Doplň slabiky do slov podle obrázků:</vt:lpstr>
      <vt:lpstr>Doplň slova opačného významu:</vt:lpstr>
      <vt:lpstr>Napiš podle vzoru:</vt:lpstr>
      <vt:lpstr>Oprav chyby:</vt:lpstr>
      <vt:lpstr>Snímek 8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Dum</cp:lastModifiedBy>
  <cp:revision>215</cp:revision>
  <dcterms:created xsi:type="dcterms:W3CDTF">2011-06-20T10:40:08Z</dcterms:created>
  <dcterms:modified xsi:type="dcterms:W3CDTF">2013-01-29T17:26:00Z</dcterms:modified>
</cp:coreProperties>
</file>