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4"/>
            <p14:sldId id="275"/>
            <p14:sldId id="276"/>
            <p14:sldId id="277"/>
            <p14:sldId id="278"/>
            <p14:sldId id="279"/>
            <p14:sldId id="280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5D6B"/>
    <a:srgbClr val="77DB9D"/>
    <a:srgbClr val="A269AB"/>
    <a:srgbClr val="F117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32" autoAdjust="0"/>
    <p:restoredTop sz="86541" autoAdjust="0"/>
  </p:normalViewPr>
  <p:slideViewPr>
    <p:cSldViewPr>
      <p:cViewPr>
        <p:scale>
          <a:sx n="66" d="100"/>
          <a:sy n="66" d="100"/>
        </p:scale>
        <p:origin x="-258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VY_32_INOVACE_07_Český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Měkké  souhlásky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-765" custLinFactNeighborY="1872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VY_32_INOVACE_07_Český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368151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Měkké  souhlásky</a:t>
          </a:r>
          <a:endParaRPr lang="cs-CZ" sz="2000" b="1" kern="1200" dirty="0"/>
        </a:p>
      </dsp:txBody>
      <dsp:txXfrm>
        <a:off x="1224143" y="1368151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25237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opakování a procvičování  probraného učiva. Žáci si procvičí gramatická pravidla psaní  i, í  po měkkých souhláskách.  Doplňují vynechaná písmena, slabiky nebo slova samostatně do sešitu nebo pracují na interaktivní tabuli a po kliknutí se jim zobrazí správné řešení.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/>
              <a:t>MĚKKÉ  SLABIKY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/>
              <a:t>                                                                  </a:t>
            </a:r>
          </a:p>
          <a:p>
            <a:r>
              <a:rPr lang="cs-CZ" dirty="0" smtClean="0"/>
              <a:t>                                                             </a:t>
            </a:r>
            <a:r>
              <a:rPr lang="cs-CZ" b="1" dirty="0" smtClean="0">
                <a:solidFill>
                  <a:schemeClr val="tx1"/>
                </a:solidFill>
              </a:rPr>
              <a:t>napíšeme 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Navlékni na korálky měkké slabiky  s dlouhou samohláskou: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96752"/>
            <a:ext cx="612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70C0"/>
                </a:solidFill>
              </a:rPr>
              <a:t>ži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2220" y="1562876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ši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36034" y="1340768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či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19848" y="1182977"/>
            <a:ext cx="5565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7030A0"/>
                </a:solidFill>
              </a:rPr>
              <a:t>ři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76411" y="1569409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C000"/>
                </a:solidFill>
              </a:rPr>
              <a:t>ci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60225" y="1340768"/>
            <a:ext cx="5277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ji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20184" y="1182977"/>
            <a:ext cx="6687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1536920"/>
            <a:ext cx="5277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ti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99709" y="1246466"/>
            <a:ext cx="6687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ni</a:t>
            </a:r>
            <a:endParaRPr lang="cs-CZ" sz="4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06637" y="1474932"/>
            <a:ext cx="1511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ěkké 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endParaRPr lang="cs-CZ" sz="2800" b="1" dirty="0">
              <a:solidFill>
                <a:srgbClr val="C0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971600" y="5301208"/>
            <a:ext cx="73910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211315" y="4827715"/>
            <a:ext cx="914400" cy="9144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219111" y="4831478"/>
            <a:ext cx="91440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223179" y="4844008"/>
            <a:ext cx="914400" cy="91440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220283" y="484400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231757" y="4809189"/>
            <a:ext cx="914400" cy="90187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193105" y="4809189"/>
            <a:ext cx="914400" cy="9144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35835" y="4809189"/>
            <a:ext cx="914400" cy="914400"/>
          </a:xfrm>
          <a:prstGeom prst="ellipse">
            <a:avLst/>
          </a:prstGeom>
          <a:solidFill>
            <a:srgbClr val="F55D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149437" y="4796659"/>
            <a:ext cx="914400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8104973" y="4796659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41342" y="4881668"/>
            <a:ext cx="6543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ží</a:t>
            </a:r>
            <a:endParaRPr lang="cs-CZ" sz="4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348002" y="4903957"/>
            <a:ext cx="6222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ší</a:t>
            </a:r>
            <a:endParaRPr lang="cs-CZ" sz="4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319848" y="4900194"/>
            <a:ext cx="6222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čí</a:t>
            </a:r>
            <a:endParaRPr lang="cs-CZ" sz="4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381568" y="4900194"/>
            <a:ext cx="5918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ří</a:t>
            </a:r>
            <a:endParaRPr lang="cs-CZ" sz="4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377814" y="4903956"/>
            <a:ext cx="6222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cí</a:t>
            </a:r>
            <a:endParaRPr lang="cs-CZ" sz="4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370420" y="4900194"/>
            <a:ext cx="5597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jí</a:t>
            </a:r>
            <a:endParaRPr lang="cs-CZ" sz="4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234603" y="4881668"/>
            <a:ext cx="7168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dí</a:t>
            </a:r>
            <a:endParaRPr lang="cs-CZ" sz="4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326752" y="4869138"/>
            <a:ext cx="5597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tí</a:t>
            </a:r>
            <a:endParaRPr lang="cs-CZ" sz="4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8220640" y="4827715"/>
            <a:ext cx="7168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ní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53570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38" grpId="0"/>
      <p:bldP spid="39" grpId="0"/>
      <p:bldP spid="44" grpId="0"/>
      <p:bldP spid="46" grpId="0"/>
      <p:bldP spid="47" grpId="0"/>
      <p:bldP spid="49" grpId="0"/>
      <p:bldP spid="50" grpId="0"/>
      <p:bldP spid="52" grpId="0"/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Utvoř dvojici podle vzoru: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0761"/>
            <a:ext cx="8229600" cy="520540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+mn-lt"/>
              </a:rPr>
              <a:t>Co je menší?  </a:t>
            </a:r>
            <a:r>
              <a:rPr lang="cs-CZ" sz="3200" b="1" dirty="0">
                <a:solidFill>
                  <a:schemeClr val="tx1"/>
                </a:solidFill>
                <a:latin typeface="+mn-lt"/>
              </a:rPr>
              <a:t>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očka - </a:t>
            </a:r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ko</a:t>
            </a:r>
            <a:r>
              <a:rPr lang="cs-CZ" sz="3200" b="1" dirty="0" smtClean="0">
                <a:solidFill>
                  <a:srgbClr val="00B0F0"/>
                </a:solidFill>
                <a:latin typeface="+mn-lt"/>
              </a:rPr>
              <a:t>či</a:t>
            </a:r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čka</a:t>
            </a:r>
          </a:p>
          <a:p>
            <a:r>
              <a:rPr lang="cs-CZ" sz="3200" b="1" dirty="0">
                <a:solidFill>
                  <a:schemeClr val="tx1"/>
                </a:solidFill>
                <a:latin typeface="+mn-lt"/>
              </a:rPr>
              <a:t>n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oha - ________        ruka - _________  </a:t>
            </a:r>
          </a:p>
          <a:p>
            <a:r>
              <a:rPr lang="cs-CZ" sz="3200" b="1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eří   - ________        oko  - _________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kapr  - ________        nůž  - _________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Jana  -  ________        Jirka - ________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myška - _______        liška - ________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boty  -  ________        holka - _______</a:t>
            </a:r>
          </a:p>
          <a:p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1628800"/>
            <a:ext cx="1462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no</a:t>
            </a:r>
            <a:r>
              <a:rPr lang="cs-CZ" sz="2800" b="1" dirty="0" smtClean="0">
                <a:solidFill>
                  <a:srgbClr val="0070C0"/>
                </a:solidFill>
              </a:rPr>
              <a:t>ži</a:t>
            </a:r>
            <a:r>
              <a:rPr lang="cs-CZ" sz="2800" b="1" dirty="0" smtClean="0">
                <a:solidFill>
                  <a:srgbClr val="002060"/>
                </a:solidFill>
              </a:rPr>
              <a:t>čka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628800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ru</a:t>
            </a:r>
            <a:r>
              <a:rPr lang="cs-CZ" sz="2800" b="1" dirty="0" smtClean="0">
                <a:solidFill>
                  <a:srgbClr val="0070C0"/>
                </a:solidFill>
              </a:rPr>
              <a:t>či</a:t>
            </a:r>
            <a:r>
              <a:rPr lang="cs-CZ" sz="2800" b="1" dirty="0" smtClean="0">
                <a:solidFill>
                  <a:srgbClr val="002060"/>
                </a:solidFill>
              </a:rPr>
              <a:t>čka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2184954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pe</a:t>
            </a:r>
            <a:r>
              <a:rPr lang="cs-CZ" sz="2800" b="1" dirty="0" smtClean="0">
                <a:solidFill>
                  <a:srgbClr val="0070C0"/>
                </a:solidFill>
              </a:rPr>
              <a:t>ří</a:t>
            </a:r>
            <a:r>
              <a:rPr lang="cs-CZ" sz="2800" b="1" dirty="0" smtClean="0">
                <a:solidFill>
                  <a:srgbClr val="002060"/>
                </a:solidFill>
              </a:rPr>
              <a:t>čko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40450" y="2827955"/>
            <a:ext cx="1282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kap</a:t>
            </a:r>
            <a:r>
              <a:rPr lang="cs-CZ" sz="2800" b="1" dirty="0" smtClean="0">
                <a:solidFill>
                  <a:srgbClr val="0070C0"/>
                </a:solidFill>
              </a:rPr>
              <a:t>ří</a:t>
            </a:r>
            <a:r>
              <a:rPr lang="cs-CZ" sz="2800" b="1" dirty="0" smtClean="0">
                <a:solidFill>
                  <a:srgbClr val="002060"/>
                </a:solidFill>
              </a:rPr>
              <a:t>k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7746" y="2188860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o</a:t>
            </a:r>
            <a:r>
              <a:rPr lang="cs-CZ" sz="2800" b="1" dirty="0" smtClean="0">
                <a:solidFill>
                  <a:srgbClr val="0070C0"/>
                </a:solidFill>
              </a:rPr>
              <a:t>či</a:t>
            </a:r>
            <a:r>
              <a:rPr lang="cs-CZ" sz="2800" b="1" dirty="0" smtClean="0">
                <a:solidFill>
                  <a:srgbClr val="002060"/>
                </a:solidFill>
              </a:rPr>
              <a:t>čko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63252" y="2821958"/>
            <a:ext cx="1124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no</a:t>
            </a:r>
            <a:r>
              <a:rPr lang="cs-CZ" sz="2800" b="1" dirty="0" smtClean="0">
                <a:solidFill>
                  <a:srgbClr val="0070C0"/>
                </a:solidFill>
              </a:rPr>
              <a:t>ží</a:t>
            </a:r>
            <a:r>
              <a:rPr lang="cs-CZ" sz="2800" b="1" dirty="0" smtClean="0">
                <a:solidFill>
                  <a:srgbClr val="002060"/>
                </a:solidFill>
              </a:rPr>
              <a:t>k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50171" y="3345178"/>
            <a:ext cx="1401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Ja</a:t>
            </a:r>
            <a:r>
              <a:rPr lang="cs-CZ" sz="2800" b="1" dirty="0" smtClean="0">
                <a:solidFill>
                  <a:srgbClr val="0070C0"/>
                </a:solidFill>
              </a:rPr>
              <a:t>ni</a:t>
            </a:r>
            <a:r>
              <a:rPr lang="cs-CZ" sz="2800" b="1" dirty="0" smtClean="0">
                <a:solidFill>
                  <a:srgbClr val="002060"/>
                </a:solidFill>
              </a:rPr>
              <a:t>čka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50171" y="3989671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my</a:t>
            </a:r>
            <a:r>
              <a:rPr lang="cs-CZ" sz="2800" b="1" dirty="0" smtClean="0">
                <a:solidFill>
                  <a:srgbClr val="0070C0"/>
                </a:solidFill>
              </a:rPr>
              <a:t>ši</a:t>
            </a:r>
            <a:r>
              <a:rPr lang="cs-CZ" sz="2800" b="1" dirty="0" smtClean="0">
                <a:solidFill>
                  <a:srgbClr val="002060"/>
                </a:solidFill>
              </a:rPr>
              <a:t>čka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17841" y="4512891"/>
            <a:ext cx="14237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bo</a:t>
            </a:r>
            <a:r>
              <a:rPr lang="cs-CZ" sz="2800" b="1" dirty="0" smtClean="0">
                <a:solidFill>
                  <a:srgbClr val="0070C0"/>
                </a:solidFill>
              </a:rPr>
              <a:t>ti</a:t>
            </a:r>
            <a:r>
              <a:rPr lang="cs-CZ" sz="2800" b="1" dirty="0" smtClean="0">
                <a:solidFill>
                  <a:srgbClr val="002060"/>
                </a:solidFill>
              </a:rPr>
              <a:t>čky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63252" y="3345178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Ji</a:t>
            </a:r>
            <a:r>
              <a:rPr lang="cs-CZ" sz="2800" b="1" dirty="0" smtClean="0">
                <a:solidFill>
                  <a:srgbClr val="0070C0"/>
                </a:solidFill>
              </a:rPr>
              <a:t>ří</a:t>
            </a:r>
            <a:r>
              <a:rPr lang="cs-CZ" sz="2800" b="1" dirty="0" smtClean="0">
                <a:solidFill>
                  <a:srgbClr val="002060"/>
                </a:solidFill>
              </a:rPr>
              <a:t>ček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85924" y="3979092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liš</a:t>
            </a:r>
            <a:r>
              <a:rPr lang="cs-CZ" sz="2800" b="1" dirty="0" smtClean="0">
                <a:solidFill>
                  <a:srgbClr val="0070C0"/>
                </a:solidFill>
              </a:rPr>
              <a:t>ti</a:t>
            </a:r>
            <a:r>
              <a:rPr lang="cs-CZ" sz="2800" b="1" dirty="0" smtClean="0">
                <a:solidFill>
                  <a:srgbClr val="002060"/>
                </a:solidFill>
              </a:rPr>
              <a:t>čka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79567" y="4502312"/>
            <a:ext cx="1561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hol</a:t>
            </a:r>
            <a:r>
              <a:rPr lang="cs-CZ" sz="2800" b="1" dirty="0" smtClean="0">
                <a:solidFill>
                  <a:srgbClr val="0070C0"/>
                </a:solidFill>
              </a:rPr>
              <a:t>či</a:t>
            </a:r>
            <a:r>
              <a:rPr lang="cs-CZ" sz="2800" b="1" dirty="0" smtClean="0">
                <a:solidFill>
                  <a:srgbClr val="002060"/>
                </a:solidFill>
              </a:rPr>
              <a:t>čka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08DY\AppData\Local\Microsoft\Windows\Temporary Internet Files\Content.IE5\B2JD0XI2\MC9004449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12" y="5301208"/>
            <a:ext cx="1026217" cy="1328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63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Utvoř </a:t>
            </a:r>
            <a:r>
              <a:rPr lang="cs-CZ" sz="4400" b="1" dirty="0" err="1" smtClean="0">
                <a:solidFill>
                  <a:srgbClr val="00B0F0"/>
                </a:solidFill>
              </a:rPr>
              <a:t>dvojici,aby</a:t>
            </a:r>
            <a:r>
              <a:rPr lang="cs-CZ" sz="4400" b="1" dirty="0" smtClean="0">
                <a:solidFill>
                  <a:srgbClr val="00B0F0"/>
                </a:solidFill>
              </a:rPr>
              <a:t> znamenala více zvířat: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k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ocour - ________            kohout - _________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ygr      - ________            skřivan - _________ </a:t>
            </a: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zajíc     - ________            kapr      - _________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v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rabec  - ________            sumec   - _________ </a:t>
            </a:r>
          </a:p>
          <a:p>
            <a:endParaRPr lang="cs-CZ" sz="2800" b="1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Vyber:  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+mn-lt"/>
              </a:rPr>
              <a:t>Savci: ___________________________________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+mn-lt"/>
              </a:rPr>
              <a:t>Ptáci:  ___________________________________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+mn-lt"/>
              </a:rPr>
              <a:t>Ryby: ___________________________________</a:t>
            </a:r>
            <a:endParaRPr lang="cs-CZ" sz="28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1555695"/>
            <a:ext cx="1443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kocou</a:t>
            </a:r>
            <a:r>
              <a:rPr lang="cs-CZ" sz="2800" b="1" dirty="0" smtClean="0">
                <a:solidFill>
                  <a:srgbClr val="00B0F0"/>
                </a:solidFill>
              </a:rPr>
              <a:t>ři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7393" y="1988840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tyg</a:t>
            </a:r>
            <a:r>
              <a:rPr lang="cs-CZ" sz="2800" b="1" dirty="0" smtClean="0">
                <a:solidFill>
                  <a:srgbClr val="00B0F0"/>
                </a:solidFill>
              </a:rPr>
              <a:t>ři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57699" y="2512060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zají</a:t>
            </a:r>
            <a:r>
              <a:rPr lang="cs-CZ" sz="2800" b="1" dirty="0" smtClean="0">
                <a:solidFill>
                  <a:srgbClr val="00B0F0"/>
                </a:solidFill>
              </a:rPr>
              <a:t>ci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88770" y="2924944"/>
            <a:ext cx="1200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vrab</a:t>
            </a:r>
            <a:r>
              <a:rPr lang="cs-CZ" sz="2800" b="1" dirty="0" smtClean="0">
                <a:solidFill>
                  <a:srgbClr val="00B0F0"/>
                </a:solidFill>
              </a:rPr>
              <a:t>ci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1509546"/>
            <a:ext cx="1484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kohou</a:t>
            </a:r>
            <a:r>
              <a:rPr lang="cs-CZ" sz="2800" b="1" dirty="0" smtClean="0">
                <a:solidFill>
                  <a:srgbClr val="00B0F0"/>
                </a:solidFill>
              </a:rPr>
              <a:t>ti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2287" y="2032766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skřiva</a:t>
            </a:r>
            <a:r>
              <a:rPr lang="cs-CZ" sz="2800" b="1" dirty="0" smtClean="0">
                <a:solidFill>
                  <a:srgbClr val="00B0F0"/>
                </a:solidFill>
              </a:rPr>
              <a:t>ni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10987" y="2512060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kap</a:t>
            </a:r>
            <a:r>
              <a:rPr lang="cs-CZ" sz="2800" b="1" dirty="0" smtClean="0">
                <a:solidFill>
                  <a:srgbClr val="00B0F0"/>
                </a:solidFill>
              </a:rPr>
              <a:t>ři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62095" y="2927558"/>
            <a:ext cx="1160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sum</a:t>
            </a:r>
            <a:r>
              <a:rPr lang="cs-CZ" sz="2800" b="1" dirty="0" smtClean="0">
                <a:solidFill>
                  <a:srgbClr val="00B0F0"/>
                </a:solidFill>
              </a:rPr>
              <a:t>ci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14492" y="4437112"/>
            <a:ext cx="1443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kocouři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10768" y="4437112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tygři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4432814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zajíci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4869160"/>
            <a:ext cx="1200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vrabci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57516" y="4869160"/>
            <a:ext cx="1484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kohouti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48257" y="4869160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skřivani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36673" y="5333730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kapři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99137" y="5333730"/>
            <a:ext cx="1160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sumci</a:t>
            </a:r>
            <a:endParaRPr lang="cs-CZ" sz="2800" b="1" dirty="0"/>
          </a:p>
        </p:txBody>
      </p:sp>
      <p:pic>
        <p:nvPicPr>
          <p:cNvPr id="2050" name="Picture 2" descr="C:\Users\08DY\AppData\Local\Microsoft\Windows\Temporary Internet Files\Content.IE5\AMM9QFJ1\MM90036515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498" y="3430029"/>
            <a:ext cx="1782069" cy="141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496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/>
          <a:lstStyle/>
          <a:p>
            <a:r>
              <a:rPr lang="cs-CZ" b="1" dirty="0" smtClean="0"/>
              <a:t>Napiš správně větu: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857403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+mn-lt"/>
              </a:rPr>
              <a:t>Kvečeřimaminkausmažíkuřecířízky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_________________________________ </a:t>
            </a:r>
          </a:p>
          <a:p>
            <a:endParaRPr lang="cs-CZ" sz="2800" b="1" dirty="0">
              <a:solidFill>
                <a:srgbClr val="C00000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Kolik má věta slov? ____ 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Vypiš měkké slabiky: ____________________ 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Změň větu na větu rozkazovací: 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_________________________________________ </a:t>
            </a:r>
          </a:p>
          <a:p>
            <a:endParaRPr lang="cs-CZ" sz="2800" b="1" dirty="0">
              <a:solidFill>
                <a:srgbClr val="C00000"/>
              </a:solidFill>
              <a:latin typeface="+mn-lt"/>
            </a:endParaRPr>
          </a:p>
          <a:p>
            <a:endParaRPr lang="cs-CZ" sz="3600" b="1" dirty="0" smtClean="0">
              <a:solidFill>
                <a:schemeClr val="tx1"/>
              </a:solidFill>
              <a:latin typeface="+mn-lt"/>
            </a:endParaRPr>
          </a:p>
          <a:p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916832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21502" y="1916831"/>
            <a:ext cx="1023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večeři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72576" y="1916830"/>
            <a:ext cx="1518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maminka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90940" y="1916829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usmaží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570" y="1916828"/>
            <a:ext cx="1072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kuřecí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68726" y="1916827"/>
            <a:ext cx="9691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ř</a:t>
            </a:r>
            <a:r>
              <a:rPr lang="cs-CZ" sz="2400" b="1" dirty="0" smtClean="0"/>
              <a:t>ízky.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98285" y="292494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96404" y="342900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ři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28507" y="3429000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ží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05138" y="342900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cí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208929" y="342900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ří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53084" y="4509120"/>
            <a:ext cx="6588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Maminko, usmaž k večeři kuřecí řízky!</a:t>
            </a:r>
            <a:endParaRPr lang="cs-CZ" sz="2800" b="1" dirty="0"/>
          </a:p>
        </p:txBody>
      </p:sp>
      <p:pic>
        <p:nvPicPr>
          <p:cNvPr id="3074" name="Picture 2" descr="C:\Users\08DY\AppData\Local\Microsoft\Windows\Temporary Internet Files\Content.IE5\1VLCGMQY\MC900024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815257"/>
            <a:ext cx="1427163" cy="169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51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1" grpId="0"/>
      <p:bldP spid="12" grpId="0"/>
      <p:bldP spid="16" grpId="0"/>
      <p:bldP spid="17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6958" y="188640"/>
            <a:ext cx="8229600" cy="792088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Doplň povolání: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8204732"/>
              </p:ext>
            </p:extLst>
          </p:nvPr>
        </p:nvGraphicFramePr>
        <p:xfrm>
          <a:off x="2771800" y="1628800"/>
          <a:ext cx="6120680" cy="4648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2068"/>
                <a:gridCol w="612068"/>
                <a:gridCol w="648072"/>
                <a:gridCol w="576064"/>
                <a:gridCol w="612068"/>
                <a:gridCol w="612068"/>
                <a:gridCol w="612068"/>
                <a:gridCol w="612068"/>
                <a:gridCol w="612068"/>
                <a:gridCol w="612068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5598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endParaRPr lang="cs-CZ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95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78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860032" y="179004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234888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29249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35010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05958" y="404772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65313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53012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1503983"/>
            <a:ext cx="1859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1. Auto řídí 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84" y="1981290"/>
            <a:ext cx="1808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2. </a:t>
            </a:r>
            <a:r>
              <a:rPr lang="cs-CZ" sz="2400" b="1" dirty="0" err="1" smtClean="0"/>
              <a:t>Zedˇstaví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2145" y="2442955"/>
            <a:ext cx="2895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3. Hodiny opravuje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1184" y="2852579"/>
            <a:ext cx="1611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4. Děti učí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9359" y="4528233"/>
            <a:ext cx="16546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5. Sportují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404" y="4989898"/>
            <a:ext cx="16802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6. Šaty šije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9359" y="5439707"/>
            <a:ext cx="3292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7. V cirkusu vystupují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64088" y="1684266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21642" y="919208"/>
            <a:ext cx="44913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Ve škole pracuje………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168183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33744" y="167857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64288" y="167857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40352" y="1684266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33538" y="2256547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64088" y="2256547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872025" y="2256547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33744" y="225654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180447" y="225654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740352" y="2257156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32953" y="286644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682242" y="285257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45654" y="286644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40152" y="285257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533744" y="286644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121136" y="2852579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Á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757984" y="2852576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150585" y="3408675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15904" y="3403172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413781" y="340317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940152" y="3408675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533744" y="3408674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131427" y="3403170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725926" y="3403172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8316416" y="3408675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863748" y="3993435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521795" y="3975860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132953" y="3955395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726324" y="3975859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5354470" y="3975860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904275" y="395539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507294" y="3980668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7131427" y="3955395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757984" y="395539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4122597" y="4606969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4700676" y="4606969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5354470" y="4606969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993051" y="4637746"/>
            <a:ext cx="2840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</a:t>
            </a:r>
            <a:endParaRPr lang="cs-CZ" sz="20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6550575" y="4626643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7180447" y="462664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4741965" y="5255041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5345654" y="5255041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5948159" y="5255040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551376" y="5255039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7131427" y="5247959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7798861" y="524795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pic>
        <p:nvPicPr>
          <p:cNvPr id="1026" name="Picture 2" descr="C:\Users\08DY\AppData\Local\Microsoft\Windows\Temporary Internet Files\Content.IE5\B2JD0XI2\MC9000889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461" y="232933"/>
            <a:ext cx="1122874" cy="12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176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6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4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1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2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9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2" grpId="0"/>
      <p:bldP spid="33" grpId="0"/>
      <p:bldP spid="34" grpId="0"/>
      <p:bldP spid="36" grpId="0"/>
      <p:bldP spid="38" grpId="0"/>
      <p:bldP spid="39" grpId="0"/>
      <p:bldP spid="40" grpId="0"/>
      <p:bldP spid="43" grpId="0"/>
      <p:bldP spid="45" grpId="0"/>
      <p:bldP spid="50" grpId="0"/>
      <p:bldP spid="51" grpId="0"/>
      <p:bldP spid="52" grpId="0"/>
      <p:bldP spid="54" grpId="0"/>
      <p:bldP spid="56" grpId="0"/>
      <p:bldP spid="58" grpId="0"/>
      <p:bldP spid="59" grpId="0"/>
      <p:bldP spid="60" grpId="0"/>
      <p:bldP spid="61" grpId="0"/>
      <p:bldP spid="70" grpId="0"/>
      <p:bldP spid="71" grpId="0"/>
      <p:bldP spid="72" grpId="0"/>
      <p:bldP spid="73" grpId="0"/>
      <p:bldP spid="74" grpId="0"/>
      <p:bldP spid="76" grpId="0"/>
      <p:bldP spid="77" grpId="0"/>
      <p:bldP spid="78" grpId="0"/>
      <p:bldP spid="79" grpId="0"/>
      <p:bldP spid="80" grpId="0"/>
      <p:bldP spid="82" grpId="0"/>
      <p:bldP spid="83" grpId="0"/>
      <p:bldP spid="89" grpId="0"/>
      <p:bldP spid="90" grpId="0"/>
      <p:bldP spid="92" grpId="0"/>
      <p:bldP spid="93" grpId="0"/>
      <p:bldP spid="94" grpId="0"/>
      <p:bldP spid="95" grpId="0"/>
      <p:bldP spid="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: Veškerý text je dílem autora materiálu, 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            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15.1.2012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www.office.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             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15.1.2012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92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3209</TotalTime>
  <Words>397</Words>
  <Application>Microsoft Office PowerPoint</Application>
  <PresentationFormat>Předvádění na obrazovce (4:3)</PresentationFormat>
  <Paragraphs>165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MĚKKÉ  SLABIKY</vt:lpstr>
      <vt:lpstr>Utvoř dvojici podle vzoru:</vt:lpstr>
      <vt:lpstr>Utvoř dvojici,aby znamenala více zvířat:</vt:lpstr>
      <vt:lpstr>Napiš správně větu:</vt:lpstr>
      <vt:lpstr>Doplň povolání: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241</cp:revision>
  <dcterms:created xsi:type="dcterms:W3CDTF">2011-06-20T10:40:08Z</dcterms:created>
  <dcterms:modified xsi:type="dcterms:W3CDTF">2012-01-31T15:52:49Z</dcterms:modified>
</cp:coreProperties>
</file>