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8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104EE776-F914-43D8-841E-5385C6AB0ECF}">
          <p14:sldIdLst>
            <p14:sldId id="256"/>
            <p14:sldId id="274"/>
            <p14:sldId id="275"/>
            <p14:sldId id="276"/>
            <p14:sldId id="277"/>
            <p14:sldId id="278"/>
            <p14:sldId id="279"/>
            <p14:sldId id="280"/>
          </p14:sldIdLst>
        </p14:section>
        <p14:section name="Oddíl bez názvu" id="{F1D830BF-1A00-4512-99EF-A68DC246AB20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1677"/>
    <a:srgbClr val="CE24B6"/>
    <a:srgbClr val="43053F"/>
    <a:srgbClr val="A269AB"/>
    <a:srgbClr val="F1172C"/>
    <a:srgbClr val="EC8A28"/>
    <a:srgbClr val="F55D6B"/>
    <a:srgbClr val="77DB9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32" autoAdjust="0"/>
    <p:restoredTop sz="86329" autoAdjust="0"/>
  </p:normalViewPr>
  <p:slideViewPr>
    <p:cSldViewPr>
      <p:cViewPr>
        <p:scale>
          <a:sx n="80" d="100"/>
          <a:sy n="80" d="100"/>
        </p:scale>
        <p:origin x="-594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65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VY_32_INOVACE_08_Český jazyk 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Kolaříková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Procvičování: tvrdé a měkké souhlásky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ScaleY="90278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ScaleX="100000" custScaleY="106633" custLinFactNeighborX="343" custLinFactNeighborY="2636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ScaleY="153206" custLinFactY="5040" custLinFactNeighborX="343" custLinFactNeighborY="10000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Kolaříková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7098"/>
          <a:ext cx="6498543" cy="13340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VY_32_INOVACE_08_Český jazyk  2. ročník</a:t>
          </a:r>
          <a:endParaRPr lang="cs-CZ" sz="2000" kern="1200" dirty="0"/>
        </a:p>
      </dsp:txBody>
      <dsp:txXfrm>
        <a:off x="1273857" y="887098"/>
        <a:ext cx="6498543" cy="36800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440160"/>
          <a:ext cx="6498543" cy="10051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Procvičování: tvrdé a měkké souhlásky</a:t>
          </a:r>
          <a:endParaRPr lang="cs-CZ" sz="2000" b="1" kern="1200" dirty="0"/>
        </a:p>
      </dsp:txBody>
      <dsp:txXfrm>
        <a:off x="1273857" y="1440160"/>
        <a:ext cx="6498543" cy="434672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923193"/>
          <a:ext cx="6498543" cy="62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923193"/>
        <a:ext cx="6498543" cy="624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B49FB-A2CC-40D6-9F18-94753474641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F9EE9E-E5DC-462A-8C0A-2CC1671A33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43250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7366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854357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 flipV="1">
            <a:off x="0" y="6172200"/>
            <a:ext cx="9324528" cy="6858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501317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k upevnění a procvičování probraného učiva. Žáci plní zadané úkoly, doplňují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 i,í,y,ý 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do sešitu nebo ústně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, kdy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pracují na interaktivní tabuli a po kliknutí se jim zobrazí správná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odpověď.</a:t>
            </a:r>
            <a:endParaRPr lang="cs-CZ" sz="20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471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TVRDÉ A MĚKKÉ SOUHLÁSKY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9754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+mn-lt"/>
              </a:rPr>
              <a:t>Doplň do korálků tvrdé souhlásky:</a:t>
            </a:r>
          </a:p>
          <a:p>
            <a:endParaRPr lang="cs-CZ" sz="3200" b="1" dirty="0">
              <a:solidFill>
                <a:srgbClr val="C00000"/>
              </a:solidFill>
              <a:latin typeface="+mn-lt"/>
            </a:endParaRPr>
          </a:p>
          <a:p>
            <a:endParaRPr lang="cs-CZ" sz="3200" b="1" dirty="0" smtClean="0">
              <a:solidFill>
                <a:srgbClr val="C00000"/>
              </a:solidFill>
              <a:latin typeface="+mn-lt"/>
            </a:endParaRPr>
          </a:p>
          <a:p>
            <a:endParaRPr lang="cs-CZ" sz="3200" b="1" dirty="0">
              <a:solidFill>
                <a:srgbClr val="C00000"/>
              </a:solidFill>
              <a:latin typeface="+mn-lt"/>
            </a:endParaRPr>
          </a:p>
          <a:p>
            <a:r>
              <a:rPr lang="cs-CZ" sz="3200" b="1" dirty="0" smtClean="0">
                <a:solidFill>
                  <a:srgbClr val="C00000"/>
                </a:solidFill>
                <a:latin typeface="+mn-lt"/>
              </a:rPr>
              <a:t>Doplň do hvězdiček měkké souhlásky:</a:t>
            </a:r>
          </a:p>
          <a:p>
            <a:endParaRPr lang="cs-CZ" sz="32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2" name="6cípá hvězda 11"/>
          <p:cNvSpPr/>
          <p:nvPr/>
        </p:nvSpPr>
        <p:spPr>
          <a:xfrm>
            <a:off x="370384" y="3933056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6cípá hvězda 14"/>
          <p:cNvSpPr/>
          <p:nvPr/>
        </p:nvSpPr>
        <p:spPr>
          <a:xfrm>
            <a:off x="1056184" y="4916016"/>
            <a:ext cx="914400" cy="914400"/>
          </a:xfrm>
          <a:prstGeom prst="star6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6cípá hvězda 15"/>
          <p:cNvSpPr/>
          <p:nvPr/>
        </p:nvSpPr>
        <p:spPr>
          <a:xfrm>
            <a:off x="2055190" y="4001616"/>
            <a:ext cx="914400" cy="914400"/>
          </a:xfrm>
          <a:prstGeom prst="star6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6cípá hvězda 18"/>
          <p:cNvSpPr/>
          <p:nvPr/>
        </p:nvSpPr>
        <p:spPr>
          <a:xfrm>
            <a:off x="3196771" y="4847456"/>
            <a:ext cx="914400" cy="914400"/>
          </a:xfrm>
          <a:prstGeom prst="star6">
            <a:avLst/>
          </a:prstGeom>
          <a:solidFill>
            <a:srgbClr val="A269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6cípá hvězda 19"/>
          <p:cNvSpPr/>
          <p:nvPr/>
        </p:nvSpPr>
        <p:spPr>
          <a:xfrm>
            <a:off x="4089648" y="3950501"/>
            <a:ext cx="914400" cy="914400"/>
          </a:xfrm>
          <a:prstGeom prst="star6">
            <a:avLst/>
          </a:prstGeom>
          <a:solidFill>
            <a:srgbClr val="EC8A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6cípá hvězda 20"/>
          <p:cNvSpPr/>
          <p:nvPr/>
        </p:nvSpPr>
        <p:spPr>
          <a:xfrm>
            <a:off x="4956787" y="4893614"/>
            <a:ext cx="914400" cy="914400"/>
          </a:xfrm>
          <a:prstGeom prst="star6">
            <a:avLst/>
          </a:prstGeom>
          <a:solidFill>
            <a:srgbClr val="F117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6cípá hvězda 21"/>
          <p:cNvSpPr/>
          <p:nvPr/>
        </p:nvSpPr>
        <p:spPr>
          <a:xfrm>
            <a:off x="5956154" y="3933056"/>
            <a:ext cx="914400" cy="914400"/>
          </a:xfrm>
          <a:prstGeom prst="star6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6cípá hvězda 22"/>
          <p:cNvSpPr/>
          <p:nvPr/>
        </p:nvSpPr>
        <p:spPr>
          <a:xfrm>
            <a:off x="6870554" y="4920637"/>
            <a:ext cx="914400" cy="914400"/>
          </a:xfrm>
          <a:prstGeom prst="star6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6cípá hvězda 23"/>
          <p:cNvSpPr/>
          <p:nvPr/>
        </p:nvSpPr>
        <p:spPr>
          <a:xfrm>
            <a:off x="7784954" y="4011358"/>
            <a:ext cx="914400" cy="914400"/>
          </a:xfrm>
          <a:prstGeom prst="star6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71352" y="1542548"/>
            <a:ext cx="914400" cy="914400"/>
          </a:xfrm>
          <a:prstGeom prst="ellipse">
            <a:avLst/>
          </a:prstGeom>
          <a:solidFill>
            <a:srgbClr val="77DB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513384" y="213285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2739571" y="2276872"/>
            <a:ext cx="914400" cy="91440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3912231" y="2440563"/>
            <a:ext cx="914400" cy="914400"/>
          </a:xfrm>
          <a:prstGeom prst="ellipse">
            <a:avLst/>
          </a:prstGeom>
          <a:solidFill>
            <a:srgbClr val="F55D6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5141552" y="2395149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6253224" y="2231458"/>
            <a:ext cx="914400" cy="9144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7245965" y="1628258"/>
            <a:ext cx="914400" cy="914400"/>
          </a:xfrm>
          <a:prstGeom prst="ellipse">
            <a:avLst/>
          </a:prstGeom>
          <a:solidFill>
            <a:srgbClr val="A269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755472" y="1606153"/>
            <a:ext cx="5293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h</a:t>
            </a:r>
            <a:endParaRPr lang="cs-CZ" sz="4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580893" y="2219602"/>
            <a:ext cx="7793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ch</a:t>
            </a:r>
            <a:endParaRPr lang="cs-CZ" sz="44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932115" y="2349351"/>
            <a:ext cx="5293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k</a:t>
            </a:r>
            <a:endParaRPr lang="cs-CZ" sz="4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151582" y="2513042"/>
            <a:ext cx="4042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r</a:t>
            </a:r>
            <a:endParaRPr lang="cs-CZ" sz="4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334096" y="2481044"/>
            <a:ext cx="5293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d</a:t>
            </a:r>
            <a:endParaRPr lang="cs-CZ" sz="4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486844" y="2303937"/>
            <a:ext cx="372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t</a:t>
            </a:r>
            <a:endParaRPr lang="cs-CZ" sz="44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438509" y="1709074"/>
            <a:ext cx="5293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n</a:t>
            </a:r>
            <a:endParaRPr lang="cs-CZ" sz="4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71352" y="4001617"/>
            <a:ext cx="346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ž</a:t>
            </a:r>
            <a:endParaRPr lang="cs-CZ" sz="4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284784" y="4993116"/>
            <a:ext cx="4347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š</a:t>
            </a:r>
            <a:endParaRPr lang="cs-CZ" sz="4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2304837" y="4074095"/>
            <a:ext cx="4347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č</a:t>
            </a:r>
            <a:endParaRPr lang="cs-CZ" sz="4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451832" y="4930824"/>
            <a:ext cx="4042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ř</a:t>
            </a:r>
            <a:endParaRPr lang="cs-CZ" sz="4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329481" y="4022980"/>
            <a:ext cx="4347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c</a:t>
            </a:r>
            <a:endParaRPr lang="cs-CZ" sz="4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229380" y="4864901"/>
            <a:ext cx="372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j</a:t>
            </a:r>
            <a:endParaRPr lang="cs-CZ" sz="4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6054326" y="4022979"/>
            <a:ext cx="7168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dˇ</a:t>
            </a:r>
            <a:endParaRPr lang="cs-CZ" sz="4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047869" y="4988495"/>
            <a:ext cx="559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tˇ</a:t>
            </a:r>
            <a:endParaRPr lang="cs-CZ" sz="44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7967821" y="4022980"/>
            <a:ext cx="5293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ň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xmlns="" val="377762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8" grpId="0"/>
      <p:bldP spid="39" grpId="0"/>
      <p:bldP spid="40" grpId="0"/>
      <p:bldP spid="41" grpId="0"/>
      <p:bldP spid="42" grpId="0"/>
      <p:bldP spid="45" grpId="0"/>
      <p:bldP spid="47" grpId="0"/>
      <p:bldP spid="48" grpId="0"/>
      <p:bldP spid="49" grpId="0"/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b="1" dirty="0" smtClean="0">
                <a:solidFill>
                  <a:srgbClr val="A269AB"/>
                </a:solidFill>
              </a:rPr>
              <a:t>Vyber</a:t>
            </a:r>
            <a:r>
              <a:rPr lang="cs-CZ" b="1" dirty="0" smtClean="0">
                <a:solidFill>
                  <a:srgbClr val="A269AB"/>
                </a:solidFill>
              </a:rPr>
              <a:t>, co </a:t>
            </a:r>
            <a:r>
              <a:rPr lang="cs-CZ" b="1" dirty="0" smtClean="0">
                <a:solidFill>
                  <a:srgbClr val="A269AB"/>
                </a:solidFill>
              </a:rPr>
              <a:t>je správně:</a:t>
            </a:r>
            <a:endParaRPr lang="cs-CZ" b="1" dirty="0">
              <a:solidFill>
                <a:srgbClr val="A269AB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0000" y="1161278"/>
            <a:ext cx="8229600" cy="532859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Chytrák -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chitrák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      žirafa –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žyrafa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buNone/>
            </a:pPr>
            <a:endParaRPr lang="cs-CZ" sz="32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cizinec –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cyzynec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      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ptácy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– ptáci  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kiselý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– kyselý        kapesník –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kapesnýk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buNone/>
            </a:pPr>
            <a:endParaRPr lang="cs-CZ" sz="32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zpívajý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- zpívají            sešity –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sešyty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Vladymír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– Vladimír       </a:t>
            </a:r>
            <a:r>
              <a:rPr lang="cs-CZ" sz="3200" b="1" dirty="0" err="1" smtClean="0">
                <a:solidFill>
                  <a:schemeClr val="tx1"/>
                </a:solidFill>
                <a:latin typeface="+mn-lt"/>
              </a:rPr>
              <a:t>děty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 – děti    </a:t>
            </a:r>
            <a:endParaRPr lang="cs-CZ" sz="32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Čtyřcípá hvězda 3"/>
          <p:cNvSpPr/>
          <p:nvPr/>
        </p:nvSpPr>
        <p:spPr>
          <a:xfrm>
            <a:off x="1416224" y="1556792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3131840" y="1196752"/>
            <a:ext cx="589856" cy="554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Čtyřcípá hvězda 7"/>
          <p:cNvSpPr/>
          <p:nvPr/>
        </p:nvSpPr>
        <p:spPr>
          <a:xfrm>
            <a:off x="5148064" y="1564781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6516216" y="1196752"/>
            <a:ext cx="626368" cy="4823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Čtyřcípá hvězda 11"/>
          <p:cNvSpPr/>
          <p:nvPr/>
        </p:nvSpPr>
        <p:spPr>
          <a:xfrm>
            <a:off x="1187624" y="2708920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2935615" y="2362121"/>
            <a:ext cx="517848" cy="554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Čtyřcípá hvězda 15"/>
          <p:cNvSpPr/>
          <p:nvPr/>
        </p:nvSpPr>
        <p:spPr>
          <a:xfrm>
            <a:off x="6600800" y="2708920"/>
            <a:ext cx="457200" cy="479963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5106775" y="2279261"/>
            <a:ext cx="626368" cy="6372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186834" y="3501008"/>
            <a:ext cx="626368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Čtyřcípá hvězda 22"/>
          <p:cNvSpPr/>
          <p:nvPr/>
        </p:nvSpPr>
        <p:spPr>
          <a:xfrm>
            <a:off x="2651650" y="3848472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Čtyřcípá hvězda 23"/>
          <p:cNvSpPr/>
          <p:nvPr/>
        </p:nvSpPr>
        <p:spPr>
          <a:xfrm>
            <a:off x="5051468" y="3854287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25"/>
          <p:cNvCxnSpPr/>
          <p:nvPr/>
        </p:nvCxnSpPr>
        <p:spPr>
          <a:xfrm>
            <a:off x="7125421" y="3528527"/>
            <a:ext cx="590872" cy="554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Čtyřcípá hvězda 27"/>
          <p:cNvSpPr/>
          <p:nvPr/>
        </p:nvSpPr>
        <p:spPr>
          <a:xfrm>
            <a:off x="2925180" y="5157192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>
            <a:off x="1331640" y="4725144"/>
            <a:ext cx="626368" cy="554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Čtyřcípá hvězda 31"/>
          <p:cNvSpPr/>
          <p:nvPr/>
        </p:nvSpPr>
        <p:spPr>
          <a:xfrm>
            <a:off x="5352728" y="5049055"/>
            <a:ext cx="482352" cy="558947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>
            <a:off x="6726560" y="4689140"/>
            <a:ext cx="662880" cy="626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436079" y="5835842"/>
            <a:ext cx="589856" cy="554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Čtyřcípá hvězda 38"/>
          <p:cNvSpPr/>
          <p:nvPr/>
        </p:nvSpPr>
        <p:spPr>
          <a:xfrm>
            <a:off x="3455717" y="6205252"/>
            <a:ext cx="457200" cy="488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Čtyřcípá hvězda 39"/>
          <p:cNvSpPr/>
          <p:nvPr/>
        </p:nvSpPr>
        <p:spPr>
          <a:xfrm>
            <a:off x="6685384" y="6240705"/>
            <a:ext cx="457200" cy="45720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2" name="Přímá spojnice 41"/>
          <p:cNvCxnSpPr/>
          <p:nvPr/>
        </p:nvCxnSpPr>
        <p:spPr>
          <a:xfrm>
            <a:off x="5425863" y="5835842"/>
            <a:ext cx="626368" cy="6372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Veselý obličej 43"/>
          <p:cNvSpPr/>
          <p:nvPr/>
        </p:nvSpPr>
        <p:spPr>
          <a:xfrm>
            <a:off x="7716293" y="5357863"/>
            <a:ext cx="914400" cy="914400"/>
          </a:xfrm>
          <a:prstGeom prst="smileyFace">
            <a:avLst/>
          </a:prstGeom>
          <a:solidFill>
            <a:srgbClr val="A269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952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6" grpId="0" animBg="1"/>
      <p:bldP spid="23" grpId="0" animBg="1"/>
      <p:bldP spid="24" grpId="0" animBg="1"/>
      <p:bldP spid="28" grpId="0" animBg="1"/>
      <p:bldP spid="32" grpId="0" animBg="1"/>
      <p:bldP spid="39" grpId="0" animBg="1"/>
      <p:bldP spid="40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4800" b="1" dirty="0" smtClean="0">
                <a:solidFill>
                  <a:srgbClr val="43053F"/>
                </a:solidFill>
              </a:rPr>
              <a:t>Utvoř dvojice podle vzoru:</a:t>
            </a:r>
            <a:endParaRPr lang="cs-CZ" sz="4800" b="1" dirty="0">
              <a:solidFill>
                <a:srgbClr val="43053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87738"/>
            <a:ext cx="8229600" cy="5073427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plot -                                   myš -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pták -                                  pata -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motyka -                            kláda -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havran -                             had -  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oko -                                   hruška - 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tygr -                                  záhon -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sud -                                   čmelák -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buchta -                              mrak -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vrána -                                komár - </a:t>
            </a:r>
            <a:endParaRPr lang="cs-CZ" sz="28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3819" y="1052736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lot_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91024" y="106044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C00000"/>
                </a:solidFill>
              </a:rPr>
              <a:t>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93819" y="1575956"/>
            <a:ext cx="1035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ptác</a:t>
            </a:r>
            <a:r>
              <a:rPr lang="cs-CZ" sz="2800" dirty="0"/>
              <a:t>_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21624" y="1583663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45243" y="2085562"/>
            <a:ext cx="1394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otyk_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81984" y="207417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11749" y="2597391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avran_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74075" y="2616489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808070" y="3100980"/>
            <a:ext cx="718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č_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40178" y="3100980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780994" y="3624200"/>
            <a:ext cx="1023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t</a:t>
            </a:r>
            <a:r>
              <a:rPr lang="cs-CZ" sz="2800" dirty="0" err="1" smtClean="0"/>
              <a:t>ygř</a:t>
            </a:r>
            <a:r>
              <a:rPr lang="cs-CZ" sz="2800" dirty="0" smtClean="0"/>
              <a:t>_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91024" y="3624200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793819" y="4133687"/>
            <a:ext cx="952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ud_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406166" y="414742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85908" y="4656907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ucht</a:t>
            </a:r>
            <a:r>
              <a:rPr lang="cs-CZ" sz="2800" dirty="0" smtClean="0"/>
              <a:t>_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89033" y="464862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150658" y="5180127"/>
            <a:ext cx="10967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vrán</a:t>
            </a:r>
            <a:r>
              <a:rPr lang="cs-CZ" sz="2800" dirty="0" smtClean="0"/>
              <a:t>_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896512" y="515958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868144" y="1070530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yš_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613539" y="1077528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886282" y="1550951"/>
            <a:ext cx="877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at_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421018" y="156234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887057" y="2070997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k</a:t>
            </a:r>
            <a:r>
              <a:rPr lang="cs-CZ" sz="2800" dirty="0" smtClean="0"/>
              <a:t>lád_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613539" y="206064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786229" y="2577760"/>
            <a:ext cx="971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ad_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421018" y="2577760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6122083" y="3100980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h</a:t>
            </a:r>
            <a:r>
              <a:rPr lang="cs-CZ" sz="2800" dirty="0" err="1" smtClean="0"/>
              <a:t>rušk</a:t>
            </a:r>
            <a:r>
              <a:rPr lang="cs-CZ" sz="2800" dirty="0" smtClean="0"/>
              <a:t>_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7019764" y="309108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C00000"/>
                </a:solidFill>
              </a:rPr>
              <a:t>y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6042069" y="3624452"/>
            <a:ext cx="13356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z</a:t>
            </a:r>
            <a:r>
              <a:rPr lang="cs-CZ" sz="2800" dirty="0" smtClean="0"/>
              <a:t>áhon_</a:t>
            </a:r>
            <a:endParaRPr lang="cs-CZ" sz="28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086526" y="362445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6175279" y="4125407"/>
            <a:ext cx="1454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č</a:t>
            </a:r>
            <a:r>
              <a:rPr lang="cs-CZ" sz="2800" dirty="0" err="1" smtClean="0"/>
              <a:t>melác</a:t>
            </a:r>
            <a:r>
              <a:rPr lang="cs-CZ" sz="2800" dirty="0" smtClean="0"/>
              <a:t>_</a:t>
            </a:r>
            <a:endParaRPr lang="cs-CZ" sz="28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7340661" y="412540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009712" y="4632577"/>
            <a:ext cx="1202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rak_</a:t>
            </a:r>
            <a:endParaRPr lang="cs-CZ" sz="28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908545" y="463257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126363" y="5155797"/>
            <a:ext cx="1398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k</a:t>
            </a:r>
            <a:r>
              <a:rPr lang="cs-CZ" sz="2800" dirty="0" err="1" smtClean="0"/>
              <a:t>omář</a:t>
            </a:r>
            <a:r>
              <a:rPr lang="cs-CZ" sz="2800" dirty="0" smtClean="0"/>
              <a:t>_</a:t>
            </a:r>
            <a:endParaRPr lang="cs-CZ" sz="28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7177598" y="5155797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1029" name="Picture 5" descr="C:\Users\08DY\AppData\Local\Microsoft\Windows\Temporary Internet Files\Content.IE5\HX9DTUND\MC9004119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3587" y="1077528"/>
            <a:ext cx="2359859" cy="266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Y\AppData\Local\Microsoft\Windows\Temporary Internet Files\Content.IE5\AMM9QFJ1\MC9004120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3882" y="4679202"/>
            <a:ext cx="1328113" cy="213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4665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3" grpId="0"/>
      <p:bldP spid="14" grpId="0"/>
      <p:bldP spid="16" grpId="0"/>
      <p:bldP spid="18" grpId="0"/>
      <p:bldP spid="19" grpId="0"/>
      <p:bldP spid="20" grpId="0"/>
      <p:bldP spid="24" grpId="0"/>
      <p:bldP spid="25" grpId="0"/>
      <p:bldP spid="26" grpId="0"/>
      <p:bldP spid="27" grpId="0"/>
      <p:bldP spid="28" grpId="0"/>
      <p:bldP spid="30" grpId="0"/>
      <p:bldP spid="31" grpId="0"/>
      <p:bldP spid="37" grpId="0"/>
      <p:bldP spid="39" grpId="0"/>
      <p:bldP spid="40" grpId="0"/>
      <p:bldP spid="42" grpId="0"/>
      <p:bldP spid="43" grpId="0"/>
      <p:bldP spid="47" grpId="0"/>
      <p:bldP spid="48" grpId="0"/>
      <p:bldP spid="49" grpId="0"/>
      <p:bldP spid="51" grpId="0"/>
      <p:bldP spid="53" grpId="0"/>
      <p:bldP spid="54" grpId="0"/>
      <p:bldP spid="57" grpId="0"/>
      <p:bldP spid="58" grpId="0"/>
      <p:bldP spid="59" grpId="0"/>
      <p:bldP spid="60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b="1" dirty="0" smtClean="0">
                <a:solidFill>
                  <a:srgbClr val="CE24B6"/>
                </a:solidFill>
              </a:rPr>
              <a:t>Je to tak?</a:t>
            </a:r>
            <a:endParaRPr lang="cs-CZ" b="1" dirty="0">
              <a:solidFill>
                <a:srgbClr val="CE24B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Mouch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_  bzuč_ ,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št_pou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a  saj_  nám  krev.  </a:t>
            </a:r>
          </a:p>
          <a:p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Komář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 spí  v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jesk_n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 zavěšen_  hlavou  dolů.  </a:t>
            </a:r>
          </a:p>
          <a:p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Netopýř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 ohlašuj_  jaro  a  krásně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zpívaj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. </a:t>
            </a:r>
          </a:p>
          <a:p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Skř_vánc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sedaj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 na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j_dlo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a  roznášej_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bac_ly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.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Medvěd_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ž_jí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na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poušt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 .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Velbloud_  loví  v  moř_  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r_by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.</a:t>
            </a:r>
            <a:endParaRPr lang="cs-CZ" sz="28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8670" y="11247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112474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1920" y="112474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80112" y="112474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78670" y="164796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20" y="164796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164796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02766" y="164796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75955" y="216606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00555" y="216606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308304" y="216606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341768" y="268928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318781" y="268928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447973" y="268928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415544" y="268928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995177" y="268928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884368" y="266118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125410" y="3202843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707582" y="319477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689764" y="3194774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267532" y="3700557"/>
            <a:ext cx="288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447990" y="3696449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892478" y="370055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08DY\AppData\Local\Microsoft\Windows\Temporary Internet Files\Content.IE5\1VLCGMQY\MC9004372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1628" y="3473581"/>
            <a:ext cx="2382591" cy="309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Y\AppData\Local\Microsoft\Windows\Temporary Internet Files\Content.IE5\AMM9QFJ1\MC9002310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6199" y="4226759"/>
            <a:ext cx="3238263" cy="233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6964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5" grpId="0"/>
      <p:bldP spid="18" grpId="0"/>
      <p:bldP spid="19" grpId="0"/>
      <p:bldP spid="22" grpId="0"/>
      <p:bldP spid="24" grpId="0"/>
      <p:bldP spid="25" grpId="0"/>
      <p:bldP spid="27" grpId="0"/>
      <p:bldP spid="28" grpId="0"/>
      <p:bldP spid="29" grpId="0"/>
      <p:bldP spid="30" grpId="0"/>
      <p:bldP spid="31" grpId="0"/>
      <p:bldP spid="37" grpId="0"/>
      <p:bldP spid="41" grpId="0"/>
      <p:bldP spid="45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4800" b="1" dirty="0" smtClean="0">
                <a:solidFill>
                  <a:srgbClr val="921677"/>
                </a:solidFill>
              </a:rPr>
              <a:t>Doplň vynechaná písmena:</a:t>
            </a:r>
            <a:endParaRPr lang="cs-CZ" sz="4800" b="1" dirty="0">
              <a:solidFill>
                <a:srgbClr val="921677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+mn-lt"/>
              </a:rPr>
              <a:t>Je  _nor. Je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krásn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zimn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 den.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Venk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sněž_.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Dět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 stavěj_ 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sněh_lák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_.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Sněh_lác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stoj_  na stráž_  jako pán_.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Žác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 se o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n_ch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       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nauč_li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písn_čk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_. ,,Postavil jsem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sněh_láka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na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strán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….“ Jak je to dál? Zazpívejte si ji!</a:t>
            </a:r>
            <a:endParaRPr lang="cs-CZ" sz="32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074" name="Picture 2" descr="C:\Users\08DY\AppData\Local\Microsoft\Windows\Temporary Internet Files\Content.IE5\B2JD0XI2\MC900296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44108"/>
            <a:ext cx="2526767" cy="2780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1124742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ú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4635" y="1124741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76056" y="1124742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236296" y="1124742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0722" y="1628800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99792" y="1628799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42097" y="1628797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25708" y="1617483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24588" y="161748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50865" y="162880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100392" y="1628796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394958" y="2213575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03848" y="221357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181692" y="221357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230734" y="2213575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667824" y="2213575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17661" y="2766414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948516" y="2798347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549253" y="2780929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400234" y="2795439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072" name="TextovéPole 3071"/>
          <p:cNvSpPr txBox="1"/>
          <p:nvPr/>
        </p:nvSpPr>
        <p:spPr>
          <a:xfrm>
            <a:off x="2195736" y="3380214"/>
            <a:ext cx="304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527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9" grpId="0"/>
      <p:bldP spid="20" grpId="0"/>
      <p:bldP spid="21" grpId="0"/>
      <p:bldP spid="22" grpId="0"/>
      <p:bldP spid="24" grpId="0"/>
      <p:bldP spid="25" grpId="0"/>
      <p:bldP spid="28" grpId="0"/>
      <p:bldP spid="29" grpId="0"/>
      <p:bldP spid="31" grpId="0"/>
      <p:bldP spid="30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  <a:latin typeface="+mn-lt"/>
              </a:rPr>
              <a:t>Citace: 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Veškerý text je dílem autora materiálu,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2.2.2012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</a:t>
            </a:r>
          </a:p>
          <a:p>
            <a:r>
              <a:rPr lang="cs-CZ" b="1" dirty="0">
                <a:solidFill>
                  <a:schemeClr val="tx1"/>
                </a:solidFill>
                <a:latin typeface="+mn-lt"/>
              </a:rPr>
              <a:t>Použité obrázky: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Otevřená galerie  </a:t>
            </a:r>
            <a:r>
              <a:rPr lang="cs-CZ" dirty="0" smtClean="0">
                <a:solidFill>
                  <a:schemeClr val="tx1"/>
                </a:solidFill>
                <a:latin typeface="+mn-lt"/>
                <a:hlinkClick r:id="rId2"/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  <a:latin typeface="+mn-lt"/>
                <a:hlinkClick r:id="rId2"/>
              </a:rPr>
              <a:t>microsoft.com</a:t>
            </a:r>
            <a:endParaRPr lang="cs-CZ" smtClean="0">
              <a:solidFill>
                <a:schemeClr val="tx1"/>
              </a:solidFill>
              <a:latin typeface="+mn-lt"/>
            </a:endParaRPr>
          </a:p>
          <a:p>
            <a:r>
              <a:rPr lang="cs-CZ" smtClean="0">
                <a:solidFill>
                  <a:schemeClr val="tx1"/>
                </a:solidFill>
                <a:latin typeface="+mn-lt"/>
              </a:rPr>
              <a:t>2.2.2012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597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3536</TotalTime>
  <Words>427</Words>
  <Application>Microsoft Office PowerPoint</Application>
  <PresentationFormat>Předvádění na obrazovce (4:3)</PresentationFormat>
  <Paragraphs>144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Snímek 1</vt:lpstr>
      <vt:lpstr>Snímek 2</vt:lpstr>
      <vt:lpstr>TVRDÉ A MĚKKÉ SOUHLÁSKY</vt:lpstr>
      <vt:lpstr>Vyber, co je správně:</vt:lpstr>
      <vt:lpstr>Utvoř dvojice podle vzoru:</vt:lpstr>
      <vt:lpstr>Je to tak?</vt:lpstr>
      <vt:lpstr>Doplň vynechaná písmena:</vt:lpstr>
      <vt:lpstr>Snímek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274</cp:revision>
  <dcterms:created xsi:type="dcterms:W3CDTF">2011-06-20T10:40:08Z</dcterms:created>
  <dcterms:modified xsi:type="dcterms:W3CDTF">2013-01-29T17:24:02Z</dcterms:modified>
</cp:coreProperties>
</file>