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8" r:id="rId3"/>
    <p:sldId id="275" r:id="rId4"/>
    <p:sldId id="276" r:id="rId5"/>
    <p:sldId id="277" r:id="rId6"/>
    <p:sldId id="280" r:id="rId7"/>
    <p:sldId id="279" r:id="rId8"/>
    <p:sldId id="282" r:id="rId9"/>
    <p:sldId id="28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04EE776-F914-43D8-841E-5385C6AB0ECF}">
          <p14:sldIdLst>
            <p14:sldId id="256"/>
            <p14:sldId id="278"/>
            <p14:sldId id="275"/>
            <p14:sldId id="276"/>
            <p14:sldId id="277"/>
            <p14:sldId id="280"/>
            <p14:sldId id="279"/>
            <p14:sldId id="282"/>
            <p14:sldId id="281"/>
          </p14:sldIdLst>
        </p14:section>
        <p14:section name="Oddíl bez názvu" id="{F1D830BF-1A00-4512-99EF-A68DC246AB20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1CE4"/>
    <a:srgbClr val="A269AB"/>
    <a:srgbClr val="F1172C"/>
    <a:srgbClr val="EC8A28"/>
    <a:srgbClr val="F55D6B"/>
    <a:srgbClr val="77DB9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32" autoAdjust="0"/>
    <p:restoredTop sz="86329" autoAdjust="0"/>
  </p:normalViewPr>
  <p:slideViewPr>
    <p:cSldViewPr>
      <p:cViewPr>
        <p:scale>
          <a:sx n="75" d="100"/>
          <a:sy n="75" d="100"/>
        </p:scale>
        <p:origin x="-744" y="-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65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VY_32_INOVACE_10_Český jazyk 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Kolaříková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Podstatná jména – vlastní jména a obecná jména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ScaleY="90278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ScaleX="100000" custScaleY="106633" custLinFactNeighborX="343" custLinFactNeighborY="2636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153206" custLinFactY="5040" custLinFactNeighborX="343" custLinFactNeighborY="10000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Kolaříková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7098"/>
          <a:ext cx="6498543" cy="13340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VY_32_INOVACE_10_Český jazyk  2. ročník</a:t>
          </a:r>
          <a:endParaRPr lang="cs-CZ" sz="2000" kern="1200" dirty="0"/>
        </a:p>
      </dsp:txBody>
      <dsp:txXfrm>
        <a:off x="1273857" y="887098"/>
        <a:ext cx="6498543" cy="36800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440160"/>
          <a:ext cx="6498543" cy="10051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Podstatná jména – vlastní jména a obecná jména</a:t>
          </a:r>
          <a:endParaRPr lang="cs-CZ" sz="2000" b="1" kern="1200" dirty="0"/>
        </a:p>
      </dsp:txBody>
      <dsp:txXfrm>
        <a:off x="1273857" y="1440160"/>
        <a:ext cx="6498543" cy="434672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923193"/>
          <a:ext cx="6498543" cy="62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923193"/>
        <a:ext cx="6498543" cy="624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B49FB-A2CC-40D6-9F18-94753474641E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9EE9E-E5DC-462A-8C0A-2CC1671A33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43250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pPr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576890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 flipV="1">
            <a:off x="0" y="6172200"/>
            <a:ext cx="9324528" cy="6858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501317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Materiál slouží k upevnění a procvičování probraného učiva o vlastních jménech. Žáci plní zadané úkoly do sešitu nebo ústně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, kdy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pracují na interaktivní tabuli a po kliknutí se jim zobrazí správná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odpověď.</a:t>
            </a:r>
            <a:endParaRPr lang="cs-CZ" dirty="0">
              <a:solidFill>
                <a:schemeClr val="tx1"/>
              </a:solidFill>
              <a:latin typeface="+mn-l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872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Vlastní jména mohou mít: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324528" cy="521744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200" b="1" dirty="0">
                <a:solidFill>
                  <a:schemeClr val="tx1"/>
                </a:solidFill>
                <a:latin typeface="+mn-lt"/>
              </a:rPr>
              <a:t>o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soby   zvířata   města   řeky  hory   ulice …</a:t>
            </a:r>
          </a:p>
          <a:p>
            <a:endParaRPr lang="cs-CZ" sz="3200" b="1" dirty="0">
              <a:solidFill>
                <a:schemeClr val="tx1"/>
              </a:solidFill>
              <a:latin typeface="+mn-lt"/>
            </a:endParaRPr>
          </a:p>
          <a:p>
            <a:endParaRPr lang="cs-CZ" sz="3200" b="1" dirty="0">
              <a:solidFill>
                <a:schemeClr val="tx1"/>
              </a:solidFill>
              <a:latin typeface="+mn-lt"/>
            </a:endParaRPr>
          </a:p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Vlastní  jména  píšeme  s  ___________ 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písmenem!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 descr="C:\Users\08DY\AppData\Local\Microsoft\Windows\Temporary Internet Files\Content.IE5\HX9DTUND\MC9004156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00304"/>
            <a:ext cx="1375756" cy="149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HXKJF5D5\MP90043101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00304"/>
            <a:ext cx="1340768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9LSPEJIJ\MP90043864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39307"/>
            <a:ext cx="1507282" cy="100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Y\AppData\Local\Microsoft\Windows\Temporary Internet Files\Content.IE5\A8XUFMF8\MP9004279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1253834"/>
            <a:ext cx="1058392" cy="157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Y\AppData\Local\Microsoft\Windows\Temporary Internet Files\Content.IE5\1E7PTZFY\MP90043340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39307"/>
            <a:ext cx="1445807" cy="108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Y\AppData\Local\Microsoft\Windows\Temporary Internet Files\Content.IE5\HXKJF5D5\MP9004021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239307"/>
            <a:ext cx="1293549" cy="103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5212" y="3921344"/>
            <a:ext cx="1140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</a:t>
            </a:r>
            <a:r>
              <a:rPr lang="cs-CZ" sz="2000" b="1" dirty="0" smtClean="0"/>
              <a:t>opelka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99437" y="3921344"/>
            <a:ext cx="9252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M</a:t>
            </a:r>
            <a:r>
              <a:rPr lang="cs-CZ" sz="2000" b="1" dirty="0" smtClean="0"/>
              <a:t>icka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30128" y="3917400"/>
            <a:ext cx="854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</a:t>
            </a:r>
            <a:r>
              <a:rPr lang="cs-CZ" sz="2000" b="1" dirty="0" smtClean="0"/>
              <a:t>raha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56088" y="3933056"/>
            <a:ext cx="9525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V</a:t>
            </a:r>
            <a:r>
              <a:rPr lang="cs-CZ" sz="2000" b="1" dirty="0" smtClean="0"/>
              <a:t>ltava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84627" y="3921344"/>
            <a:ext cx="7681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A</a:t>
            </a:r>
            <a:r>
              <a:rPr lang="cs-CZ" sz="2000" b="1" dirty="0" smtClean="0"/>
              <a:t>lpy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3921344"/>
            <a:ext cx="17508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</a:t>
            </a:r>
            <a:r>
              <a:rPr lang="cs-CZ" sz="2000" b="1" dirty="0" smtClean="0"/>
              <a:t>taroměstská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71795" y="4738588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1172C"/>
                </a:solidFill>
              </a:rPr>
              <a:t>velkým</a:t>
            </a:r>
            <a:endParaRPr lang="cs-CZ" sz="3200" b="1" dirty="0">
              <a:solidFill>
                <a:srgbClr val="F117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0796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3600" b="1" dirty="0" smtClean="0">
                <a:solidFill>
                  <a:srgbClr val="A269AB"/>
                </a:solidFill>
              </a:rPr>
              <a:t>Podstatná jména dělíme na</a:t>
            </a:r>
            <a:endParaRPr lang="cs-CZ" sz="3600" b="1" dirty="0">
              <a:solidFill>
                <a:srgbClr val="A269AB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3491" y="984815"/>
            <a:ext cx="8229600" cy="5688632"/>
          </a:xfrm>
        </p:spPr>
        <p:txBody>
          <a:bodyPr/>
          <a:lstStyle/>
          <a:p>
            <a:r>
              <a:rPr lang="cs-CZ" dirty="0" smtClean="0"/>
              <a:t>                                       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sz="3600" b="1" dirty="0" smtClean="0">
                <a:solidFill>
                  <a:srgbClr val="7030A0"/>
                </a:solidFill>
                <a:latin typeface="+mn-lt"/>
              </a:rPr>
              <a:t>obecná            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a             </a:t>
            </a:r>
            <a:r>
              <a:rPr lang="cs-CZ" sz="3600" b="1" dirty="0" smtClean="0">
                <a:solidFill>
                  <a:srgbClr val="7030A0"/>
                </a:solidFill>
                <a:latin typeface="+mn-lt"/>
              </a:rPr>
              <a:t>vlastní </a:t>
            </a:r>
          </a:p>
          <a:p>
            <a:r>
              <a:rPr lang="cs-CZ" sz="3600" b="1" dirty="0">
                <a:solidFill>
                  <a:srgbClr val="7030A0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rgbClr val="7030A0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pes, město, princ..                    Alík, Opava, Bajaja </a:t>
            </a:r>
          </a:p>
          <a:p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(píšeme s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______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písmenem)         (píšeme s _________ písmenem) </a:t>
            </a:r>
          </a:p>
          <a:p>
            <a:endParaRPr lang="cs-CZ" sz="2000" b="1" dirty="0">
              <a:solidFill>
                <a:schemeClr val="tx1"/>
              </a:solidFill>
              <a:latin typeface="+mn-lt"/>
            </a:endParaRPr>
          </a:p>
          <a:p>
            <a:pPr algn="ctr"/>
            <a:r>
              <a:rPr lang="cs-CZ" b="1" dirty="0" err="1" smtClean="0">
                <a:solidFill>
                  <a:schemeClr val="accent5"/>
                </a:solidFill>
                <a:latin typeface="+mn-lt"/>
              </a:rPr>
              <a:t>Zařad</a:t>
            </a:r>
            <a:r>
              <a:rPr lang="cs-CZ" b="1" dirty="0" smtClean="0">
                <a:solidFill>
                  <a:schemeClr val="accent5"/>
                </a:solidFill>
                <a:latin typeface="+mn-lt"/>
              </a:rPr>
              <a:t>ˇ správně do sloupečků:                                        </a:t>
            </a:r>
            <a:endParaRPr lang="cs-CZ" b="1" dirty="0">
              <a:solidFill>
                <a:schemeClr val="accent5"/>
              </a:solidFill>
              <a:latin typeface="+mn-lt"/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5"/>
                </a:solidFill>
                <a:latin typeface="+mn-lt"/>
              </a:rPr>
              <a:t>                                              </a:t>
            </a:r>
            <a:endParaRPr lang="cs-CZ" b="1" dirty="0">
              <a:solidFill>
                <a:schemeClr val="accent5"/>
              </a:solidFill>
              <a:latin typeface="+mn-lt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860032" y="764704"/>
            <a:ext cx="172819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555776" y="764704"/>
            <a:ext cx="174434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979712" y="2708920"/>
            <a:ext cx="995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malým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54263" y="2708920"/>
            <a:ext cx="1067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velkým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rot="845885">
            <a:off x="842149" y="4005064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slon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03648" y="3820398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Praděd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 rot="19117258">
            <a:off x="3360929" y="4076658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Bimbo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 rot="550533">
            <a:off x="2277870" y="394378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ulice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03648" y="4308037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Ostrava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 rot="5400000">
            <a:off x="2657587" y="4257918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Amálka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3972" y="442678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město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 rot="20848664">
            <a:off x="4175494" y="3948344"/>
            <a:ext cx="573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Tau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638291" y="4201128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Opavská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 rot="19830456">
            <a:off x="5647741" y="4360453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Žeryk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39593" y="389199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hora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 rot="1131536">
            <a:off x="6588223" y="408640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rybník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876256" y="455814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baletka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 rot="20562836">
            <a:off x="7560109" y="4064977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hvězda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265149" y="4927476"/>
            <a:ext cx="2124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o</a:t>
            </a:r>
            <a:r>
              <a:rPr lang="cs-CZ" sz="2400" b="1" dirty="0" smtClean="0">
                <a:solidFill>
                  <a:srgbClr val="00B050"/>
                </a:solidFill>
              </a:rPr>
              <a:t>becná jména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336985" y="4951698"/>
            <a:ext cx="2090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</a:rPr>
              <a:t>v</a:t>
            </a:r>
            <a:r>
              <a:rPr lang="cs-CZ" sz="2400" b="1" dirty="0" smtClean="0">
                <a:solidFill>
                  <a:srgbClr val="00B050"/>
                </a:solidFill>
              </a:rPr>
              <a:t>lastní jména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403648" y="5296073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slon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383403" y="5589851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ulice</a:t>
            </a:r>
            <a:endParaRPr lang="cs-CZ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383403" y="590811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město</a:t>
            </a:r>
            <a:endParaRPr lang="cs-CZ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421875" y="6255684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hora</a:t>
            </a:r>
            <a:endParaRPr lang="cs-CZ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264993" y="5296073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rybník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2327298" y="559246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baletka</a:t>
            </a:r>
            <a:endParaRPr lang="cs-CZ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327298" y="592706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hvězda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375097" y="5296073"/>
            <a:ext cx="923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Praděd</a:t>
            </a:r>
            <a:endParaRPr lang="cs-CZ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376900" y="5589851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Ostrava</a:t>
            </a:r>
            <a:endParaRPr lang="cs-CZ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411428" y="588635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Amálka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436505" y="6255684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Bimbo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752690" y="5296073"/>
            <a:ext cx="573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Tau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561774" y="5592461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Opavská</a:t>
            </a:r>
            <a:endParaRPr lang="cs-CZ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6621000" y="5908110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Žeryk</a:t>
            </a:r>
            <a:endParaRPr lang="cs-CZ" b="1" dirty="0"/>
          </a:p>
        </p:txBody>
      </p:sp>
      <p:pic>
        <p:nvPicPr>
          <p:cNvPr id="2050" name="Picture 2" descr="C:\Users\08DY\AppData\Local\Microsoft\Windows\Temporary Internet Files\Content.IE5\A8XUFMF8\MM900365304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6038" y="4951698"/>
            <a:ext cx="1662663" cy="166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787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2" grpId="0"/>
      <p:bldP spid="33" grpId="0"/>
      <p:bldP spid="35" grpId="0"/>
      <p:bldP spid="38" grpId="0"/>
      <p:bldP spid="39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sz="4800" b="1" dirty="0" smtClean="0">
                <a:solidFill>
                  <a:srgbClr val="A269AB"/>
                </a:solidFill>
              </a:rPr>
              <a:t>Lidé mají </a:t>
            </a:r>
            <a:r>
              <a:rPr lang="cs-CZ" sz="4800" b="1" dirty="0" smtClean="0">
                <a:solidFill>
                  <a:srgbClr val="7030A0"/>
                </a:solidFill>
              </a:rPr>
              <a:t>jméno</a:t>
            </a:r>
            <a:r>
              <a:rPr lang="cs-CZ" sz="4800" b="1" dirty="0" smtClean="0">
                <a:solidFill>
                  <a:srgbClr val="A269AB"/>
                </a:solidFill>
              </a:rPr>
              <a:t> a </a:t>
            </a:r>
            <a:r>
              <a:rPr lang="cs-CZ" sz="4800" b="1" dirty="0" smtClean="0">
                <a:solidFill>
                  <a:srgbClr val="7030A0"/>
                </a:solidFill>
              </a:rPr>
              <a:t>příjmení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dirty="0" smtClean="0"/>
              <a:t>      </a:t>
            </a:r>
            <a:r>
              <a:rPr lang="cs-CZ" sz="3200" b="1" dirty="0">
                <a:solidFill>
                  <a:srgbClr val="FF0000"/>
                </a:solidFill>
                <a:latin typeface="+mn-lt"/>
              </a:rPr>
              <a:t>J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itka  </a:t>
            </a: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N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ovotná      </a:t>
            </a: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P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etr  </a:t>
            </a:r>
            <a:r>
              <a:rPr lang="cs-CZ" sz="3200" b="1" dirty="0" smtClean="0">
                <a:solidFill>
                  <a:srgbClr val="FF0000"/>
                </a:solidFill>
                <a:latin typeface="+mn-lt"/>
              </a:rPr>
              <a:t>M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rázek  </a:t>
            </a:r>
          </a:p>
          <a:p>
            <a:endParaRPr lang="cs-CZ" sz="3200" b="1" dirty="0">
              <a:solidFill>
                <a:schemeClr val="tx1"/>
              </a:solidFill>
              <a:latin typeface="+mn-lt"/>
            </a:endParaRPr>
          </a:p>
          <a:p>
            <a:r>
              <a:rPr lang="cs-CZ" sz="3200" b="1" dirty="0" smtClean="0">
                <a:solidFill>
                  <a:srgbClr val="C00000"/>
                </a:solidFill>
                <a:latin typeface="+mn-lt"/>
              </a:rPr>
              <a:t>Doplň  počáteční písmena:   </a:t>
            </a:r>
          </a:p>
          <a:p>
            <a:pPr marL="0" indent="0">
              <a:buNone/>
            </a:pPr>
            <a:r>
              <a:rPr lang="cs-CZ" sz="32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+mn-lt"/>
              </a:rPr>
              <a:t>  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leš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ovák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enka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unová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akub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alý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elena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eselá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_lanka  _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oláková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</a:t>
            </a: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074" name="Picture 2" descr="C:\Users\08DY\AppData\Local\Microsoft\Windows\Temporary Internet Files\Content.IE5\A8XUFMF8\MC9000888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9296" y="4077072"/>
            <a:ext cx="317644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2725440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1654" y="272543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71260" y="2707679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77518" y="2707678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46063" y="2707676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64288" y="272544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33134" y="3330224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61920" y="3333048"/>
            <a:ext cx="503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578533" y="3333047"/>
            <a:ext cx="455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932040" y="3333048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76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4000" b="1" dirty="0" smtClean="0">
                <a:solidFill>
                  <a:srgbClr val="A269AB"/>
                </a:solidFill>
              </a:rPr>
              <a:t>Doplň správná počáteční písmena:</a:t>
            </a:r>
            <a:endParaRPr lang="cs-CZ" sz="4000" b="1" dirty="0">
              <a:solidFill>
                <a:srgbClr val="A269AB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+mn-lt"/>
              </a:rPr>
              <a:t>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rincezna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rasomila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esnice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ozmice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apoušek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orinka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 ohoří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eskydy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edvídek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ú,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lice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pavská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ybník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ezmar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ěda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osef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,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ěsto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  _ </a:t>
            </a:r>
            <a:r>
              <a:rPr lang="cs-CZ" sz="3200" dirty="0" err="1" smtClean="0">
                <a:solidFill>
                  <a:schemeClr val="tx1"/>
                </a:solidFill>
                <a:latin typeface="+mn-lt"/>
              </a:rPr>
              <a:t>rno</a:t>
            </a:r>
            <a:endParaRPr lang="cs-CZ" sz="3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78868" y="1124744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p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1124744"/>
            <a:ext cx="482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K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1124743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v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88224" y="1124744"/>
            <a:ext cx="482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K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8868" y="1709518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p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08282" y="1709519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L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10744" y="1707274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p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1709519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B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6657" y="2309310"/>
            <a:ext cx="546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m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66616" y="2294294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P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2309310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u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89681" y="2294294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O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656351" y="2309310"/>
            <a:ext cx="346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r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31579" y="2901477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N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24264" y="2901477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d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691199" y="2901477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J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15360" y="2879069"/>
            <a:ext cx="546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m</a:t>
            </a:r>
            <a:endParaRPr lang="cs-CZ" sz="3200" dirty="0">
              <a:solidFill>
                <a:srgbClr val="E41CE4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21617" y="2901477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E41CE4"/>
                </a:solidFill>
              </a:rPr>
              <a:t>B</a:t>
            </a:r>
            <a:endParaRPr lang="cs-CZ" sz="3200" dirty="0">
              <a:solidFill>
                <a:srgbClr val="E41CE4"/>
              </a:solidFill>
            </a:endParaRPr>
          </a:p>
        </p:txBody>
      </p:sp>
      <p:pic>
        <p:nvPicPr>
          <p:cNvPr id="2050" name="Picture 2" descr="C:\Users\08DY\AppData\Local\Microsoft\Windows\Temporary Internet Files\Content.IE5\A8XUFMF8\MC9003323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8601" y="3933056"/>
            <a:ext cx="2794725" cy="2267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619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sz="4800" b="1" dirty="0" smtClean="0">
                <a:solidFill>
                  <a:srgbClr val="E41CE4"/>
                </a:solidFill>
              </a:rPr>
              <a:t>Znáš významné osobnosti?</a:t>
            </a:r>
            <a:endParaRPr lang="cs-CZ" sz="4800" b="1" dirty="0">
              <a:solidFill>
                <a:srgbClr val="E41CE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pisovatel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arel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apek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,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pěvačka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ucie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ílá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, 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alíř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ikoláš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leš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,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udební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kladatel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edřich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metana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,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ásník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iří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_áček,  _rezident  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áclav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 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+mn-lt"/>
              </a:rPr>
              <a:t>_</a:t>
            </a:r>
            <a:r>
              <a:rPr lang="cs-CZ" sz="2800" dirty="0" err="1" smtClean="0">
                <a:solidFill>
                  <a:schemeClr val="tx1"/>
                </a:solidFill>
                <a:latin typeface="+mn-lt"/>
              </a:rPr>
              <a:t>laus</a:t>
            </a:r>
            <a:endParaRPr lang="cs-CZ" sz="2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83112" y="1194056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55776" y="1215308"/>
            <a:ext cx="460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27860" y="1215564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Č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121530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z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16216" y="1194056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60090" y="1194056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1224" y="1717276"/>
            <a:ext cx="503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1700756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53877" y="1700756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25604" y="1700756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03544" y="1700756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64715" y="1698668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30610" y="222188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53637" y="2234794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27860" y="2221276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256498" y="2221276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370095" y="2240496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996502" y="2221276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00922" y="2739612"/>
            <a:ext cx="460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08DY\AppData\Local\Microsoft\Windows\Temporary Internet Files\Content.IE5\9LSPEJIJ\MC90044179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2300" y="30861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91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Zahrajte si!  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  <a:latin typeface="+mn-lt"/>
              </a:rPr>
              <a:t>Kdo první doplní všechna vlastní jména? </a:t>
            </a:r>
          </a:p>
          <a:p>
            <a:endParaRPr lang="cs-CZ" sz="3200" dirty="0">
              <a:solidFill>
                <a:srgbClr val="C00000"/>
              </a:solidFill>
              <a:latin typeface="+mn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4504899"/>
              </p:ext>
            </p:extLst>
          </p:nvPr>
        </p:nvGraphicFramePr>
        <p:xfrm>
          <a:off x="467544" y="2420888"/>
          <a:ext cx="8280920" cy="3312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66247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624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83568" y="2492896"/>
            <a:ext cx="1601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Písmeno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2492896"/>
            <a:ext cx="1242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Osoba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48064" y="2492896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Zvíře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48264" y="2492896"/>
            <a:ext cx="1202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Město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34199" y="3140968"/>
            <a:ext cx="5004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K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234199" y="3733135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P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08551" y="4437112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7030A0"/>
                </a:solidFill>
              </a:rPr>
              <a:t>L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208551" y="5157192"/>
            <a:ext cx="433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M</a:t>
            </a:r>
            <a:endParaRPr lang="cs-CZ" sz="3200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08DY\AppData\Local\Microsoft\Windows\Temporary Internet Files\Content.IE5\1E7PTZFY\MC900230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9549" y="188640"/>
            <a:ext cx="1116613" cy="150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6790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Veškerý text je dílem autora materiálu,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21.2.2012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</a:t>
            </a:r>
          </a:p>
          <a:p>
            <a:r>
              <a:rPr lang="cs-CZ" b="1" dirty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Otevřená galerie  </a:t>
            </a:r>
            <a:r>
              <a:rPr lang="cs-CZ" dirty="0" smtClean="0">
                <a:solidFill>
                  <a:schemeClr val="tx1"/>
                </a:solidFill>
                <a:latin typeface="+mn-lt"/>
                <a:hlinkClick r:id="rId2"/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  <a:latin typeface="+mn-lt"/>
                <a:hlinkClick r:id="rId2"/>
              </a:rPr>
              <a:t>microsoft.com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21.2.2012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011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3904</TotalTime>
  <Words>395</Words>
  <Application>Microsoft Office PowerPoint</Application>
  <PresentationFormat>Předvádění na obrazovce (4:3)</PresentationFormat>
  <Paragraphs>139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Snímek 1</vt:lpstr>
      <vt:lpstr>Snímek 2</vt:lpstr>
      <vt:lpstr>Vlastní jména mohou mít:</vt:lpstr>
      <vt:lpstr>Podstatná jména dělíme na</vt:lpstr>
      <vt:lpstr>Lidé mají jméno a příjmení</vt:lpstr>
      <vt:lpstr>Doplň správná počáteční písmena:</vt:lpstr>
      <vt:lpstr>Znáš významné osobnosti?</vt:lpstr>
      <vt:lpstr>Zahrajte si!   </vt:lpstr>
      <vt:lpstr>Snímek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310</cp:revision>
  <dcterms:created xsi:type="dcterms:W3CDTF">2011-06-20T10:40:08Z</dcterms:created>
  <dcterms:modified xsi:type="dcterms:W3CDTF">2013-01-29T17:22:00Z</dcterms:modified>
</cp:coreProperties>
</file>