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8" r:id="rId3"/>
    <p:sldId id="282" r:id="rId4"/>
    <p:sldId id="286" r:id="rId5"/>
    <p:sldId id="283" r:id="rId6"/>
    <p:sldId id="284" r:id="rId7"/>
    <p:sldId id="285" r:id="rId8"/>
    <p:sldId id="287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8"/>
            <p14:sldId id="282"/>
            <p14:sldId id="286"/>
            <p14:sldId id="283"/>
            <p14:sldId id="284"/>
            <p14:sldId id="285"/>
            <p14:sldId id="287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1CE4"/>
    <a:srgbClr val="A269AB"/>
    <a:srgbClr val="F1172C"/>
    <a:srgbClr val="EC8A28"/>
    <a:srgbClr val="F55D6B"/>
    <a:srgbClr val="77DB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632" autoAdjust="0"/>
    <p:restoredTop sz="95915" autoAdjust="0"/>
  </p:normalViewPr>
  <p:slideViewPr>
    <p:cSldViewPr>
      <p:cViewPr>
        <p:scale>
          <a:sx n="75" d="100"/>
          <a:sy n="75" d="100"/>
        </p:scale>
        <p:origin x="-10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VY_32_INOVACE_11_Český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Slovesa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VY_32_INOVACE_11_Český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Slovesa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046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7.3.2012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157044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k upevnění a procvičování probraného učiva o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slovesech.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Žáci plní zadané úkoly do sešitu nebo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ústně,kdy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 pracují na interaktivní tabuli a po kliknutí se jim zobrazí správná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ˇ.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72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SLOVESA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07342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Slovesa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jsou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slova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která nám říkají, co _______, _________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a ______ _______ nebo co se s nimi _____.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+mn-lt"/>
              </a:rPr>
              <a:t>Říkejte k obrázkům vhodná slovesa: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-1404664" y="692696"/>
            <a:ext cx="1847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1062028"/>
            <a:ext cx="1023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osoby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80312" y="1062028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zvířata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469975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věci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1469668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dělají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1469975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děje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9LSPEJIJ\MC90044038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609" y="3104393"/>
            <a:ext cx="1214140" cy="121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HXKJF5D5\MC9004124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54" y="2874862"/>
            <a:ext cx="1629974" cy="160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1E7PTZFY\MC9002320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154" y="3010944"/>
            <a:ext cx="1865312" cy="167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A8XUFMF8\MP9004465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936" y="3082056"/>
            <a:ext cx="1179644" cy="152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1E7PTZFY\MC9003244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10" y="4996375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HXKJF5D5\MC90044179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853" y="4716680"/>
            <a:ext cx="1601316" cy="1601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A8XUFMF8\MC9003048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3400" y="4832494"/>
            <a:ext cx="1830388" cy="16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97598" y="4475118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svítí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26045" y="4147601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letí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10887" y="4685756"/>
            <a:ext cx="1027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měje se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43788" y="4647828"/>
            <a:ext cx="914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raje si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06579" y="6332313"/>
            <a:ext cx="580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syčí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6317996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roste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29247" y="6466169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942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326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507288" cy="5721499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  <a:latin typeface="+mn-lt"/>
              </a:rPr>
              <a:t>Co dělají ? 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+mn-lt"/>
              </a:rPr>
              <a:t>       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OSOBY                ZVÍŘATA                  VĚCI           </a:t>
            </a:r>
          </a:p>
          <a:p>
            <a:pPr marL="0" indent="0">
              <a:buNone/>
            </a:pPr>
            <a:endParaRPr lang="cs-CZ" sz="2800" b="1" dirty="0">
              <a:solidFill>
                <a:srgbClr val="FF0000"/>
              </a:solidFill>
              <a:latin typeface="+mn-lt"/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  <a:latin typeface="+mn-lt"/>
            </a:endParaRPr>
          </a:p>
          <a:p>
            <a:pPr marL="0" indent="0">
              <a:buNone/>
            </a:pPr>
            <a:endParaRPr lang="cs-CZ" sz="2800" b="1" dirty="0">
              <a:solidFill>
                <a:srgbClr val="FF0000"/>
              </a:solidFill>
              <a:latin typeface="+mn-lt"/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  <a:latin typeface="+mn-lt"/>
            </a:endParaRPr>
          </a:p>
          <a:p>
            <a:pPr marL="0" indent="0">
              <a:buNone/>
            </a:pPr>
            <a:endParaRPr lang="cs-CZ" sz="2800" b="1" dirty="0">
              <a:solidFill>
                <a:srgbClr val="FF0000"/>
              </a:solidFill>
              <a:latin typeface="+mn-lt"/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Mluví, mňouká, troubí, taje, čteme, kukala, tikají,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vyšíváš, hnízdí, lísá se, volal, kvetou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   </a:t>
            </a:r>
            <a:endParaRPr lang="cs-CZ" sz="2800" b="1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4099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908720"/>
            <a:ext cx="1031049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95493"/>
            <a:ext cx="1438226" cy="131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Y\AppData\Local\Microsoft\Windows\Temporary Internet Files\Content.IE5\1E7PTZFY\MC9000829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068511"/>
            <a:ext cx="1258130" cy="1252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1556792"/>
            <a:ext cx="1023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mluví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26816" y="1974031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čteme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45196" y="2435696"/>
            <a:ext cx="1205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vyšíváš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2888654"/>
            <a:ext cx="85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volal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1556792"/>
            <a:ext cx="1316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mňouká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93704" y="1974030"/>
            <a:ext cx="1111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kukala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2426989"/>
            <a:ext cx="1064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hnízdí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10224" y="2884546"/>
            <a:ext cx="1002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ísá se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323" y="1556791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troubí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8936" y="1974031"/>
            <a:ext cx="659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taje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74492" y="2426989"/>
            <a:ext cx="862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tikají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58298" y="2897361"/>
            <a:ext cx="1126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kvetou</a:t>
            </a:r>
            <a:endParaRPr lang="cs-CZ" sz="24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683568" y="4633106"/>
            <a:ext cx="751880" cy="4835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979712" y="4633106"/>
            <a:ext cx="663613" cy="4835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124505" y="4633106"/>
            <a:ext cx="780621" cy="4835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7" name="Přímá spojnice 4096"/>
          <p:cNvCxnSpPr/>
          <p:nvPr/>
        </p:nvCxnSpPr>
        <p:spPr>
          <a:xfrm>
            <a:off x="4240921" y="4633106"/>
            <a:ext cx="658193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4" name="Přímá spojnice 4103"/>
          <p:cNvCxnSpPr/>
          <p:nvPr/>
        </p:nvCxnSpPr>
        <p:spPr>
          <a:xfrm>
            <a:off x="5178439" y="4633106"/>
            <a:ext cx="617697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9" name="Přímá spojnice 4108"/>
          <p:cNvCxnSpPr/>
          <p:nvPr/>
        </p:nvCxnSpPr>
        <p:spPr>
          <a:xfrm>
            <a:off x="6355853" y="4633106"/>
            <a:ext cx="642660" cy="4835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3" name="Přímá spojnice 4112"/>
          <p:cNvCxnSpPr/>
          <p:nvPr/>
        </p:nvCxnSpPr>
        <p:spPr>
          <a:xfrm>
            <a:off x="7488573" y="4606776"/>
            <a:ext cx="593015" cy="4835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9" name="Přímá spojnice 4118"/>
          <p:cNvCxnSpPr/>
          <p:nvPr/>
        </p:nvCxnSpPr>
        <p:spPr>
          <a:xfrm>
            <a:off x="838424" y="5116636"/>
            <a:ext cx="597024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2" name="Přímá spojnice 4121"/>
          <p:cNvCxnSpPr/>
          <p:nvPr/>
        </p:nvCxnSpPr>
        <p:spPr>
          <a:xfrm>
            <a:off x="2059845" y="5090306"/>
            <a:ext cx="576064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5" name="Přímá spojnice 4124"/>
          <p:cNvCxnSpPr/>
          <p:nvPr/>
        </p:nvCxnSpPr>
        <p:spPr>
          <a:xfrm>
            <a:off x="3306168" y="5090306"/>
            <a:ext cx="689768" cy="5249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32" name="Přímá spojnice 4131"/>
          <p:cNvCxnSpPr/>
          <p:nvPr/>
        </p:nvCxnSpPr>
        <p:spPr>
          <a:xfrm>
            <a:off x="4299101" y="5090306"/>
            <a:ext cx="605805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38" name="Přímá spojnice 4137"/>
          <p:cNvCxnSpPr/>
          <p:nvPr/>
        </p:nvCxnSpPr>
        <p:spPr>
          <a:xfrm>
            <a:off x="5381353" y="5090306"/>
            <a:ext cx="576064" cy="4835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2465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4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4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4" dur="500"/>
                                        <p:tgtEl>
                                          <p:spTgt spid="4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6" dur="500"/>
                                        <p:tgtEl>
                                          <p:spTgt spid="4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sz="4800" dirty="0" smtClean="0">
                <a:solidFill>
                  <a:srgbClr val="00B0F0"/>
                </a:solidFill>
              </a:rPr>
              <a:t>Doplň do vět vhodná slovesa: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Pekař ________ housky.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Zedník ________ dům.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Malíř _________ obraz.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Traktor _______ pole.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Vlak ______ cestující.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Žák ______ úkol.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Vlaštovky __________ z teplých krajin.</a:t>
            </a:r>
            <a:endParaRPr lang="cs-CZ" sz="32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50" name="Picture 2" descr="C:\Users\08DY\AppData\Local\Microsoft\Windows\Temporary Internet Files\Content.IE5\9LSPEJIJ\MC9000789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425" y="1196752"/>
            <a:ext cx="3367985" cy="357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1484784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peče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2069559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staví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34568" y="2654334"/>
            <a:ext cx="1483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maluje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89820" y="3239109"/>
            <a:ext cx="7777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orá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50863" y="3823884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veze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861" y="4400546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píše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76117" y="4996905"/>
            <a:ext cx="19287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s</a:t>
            </a:r>
            <a:r>
              <a:rPr lang="cs-CZ" sz="3200" b="1" dirty="0" smtClean="0">
                <a:solidFill>
                  <a:srgbClr val="002060"/>
                </a:solidFill>
              </a:rPr>
              <a:t>e vracejí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671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6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728192"/>
          </a:xfrm>
        </p:spPr>
        <p:txBody>
          <a:bodyPr/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Spoj správně části vět a podtrhni </a:t>
            </a:r>
            <a:r>
              <a:rPr lang="cs-CZ" sz="3600" b="1" dirty="0" smtClean="0">
                <a:solidFill>
                  <a:srgbClr val="0070C0"/>
                </a:solidFill>
              </a:rPr>
              <a:t>slovesa</a:t>
            </a:r>
            <a:r>
              <a:rPr lang="cs-CZ" sz="3600" b="1" dirty="0" smtClean="0">
                <a:solidFill>
                  <a:srgbClr val="00B0F0"/>
                </a:solidFill>
              </a:rPr>
              <a:t>: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Kočka                                                za mraky.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Sluníčko                                            na myšku. 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Stromy                                          barevnou šálu. 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Děvčata                                         novou knihu. 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Spisovatel                                          na jaře. 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Babička                                              vajíčka.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779912" y="1484784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139952" y="1628800"/>
            <a:ext cx="1986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e schovalo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57496" y="2119928"/>
            <a:ext cx="8354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číhá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74831" y="2651964"/>
            <a:ext cx="965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plete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29195" y="3175184"/>
            <a:ext cx="829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píše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63522" y="3698404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rozkvétají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62679" y="4221624"/>
            <a:ext cx="11897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malují</a:t>
            </a:r>
            <a:endParaRPr lang="cs-CZ" sz="2800" dirty="0"/>
          </a:p>
        </p:txBody>
      </p:sp>
      <p:cxnSp>
        <p:nvCxnSpPr>
          <p:cNvPr id="28" name="Přímá spojnice se šipkou 27"/>
          <p:cNvCxnSpPr/>
          <p:nvPr/>
        </p:nvCxnSpPr>
        <p:spPr>
          <a:xfrm>
            <a:off x="1907704" y="1924338"/>
            <a:ext cx="3225468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2195736" y="1924338"/>
            <a:ext cx="2016224" cy="5189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25" idx="1"/>
          </p:cNvCxnSpPr>
          <p:nvPr/>
        </p:nvCxnSpPr>
        <p:spPr>
          <a:xfrm>
            <a:off x="2051720" y="2979594"/>
            <a:ext cx="2411802" cy="9804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26" idx="1"/>
          </p:cNvCxnSpPr>
          <p:nvPr/>
        </p:nvCxnSpPr>
        <p:spPr>
          <a:xfrm>
            <a:off x="2195736" y="3436794"/>
            <a:ext cx="2766943" cy="10464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endCxn id="24" idx="1"/>
          </p:cNvCxnSpPr>
          <p:nvPr/>
        </p:nvCxnSpPr>
        <p:spPr>
          <a:xfrm flipV="1">
            <a:off x="2440236" y="3436794"/>
            <a:ext cx="2488959" cy="5232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2184872" y="2979594"/>
            <a:ext cx="2645075" cy="15036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08DY\AppData\Local\Microsoft\Windows\Temporary Internet Files\Content.IE5\HXKJF5D5\MC9001422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88882">
            <a:off x="2001134" y="4141711"/>
            <a:ext cx="3557555" cy="267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3547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Slož ze slov věty a najdi </a:t>
            </a:r>
            <a:r>
              <a:rPr lang="cs-CZ" sz="4400" dirty="0" smtClean="0">
                <a:solidFill>
                  <a:srgbClr val="0070C0"/>
                </a:solidFill>
              </a:rPr>
              <a:t>slovesa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!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3651" cy="58326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1835696" y="1844824"/>
            <a:ext cx="1008112" cy="1080120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27584" y="1405626"/>
            <a:ext cx="1307976" cy="131044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699792" y="1919790"/>
            <a:ext cx="1017340" cy="105841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635896" y="1877988"/>
            <a:ext cx="1130424" cy="1133382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1043608" y="1821638"/>
            <a:ext cx="228600" cy="2286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1481572" y="1821638"/>
            <a:ext cx="228600" cy="2286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hnutý pruh 9"/>
          <p:cNvSpPr/>
          <p:nvPr/>
        </p:nvSpPr>
        <p:spPr>
          <a:xfrm rot="10800000">
            <a:off x="1104999" y="1919790"/>
            <a:ext cx="554360" cy="582470"/>
          </a:xfrm>
          <a:prstGeom prst="blockArc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var L 10"/>
          <p:cNvSpPr/>
          <p:nvPr/>
        </p:nvSpPr>
        <p:spPr>
          <a:xfrm rot="16826620">
            <a:off x="1757087" y="3044363"/>
            <a:ext cx="552636" cy="204310"/>
          </a:xfrm>
          <a:prstGeom prst="corne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 rot="15710331">
            <a:off x="2116934" y="3024236"/>
            <a:ext cx="595356" cy="244562"/>
          </a:xfrm>
          <a:prstGeom prst="corne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6715317">
            <a:off x="2661396" y="3048788"/>
            <a:ext cx="506664" cy="271633"/>
          </a:xfrm>
          <a:prstGeom prst="corne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 rot="15752646">
            <a:off x="3100049" y="3081435"/>
            <a:ext cx="538617" cy="254045"/>
          </a:xfrm>
          <a:prstGeom prst="corne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6845196">
            <a:off x="3729161" y="3156776"/>
            <a:ext cx="532531" cy="203927"/>
          </a:xfrm>
          <a:prstGeom prst="corne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 rot="15907877">
            <a:off x="4045316" y="3119335"/>
            <a:ext cx="595323" cy="227550"/>
          </a:xfrm>
          <a:prstGeom prst="corne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643558" y="1186399"/>
            <a:ext cx="184026" cy="219227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1200815" y="1000940"/>
            <a:ext cx="189735" cy="23513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Zakřivená spojnice 21"/>
          <p:cNvCxnSpPr>
            <a:endCxn id="5" idx="1"/>
          </p:cNvCxnSpPr>
          <p:nvPr/>
        </p:nvCxnSpPr>
        <p:spPr>
          <a:xfrm>
            <a:off x="700708" y="1333691"/>
            <a:ext cx="318425" cy="263845"/>
          </a:xfrm>
          <a:prstGeom prst="curved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Zakřivená spojnice 26"/>
          <p:cNvCxnSpPr>
            <a:endCxn id="5" idx="0"/>
          </p:cNvCxnSpPr>
          <p:nvPr/>
        </p:nvCxnSpPr>
        <p:spPr>
          <a:xfrm>
            <a:off x="1235832" y="1186399"/>
            <a:ext cx="245740" cy="219227"/>
          </a:xfrm>
          <a:prstGeom prst="curved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7" name="Picture 7" descr="C:\Users\08DY\AppData\Local\Microsoft\Windows\Temporary Internet Files\Content.IE5\9LSPEJIJ\MC900320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848" y="1186400"/>
            <a:ext cx="2994266" cy="1830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DY\AppData\Local\Microsoft\Windows\Temporary Internet Files\Content.IE5\9LSPEJIJ\MC900320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71" y="4221088"/>
            <a:ext cx="2856242" cy="1746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DY\AppData\Local\Microsoft\Windows\Temporary Internet Files\Content.IE5\A8XUFMF8\MC9003398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13696"/>
            <a:ext cx="2868334" cy="1753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1" name="TextovéPole 5120"/>
          <p:cNvSpPr txBox="1"/>
          <p:nvPr/>
        </p:nvSpPr>
        <p:spPr>
          <a:xfrm>
            <a:off x="2094752" y="2264332"/>
            <a:ext cx="580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syčí</a:t>
            </a:r>
            <a:endParaRPr lang="cs-CZ" dirty="0"/>
          </a:p>
        </p:txBody>
      </p:sp>
      <p:sp>
        <p:nvSpPr>
          <p:cNvPr id="5130" name="TextovéPole 5129"/>
          <p:cNvSpPr txBox="1"/>
          <p:nvPr/>
        </p:nvSpPr>
        <p:spPr>
          <a:xfrm>
            <a:off x="2624007" y="2260013"/>
            <a:ext cx="1168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pasece</a:t>
            </a:r>
            <a:endParaRPr lang="cs-CZ" dirty="0"/>
          </a:p>
        </p:txBody>
      </p:sp>
      <p:sp>
        <p:nvSpPr>
          <p:cNvPr id="5131" name="TextovéPole 5130"/>
          <p:cNvSpPr txBox="1"/>
          <p:nvPr/>
        </p:nvSpPr>
        <p:spPr>
          <a:xfrm>
            <a:off x="3905807" y="2264332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had</a:t>
            </a:r>
            <a:endParaRPr lang="cs-CZ" dirty="0"/>
          </a:p>
        </p:txBody>
      </p:sp>
      <p:sp>
        <p:nvSpPr>
          <p:cNvPr id="5133" name="TextovéPole 5132"/>
          <p:cNvSpPr txBox="1"/>
          <p:nvPr/>
        </p:nvSpPr>
        <p:spPr>
          <a:xfrm rot="18806529">
            <a:off x="6683364" y="1895183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žáky</a:t>
            </a:r>
            <a:endParaRPr lang="cs-CZ" dirty="0"/>
          </a:p>
        </p:txBody>
      </p:sp>
      <p:sp>
        <p:nvSpPr>
          <p:cNvPr id="5134" name="TextovéPole 5133"/>
          <p:cNvSpPr txBox="1"/>
          <p:nvPr/>
        </p:nvSpPr>
        <p:spPr>
          <a:xfrm rot="18213550">
            <a:off x="7125981" y="1984466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zkouší</a:t>
            </a:r>
            <a:endParaRPr lang="cs-CZ" dirty="0"/>
          </a:p>
        </p:txBody>
      </p:sp>
      <p:sp>
        <p:nvSpPr>
          <p:cNvPr id="5135" name="TextovéPole 5134"/>
          <p:cNvSpPr txBox="1"/>
          <p:nvPr/>
        </p:nvSpPr>
        <p:spPr>
          <a:xfrm rot="18062216">
            <a:off x="7793360" y="1984466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učitel</a:t>
            </a:r>
            <a:endParaRPr lang="cs-CZ" dirty="0"/>
          </a:p>
        </p:txBody>
      </p:sp>
      <p:sp>
        <p:nvSpPr>
          <p:cNvPr id="5136" name="TextovéPole 5135"/>
          <p:cNvSpPr txBox="1"/>
          <p:nvPr/>
        </p:nvSpPr>
        <p:spPr>
          <a:xfrm rot="17630847">
            <a:off x="1742997" y="4909587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Jirka</a:t>
            </a:r>
            <a:endParaRPr lang="cs-CZ" dirty="0"/>
          </a:p>
        </p:txBody>
      </p:sp>
      <p:sp>
        <p:nvSpPr>
          <p:cNvPr id="5137" name="TextovéPole 5136"/>
          <p:cNvSpPr txBox="1"/>
          <p:nvPr/>
        </p:nvSpPr>
        <p:spPr>
          <a:xfrm rot="17431510">
            <a:off x="2278303" y="4965489"/>
            <a:ext cx="788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knihu</a:t>
            </a:r>
            <a:endParaRPr lang="cs-CZ" dirty="0"/>
          </a:p>
        </p:txBody>
      </p:sp>
      <p:sp>
        <p:nvSpPr>
          <p:cNvPr id="5138" name="TextovéPole 5137"/>
          <p:cNvSpPr txBox="1"/>
          <p:nvPr/>
        </p:nvSpPr>
        <p:spPr>
          <a:xfrm rot="17447715">
            <a:off x="2971858" y="4965489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čte</a:t>
            </a:r>
            <a:endParaRPr lang="cs-CZ" dirty="0"/>
          </a:p>
        </p:txBody>
      </p:sp>
      <p:sp>
        <p:nvSpPr>
          <p:cNvPr id="5139" name="TextovéPole 5138"/>
          <p:cNvSpPr txBox="1"/>
          <p:nvPr/>
        </p:nvSpPr>
        <p:spPr>
          <a:xfrm rot="18079711">
            <a:off x="6246948" y="4979356"/>
            <a:ext cx="57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děti</a:t>
            </a:r>
            <a:endParaRPr lang="cs-CZ" dirty="0"/>
          </a:p>
        </p:txBody>
      </p:sp>
      <p:sp>
        <p:nvSpPr>
          <p:cNvPr id="5140" name="TextovéPole 5139"/>
          <p:cNvSpPr txBox="1"/>
          <p:nvPr/>
        </p:nvSpPr>
        <p:spPr>
          <a:xfrm rot="17896974">
            <a:off x="6893232" y="4927212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teta</a:t>
            </a:r>
            <a:endParaRPr lang="cs-CZ" dirty="0"/>
          </a:p>
        </p:txBody>
      </p:sp>
      <p:sp>
        <p:nvSpPr>
          <p:cNvPr id="5141" name="TextovéPole 5140"/>
          <p:cNvSpPr txBox="1"/>
          <p:nvPr/>
        </p:nvSpPr>
        <p:spPr>
          <a:xfrm rot="17732403">
            <a:off x="7414753" y="4950988"/>
            <a:ext cx="61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volá</a:t>
            </a:r>
            <a:endParaRPr lang="cs-CZ" dirty="0"/>
          </a:p>
        </p:txBody>
      </p:sp>
      <p:cxnSp>
        <p:nvCxnSpPr>
          <p:cNvPr id="5143" name="Přímá spojnice 5142"/>
          <p:cNvCxnSpPr/>
          <p:nvPr/>
        </p:nvCxnSpPr>
        <p:spPr>
          <a:xfrm>
            <a:off x="1295682" y="4160180"/>
            <a:ext cx="32763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49" name="Přímá spojnice 5148"/>
          <p:cNvCxnSpPr/>
          <p:nvPr/>
        </p:nvCxnSpPr>
        <p:spPr>
          <a:xfrm>
            <a:off x="5448300" y="4160180"/>
            <a:ext cx="30908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58" name="Přímá spojnice 5157"/>
          <p:cNvCxnSpPr/>
          <p:nvPr/>
        </p:nvCxnSpPr>
        <p:spPr>
          <a:xfrm>
            <a:off x="643558" y="6525344"/>
            <a:ext cx="35501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65" name="Přímá spojnice 5164"/>
          <p:cNvCxnSpPr/>
          <p:nvPr/>
        </p:nvCxnSpPr>
        <p:spPr>
          <a:xfrm>
            <a:off x="4860032" y="6525344"/>
            <a:ext cx="3657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68" name="TextovéPole 5167"/>
          <p:cNvSpPr txBox="1"/>
          <p:nvPr/>
        </p:nvSpPr>
        <p:spPr>
          <a:xfrm>
            <a:off x="1526594" y="3698515"/>
            <a:ext cx="2850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pasece </a:t>
            </a:r>
            <a:r>
              <a:rPr lang="cs-CZ" sz="2400" b="1" dirty="0" smtClean="0">
                <a:solidFill>
                  <a:srgbClr val="C00000"/>
                </a:solidFill>
              </a:rPr>
              <a:t>syčí</a:t>
            </a:r>
            <a:r>
              <a:rPr lang="cs-CZ" sz="2400" dirty="0" smtClean="0"/>
              <a:t> had.</a:t>
            </a:r>
            <a:endParaRPr lang="cs-CZ" sz="2400" dirty="0"/>
          </a:p>
        </p:txBody>
      </p:sp>
      <p:sp>
        <p:nvSpPr>
          <p:cNvPr id="5169" name="TextovéPole 5168"/>
          <p:cNvSpPr txBox="1"/>
          <p:nvPr/>
        </p:nvSpPr>
        <p:spPr>
          <a:xfrm>
            <a:off x="5674523" y="3698514"/>
            <a:ext cx="2774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Učitel </a:t>
            </a:r>
            <a:r>
              <a:rPr lang="cs-CZ" sz="2400" b="1" dirty="0" smtClean="0">
                <a:solidFill>
                  <a:srgbClr val="C00000"/>
                </a:solidFill>
              </a:rPr>
              <a:t>zkouší</a:t>
            </a:r>
            <a:r>
              <a:rPr lang="cs-CZ" sz="2400" dirty="0" smtClean="0"/>
              <a:t> žáky.</a:t>
            </a:r>
            <a:endParaRPr lang="cs-CZ" sz="2400" dirty="0"/>
          </a:p>
        </p:txBody>
      </p:sp>
      <p:sp>
        <p:nvSpPr>
          <p:cNvPr id="5170" name="TextovéPole 5169"/>
          <p:cNvSpPr txBox="1"/>
          <p:nvPr/>
        </p:nvSpPr>
        <p:spPr>
          <a:xfrm>
            <a:off x="1526594" y="6063679"/>
            <a:ext cx="2246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Jirka </a:t>
            </a:r>
            <a:r>
              <a:rPr lang="cs-CZ" sz="2400" b="1" dirty="0" smtClean="0">
                <a:solidFill>
                  <a:srgbClr val="C00000"/>
                </a:solidFill>
              </a:rPr>
              <a:t>čte</a:t>
            </a:r>
            <a:r>
              <a:rPr lang="cs-CZ" sz="2400" dirty="0" smtClean="0"/>
              <a:t> knihu.</a:t>
            </a:r>
            <a:endParaRPr lang="cs-CZ" sz="2400" dirty="0"/>
          </a:p>
        </p:txBody>
      </p:sp>
      <p:sp>
        <p:nvSpPr>
          <p:cNvPr id="5171" name="TextovéPole 5170"/>
          <p:cNvSpPr txBox="1"/>
          <p:nvPr/>
        </p:nvSpPr>
        <p:spPr>
          <a:xfrm>
            <a:off x="5726399" y="6063679"/>
            <a:ext cx="2090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Teta </a:t>
            </a:r>
            <a:r>
              <a:rPr lang="cs-CZ" sz="2400" b="1" dirty="0" smtClean="0">
                <a:solidFill>
                  <a:srgbClr val="C00000"/>
                </a:solidFill>
              </a:rPr>
              <a:t>volá</a:t>
            </a:r>
            <a:r>
              <a:rPr lang="cs-CZ" sz="2400" dirty="0" smtClean="0"/>
              <a:t> děti.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1937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68" grpId="0"/>
      <p:bldP spid="5169" grpId="0"/>
      <p:bldP spid="5170" grpId="0"/>
      <p:bldP spid="517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Nahrad</a:t>
            </a:r>
            <a:r>
              <a:rPr lang="cs-CZ" sz="4400" dirty="0" smtClean="0"/>
              <a:t>ˇ sloveso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</a:rPr>
              <a:t>je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vhodnějším </a:t>
            </a:r>
            <a:r>
              <a:rPr lang="cs-CZ" sz="4400" b="1" dirty="0" smtClean="0">
                <a:solidFill>
                  <a:srgbClr val="002060"/>
                </a:solidFill>
              </a:rPr>
              <a:t>slovesem</a:t>
            </a:r>
            <a:r>
              <a:rPr lang="cs-CZ" sz="4400" dirty="0" smtClean="0"/>
              <a:t>!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Lucka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je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v jídelně.  ___________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Tatínek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je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na zahradě. ________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Miminko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je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v kočárku. _______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Zpěvačka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je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v televizi. ________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Teta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je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v kuchyni. ____________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Kráva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je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na louce. ____________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Zmije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je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na pasece. ____________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David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je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v koupelně. __________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556792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obědvá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36740" y="2080012"/>
            <a:ext cx="1401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pracuje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603232"/>
            <a:ext cx="683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spí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5857" y="3104004"/>
            <a:ext cx="1082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zpívá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38936" y="3627224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vaří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78028" y="4145012"/>
            <a:ext cx="13500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e pase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4668232"/>
            <a:ext cx="1869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e vyhřívá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13028" y="5191452"/>
            <a:ext cx="14318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e myje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148" name="Picture 4" descr="C:\Users\08DY\AppData\Local\Microsoft\Windows\Temporary Internet Files\Content.IE5\A8XUFMF8\MC9002920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41621"/>
            <a:ext cx="2408765" cy="3244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425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6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.3.2012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6.3.2012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11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4162</TotalTime>
  <Words>355</Words>
  <Application>Microsoft Office PowerPoint</Application>
  <PresentationFormat>Předvádění na obrazovce (4:3)</PresentationFormat>
  <Paragraphs>111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SLOVESA</vt:lpstr>
      <vt:lpstr>Prezentace aplikace PowerPoint</vt:lpstr>
      <vt:lpstr>Doplň do vět vhodná slovesa:</vt:lpstr>
      <vt:lpstr>Spoj správně části vět a podtrhni slovesa:</vt:lpstr>
      <vt:lpstr>Slož ze slov věty a najdi slovesa!</vt:lpstr>
      <vt:lpstr>Nahradˇ sloveso je vhodnějším slovesem!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333</cp:revision>
  <dcterms:created xsi:type="dcterms:W3CDTF">2011-06-20T10:40:08Z</dcterms:created>
  <dcterms:modified xsi:type="dcterms:W3CDTF">2012-03-07T12:48:58Z</dcterms:modified>
</cp:coreProperties>
</file>