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69AB"/>
    <a:srgbClr val="E41CE4"/>
    <a:srgbClr val="30E4E4"/>
    <a:srgbClr val="00FF00"/>
    <a:srgbClr val="F3ED71"/>
    <a:srgbClr val="8DF7F2"/>
    <a:srgbClr val="F55D6B"/>
    <a:srgbClr val="77DB9D"/>
    <a:srgbClr val="F1172C"/>
    <a:srgbClr val="3A195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32" autoAdjust="0"/>
    <p:restoredTop sz="97158" autoAdjust="0"/>
  </p:normalViewPr>
  <p:slideViewPr>
    <p:cSldViewPr>
      <p:cViewPr>
        <p:scale>
          <a:sx n="75" d="100"/>
          <a:sy n="75" d="100"/>
        </p:scale>
        <p:origin x="-744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VY_32_INOVACE_12_Český </a:t>
          </a:r>
          <a:r>
            <a:rPr lang="cs-CZ" sz="2000" dirty="0" smtClean="0"/>
            <a:t>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Podstatná jména  a slovesa - opakování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VY_32_INOVACE_12_Český </a:t>
          </a:r>
          <a:r>
            <a:rPr lang="cs-CZ" sz="2000" kern="1200" dirty="0" smtClean="0"/>
            <a:t>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Podstatná jména  a slovesa - opakování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522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971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226561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a procvičování probraného 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podstatných jménech a slovesech.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Žáci plní 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správná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7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>
                <a:solidFill>
                  <a:srgbClr val="E41CE4"/>
                </a:solidFill>
              </a:rPr>
              <a:t>Podstatná jména a slovesa</a:t>
            </a:r>
            <a:endParaRPr lang="cs-CZ" dirty="0">
              <a:solidFill>
                <a:srgbClr val="E41CE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+mn-lt"/>
              </a:rPr>
              <a:t>Doplň </a:t>
            </a:r>
            <a:r>
              <a:rPr lang="cs-CZ" b="1" dirty="0" smtClean="0">
                <a:solidFill>
                  <a:srgbClr val="3A1953"/>
                </a:solidFill>
                <a:latin typeface="+mn-lt"/>
              </a:rPr>
              <a:t>podstatná jména:                   </a:t>
            </a:r>
            <a:r>
              <a:rPr lang="cs-CZ" b="1" dirty="0" smtClean="0">
                <a:solidFill>
                  <a:srgbClr val="7030A0"/>
                </a:solidFill>
                <a:latin typeface="+mn-lt"/>
              </a:rPr>
              <a:t>Doplň  </a:t>
            </a:r>
            <a:r>
              <a:rPr lang="cs-CZ" b="1" dirty="0" smtClean="0">
                <a:solidFill>
                  <a:srgbClr val="3A1953"/>
                </a:solidFill>
                <a:latin typeface="+mn-lt"/>
              </a:rPr>
              <a:t>slovesa:  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+mn-lt"/>
              </a:rPr>
              <a:t>Která zvířata se ozývají?                 Jak se ozývají? 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vrkú, vrkú: ___________                   kočka: _____________ 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ukrú, cukrú: _________                   ovce: ______________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uku, kuku:  __________                   kráva: _____________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rá, krá:   _____________                   koza: ______________  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420888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holub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856062"/>
            <a:ext cx="136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hrdlička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317727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kukačka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38368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vrána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2420887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mňouká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94984" y="2856061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bečí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94984" y="3276703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bučí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08652" y="3738368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mečí</a:t>
            </a:r>
            <a:endParaRPr lang="cs-CZ" sz="2400" b="1" dirty="0"/>
          </a:p>
        </p:txBody>
      </p:sp>
      <p:pic>
        <p:nvPicPr>
          <p:cNvPr id="1026" name="Picture 2" descr="C:\Users\08DY\AppData\Local\Microsoft\Windows\Temporary Internet Files\Content.IE5\A8XUFMF8\MM90004092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8748" y="4686960"/>
            <a:ext cx="3011545" cy="202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9LSPEJIJ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8409" y="4575037"/>
            <a:ext cx="2589900" cy="225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9LSPEJIJ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8" y="4795934"/>
            <a:ext cx="2317577" cy="201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1945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Co do řady nepatří?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bědvá, čtou, knedlík, cvičíš, zpíváte, pište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nídaně, děti, pastelky, maluje, obrázek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eděl, křičí, učíme se, hledám, přečteš, dopis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r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oste, petrklíč, strom, sněhulák, kuřátko,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yslí, mluvíš, slovo, řekni, vidíš, povídá </a:t>
            </a: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užka, štětec, fix, barva, připravil, výkresy</a:t>
            </a:r>
          </a:p>
          <a:p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0" name="Picture 2" descr="C:\Users\08DY\AppData\Local\Microsoft\Windows\Temporary Internet Files\Content.IE5\A8XUFMF8\MC900412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53189"/>
            <a:ext cx="1607021" cy="176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1E7PTZFY\MP900289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84063"/>
            <a:ext cx="2253290" cy="150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9LSPEJIJ\MP9004118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25144"/>
            <a:ext cx="2088232" cy="203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347864" y="1556792"/>
            <a:ext cx="72008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93308" y="2132856"/>
            <a:ext cx="648072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205641" y="2590056"/>
            <a:ext cx="730424" cy="526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45840" y="3116424"/>
            <a:ext cx="683568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563888" y="3645024"/>
            <a:ext cx="579884" cy="3878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20072" y="4149080"/>
            <a:ext cx="626368" cy="482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28046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Slovesa</a:t>
            </a:r>
            <a:r>
              <a:rPr lang="cs-CZ" sz="3600" b="1" dirty="0" smtClean="0">
                <a:solidFill>
                  <a:srgbClr val="A269AB"/>
                </a:solidFill>
              </a:rPr>
              <a:t> mohou měnit tvar podle osob:</a:t>
            </a:r>
            <a:endParaRPr lang="cs-CZ" sz="3600" b="1" dirty="0">
              <a:solidFill>
                <a:srgbClr val="A269A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73616" cy="557748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CVIČIT , PSÁT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1.já                                             1.my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2.ty                                             2.vy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3.on,ona,ono                         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3.oni,ony,ona</a:t>
            </a: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  <a:latin typeface="+mn-lt"/>
              </a:rPr>
              <a:t>Také </a:t>
            </a:r>
            <a:r>
              <a:rPr lang="cs-CZ" sz="3200" b="1" dirty="0" smtClean="0">
                <a:solidFill>
                  <a:srgbClr val="3A1953"/>
                </a:solidFill>
                <a:latin typeface="+mn-lt"/>
              </a:rPr>
              <a:t>podstatná jména </a:t>
            </a:r>
            <a:r>
              <a:rPr lang="cs-CZ" sz="3200" b="1" dirty="0" smtClean="0">
                <a:solidFill>
                  <a:srgbClr val="7030A0"/>
                </a:solidFill>
                <a:latin typeface="+mn-lt"/>
              </a:rPr>
              <a:t>mohou měnit tvar: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   MÁSLO                           TETA 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b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ez                         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bez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k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ro                          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pro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u      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s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                        za                         o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m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ísto                                       s                           místo          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346055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vičím,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801672"/>
            <a:ext cx="1047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vičíš,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2708" y="2242115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1340007"/>
            <a:ext cx="1338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vičíme,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11416" y="1777426"/>
            <a:ext cx="1167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vičíte,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01779" y="2239091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c</a:t>
            </a:r>
            <a:r>
              <a:rPr lang="cs-CZ" sz="2400" b="1" dirty="0" smtClean="0">
                <a:solidFill>
                  <a:srgbClr val="002060"/>
                </a:solidFill>
              </a:rPr>
              <a:t>vičí,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076" name="Picture 4" descr="C:\Users\08DY\AppData\Local\Microsoft\Windows\Temporary Internet Files\Content.IE5\HXKJF5D5\MP9004093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344" y="1055454"/>
            <a:ext cx="1028205" cy="102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522738" y="1338726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2246" y="1773247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píšeš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16770" y="2239090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78723" y="1338725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píšeme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78723" y="1780450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píšete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86609" y="2242115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píšou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00318" y="4280890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másla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47536" y="4730358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máslo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6204" y="5135268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máslem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15473" y="5596933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másla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4268693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tety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49310" y="4742555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tetu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63549" y="5135267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tetou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95267" y="5596933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tetou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77573" y="4268692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tetě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01779" y="4730358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tety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19412" y="5135268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tetě</a:t>
            </a:r>
            <a:endParaRPr lang="cs-CZ" sz="2400" b="1" dirty="0">
              <a:solidFill>
                <a:srgbClr val="E41CE4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91820" y="5596933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E41CE4"/>
                </a:solidFill>
              </a:rPr>
              <a:t>tety</a:t>
            </a:r>
            <a:endParaRPr lang="cs-CZ" sz="2400" b="1" dirty="0">
              <a:solidFill>
                <a:srgbClr val="E41CE4"/>
              </a:solidFill>
            </a:endParaRPr>
          </a:p>
        </p:txBody>
      </p:sp>
      <p:pic>
        <p:nvPicPr>
          <p:cNvPr id="3077" name="Picture 5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9675" y="4175125"/>
            <a:ext cx="12890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8216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000" dirty="0" smtClean="0">
                <a:solidFill>
                  <a:srgbClr val="A269AB"/>
                </a:solidFill>
              </a:rPr>
              <a:t>Z </a:t>
            </a:r>
            <a:r>
              <a:rPr lang="cs-CZ" sz="4000" dirty="0" smtClean="0">
                <a:solidFill>
                  <a:srgbClr val="E41CE4"/>
                </a:solidFill>
              </a:rPr>
              <a:t>podstatného jména </a:t>
            </a:r>
            <a:r>
              <a:rPr lang="cs-CZ" sz="4000" dirty="0" smtClean="0">
                <a:solidFill>
                  <a:srgbClr val="A269AB"/>
                </a:solidFill>
              </a:rPr>
              <a:t>utvoř </a:t>
            </a:r>
            <a:r>
              <a:rPr lang="cs-CZ" sz="4000" dirty="0" smtClean="0">
                <a:solidFill>
                  <a:srgbClr val="7030A0"/>
                </a:solidFill>
              </a:rPr>
              <a:t>sloveso</a:t>
            </a:r>
            <a:r>
              <a:rPr lang="cs-CZ" sz="4000" dirty="0" smtClean="0">
                <a:solidFill>
                  <a:srgbClr val="A269AB"/>
                </a:solidFill>
              </a:rPr>
              <a:t>!</a:t>
            </a:r>
            <a:endParaRPr lang="cs-CZ" sz="4000" dirty="0">
              <a:solidFill>
                <a:srgbClr val="A269A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857403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o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plavání  -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co dělám? _________</a:t>
            </a:r>
          </a:p>
          <a:p>
            <a:r>
              <a:rPr lang="cs-CZ" sz="3600" b="1" dirty="0">
                <a:solidFill>
                  <a:srgbClr val="E41CE4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   malování -                 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</a:t>
            </a:r>
          </a:p>
          <a:p>
            <a:r>
              <a:rPr lang="cs-CZ" sz="3600" b="1" dirty="0">
                <a:solidFill>
                  <a:srgbClr val="E41CE4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   lyžování -                  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</a:t>
            </a:r>
          </a:p>
          <a:p>
            <a:r>
              <a:rPr lang="cs-CZ" sz="3600" b="1" dirty="0">
                <a:solidFill>
                  <a:srgbClr val="E41CE4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   psaní -                        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</a:t>
            </a:r>
          </a:p>
          <a:p>
            <a:r>
              <a:rPr lang="cs-CZ" sz="3600" b="1" dirty="0">
                <a:solidFill>
                  <a:srgbClr val="E41CE4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   čtení -                         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</a:t>
            </a:r>
          </a:p>
          <a:p>
            <a:r>
              <a:rPr lang="cs-CZ" sz="3600" b="1" dirty="0">
                <a:solidFill>
                  <a:srgbClr val="E41CE4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E41CE4"/>
                </a:solidFill>
                <a:latin typeface="+mn-lt"/>
              </a:rPr>
              <a:t>   sáňkování -               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_________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58943" y="1335916"/>
            <a:ext cx="1390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plavu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05055" y="1982247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maluju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81999" y="2628578"/>
            <a:ext cx="1544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lyžuju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00007" y="3274909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píšu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41071" y="3938961"/>
            <a:ext cx="825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čtu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02079" y="4585292"/>
            <a:ext cx="19030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sáňkuju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A8XUFMF8\MC900396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2649594"/>
            <a:ext cx="2378284" cy="203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5274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4800" b="1" dirty="0" smtClean="0">
                <a:solidFill>
                  <a:srgbClr val="F1172C"/>
                </a:solidFill>
              </a:rPr>
              <a:t>Roztřiď </a:t>
            </a:r>
            <a:r>
              <a:rPr lang="cs-CZ" sz="4800" b="1" dirty="0" smtClean="0">
                <a:solidFill>
                  <a:srgbClr val="F1172C"/>
                </a:solidFill>
              </a:rPr>
              <a:t>slova:</a:t>
            </a:r>
            <a:endParaRPr lang="cs-CZ" sz="4800" b="1" dirty="0">
              <a:solidFill>
                <a:srgbClr val="F1172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507288" cy="590465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Názvy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osob,zvířat,věcí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:     Co někdo dělá: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563216" y="818704"/>
            <a:ext cx="914400" cy="914400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1619672" y="818704"/>
            <a:ext cx="914400" cy="914400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627784" y="818704"/>
            <a:ext cx="914400" cy="914400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707904" y="818704"/>
            <a:ext cx="914400" cy="91440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762872" y="818704"/>
            <a:ext cx="914400" cy="914400"/>
          </a:xfrm>
          <a:prstGeom prst="cloud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5842992" y="818704"/>
            <a:ext cx="914400" cy="914400"/>
          </a:xfrm>
          <a:prstGeom prst="cloud">
            <a:avLst/>
          </a:prstGeom>
          <a:solidFill>
            <a:srgbClr val="77D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822504" y="818704"/>
            <a:ext cx="914400" cy="914400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7802140" y="818704"/>
            <a:ext cx="914400" cy="914400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467792" y="1823988"/>
            <a:ext cx="914400" cy="9144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491804" y="1832124"/>
            <a:ext cx="914400" cy="914400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558356" y="1832124"/>
            <a:ext cx="914400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3542184" y="1832124"/>
            <a:ext cx="914400" cy="914400"/>
          </a:xfrm>
          <a:prstGeom prst="cloud">
            <a:avLst/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4622304" y="1832124"/>
            <a:ext cx="914400" cy="914400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670251" y="1832124"/>
            <a:ext cx="991577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757392" y="1823988"/>
            <a:ext cx="914400" cy="914400"/>
          </a:xfrm>
          <a:prstGeom prst="cloud">
            <a:avLst/>
          </a:prstGeom>
          <a:solidFill>
            <a:srgbClr val="A269A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7802140" y="1840260"/>
            <a:ext cx="914400" cy="914400"/>
          </a:xfrm>
          <a:prstGeom prst="cloud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3999384" y="2738388"/>
            <a:ext cx="914400" cy="914400"/>
          </a:xfrm>
          <a:prstGeom prst="cloud">
            <a:avLst/>
          </a:prstGeom>
          <a:solidFill>
            <a:srgbClr val="F3ED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983112" y="2827784"/>
            <a:ext cx="914400" cy="914400"/>
          </a:xfrm>
          <a:prstGeom prst="cloud">
            <a:avLst/>
          </a:prstGeom>
          <a:solidFill>
            <a:srgbClr val="8DF7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5079504" y="2738388"/>
            <a:ext cx="914400" cy="914400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994248" y="2827784"/>
            <a:ext cx="914400" cy="914400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6127452" y="2674144"/>
            <a:ext cx="914400" cy="914400"/>
          </a:xfrm>
          <a:prstGeom prst="cloud">
            <a:avLst/>
          </a:prstGeom>
          <a:solidFill>
            <a:srgbClr val="30E4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99283322"/>
              </p:ext>
            </p:extLst>
          </p:nvPr>
        </p:nvGraphicFramePr>
        <p:xfrm>
          <a:off x="885776" y="5877272"/>
          <a:ext cx="341603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559"/>
                <a:gridCol w="379559"/>
                <a:gridCol w="379559"/>
                <a:gridCol w="379559"/>
                <a:gridCol w="379559"/>
                <a:gridCol w="379559"/>
                <a:gridCol w="379559"/>
                <a:gridCol w="379559"/>
                <a:gridCol w="37955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95735"/>
              </p:ext>
            </p:extLst>
          </p:nvPr>
        </p:nvGraphicFramePr>
        <p:xfrm>
          <a:off x="1628491" y="6309320"/>
          <a:ext cx="191369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739"/>
                <a:gridCol w="382739"/>
                <a:gridCol w="382739"/>
                <a:gridCol w="382739"/>
                <a:gridCol w="38273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01691420"/>
              </p:ext>
            </p:extLst>
          </p:nvPr>
        </p:nvGraphicFramePr>
        <p:xfrm>
          <a:off x="5079504" y="5877272"/>
          <a:ext cx="29488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658"/>
                <a:gridCol w="431658"/>
                <a:gridCol w="431658"/>
                <a:gridCol w="431658"/>
                <a:gridCol w="431658"/>
                <a:gridCol w="431658"/>
                <a:gridCol w="3589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269A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A269AB"/>
                    </a:solidFill>
                  </a:tcPr>
                </a:tc>
              </a:tr>
            </a:tbl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676411" y="107174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spali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47049" y="109123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paní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65638" y="107174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lopata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07904" y="1071742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poznal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45610" y="107174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křída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38554" y="107174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smrk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31501" y="1071742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táta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59230" y="107174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kniha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67792" y="2096522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pozvu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505348" y="2101464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taška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705214" y="2096522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vezl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504329" y="209563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kamna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705042" y="2082940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řekni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657056" y="211279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náramek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865777" y="2082940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jáma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806065" y="2139644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čmelák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958556" y="3100318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vysypal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152258" y="310031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okna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109511" y="310031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nesla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95318" y="3100318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anténa</a:t>
            </a:r>
            <a:endParaRPr lang="cs-CZ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092810" y="301092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slečna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145365" y="4365104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/>
              <a:t>pali,</a:t>
            </a:r>
            <a:endParaRPr lang="cs-CZ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86414" y="436510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/>
              <a:t>aní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202649" y="4365104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l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pata,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768249" y="4365104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ozna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002888" y="4365104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ří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/>
              <a:t>a,</a:t>
            </a:r>
            <a:endParaRPr lang="cs-CZ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723346" y="4360516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/>
              <a:t>mrk,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472756" y="436051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/>
              <a:t>áta,</a:t>
            </a:r>
            <a:endParaRPr lang="cs-CZ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24265" y="4729848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nih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,</a:t>
            </a:r>
            <a:endParaRPr lang="cs-CZ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604489" y="4365104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</a:t>
            </a: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zvu,</a:t>
            </a:r>
            <a:endParaRPr lang="cs-CZ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300803" y="4729848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/>
              <a:t>aška,</a:t>
            </a:r>
            <a:endParaRPr lang="cs-CZ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397708" y="4360516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/>
              <a:t>ezl,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055037" y="4728886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am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/>
              <a:t>a,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52258" y="4712630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ř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kni,</a:t>
            </a:r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926632" y="4712630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/>
              <a:t>ramek,</a:t>
            </a:r>
            <a:endParaRPr lang="cs-CZ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45468" y="5081962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</a:t>
            </a:r>
            <a:r>
              <a:rPr lang="cs-CZ" b="1" dirty="0" smtClean="0"/>
              <a:t>áma,</a:t>
            </a:r>
            <a:endParaRPr lang="cs-CZ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247553" y="5081962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č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/>
              <a:t>elák,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862709" y="4712630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y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/>
              <a:t>ypal,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137637" y="5081962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nt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cs-CZ" b="1" dirty="0" smtClean="0"/>
              <a:t>na,</a:t>
            </a:r>
            <a:endParaRPr lang="cs-CZ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817686" y="4709966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esl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,</a:t>
            </a:r>
            <a:endParaRPr lang="cs-CZ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036252" y="5081962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k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/>
              <a:t>a,</a:t>
            </a:r>
            <a:endParaRPr lang="cs-CZ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707904" y="508196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slečn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85534" y="580526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257752" y="581130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650848" y="580526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032076" y="5811307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451448" y="580526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2794682" y="581130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194463" y="5805261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549526" y="580526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940234" y="581130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á</a:t>
            </a:r>
            <a:endParaRPr lang="cs-CZ" sz="2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693971" y="625916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967784" y="6257927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442207" y="625792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é</a:t>
            </a:r>
            <a:endParaRPr lang="cs-CZ" sz="2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822245" y="6229496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165775" y="622949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125485" y="5791567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594533" y="581130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938554" y="5805259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406558" y="581334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846645" y="579750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</a:t>
            </a:r>
            <a:endParaRPr lang="cs-CZ" sz="2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7290571" y="5805264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7671792" y="579626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9777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3" fill="hold">
                      <p:stCondLst>
                        <p:cond delay="indefinite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2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7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0" fill="hold">
                      <p:stCondLst>
                        <p:cond delay="indefinite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8" fill="hold">
                      <p:stCondLst>
                        <p:cond delay="indefinite"/>
                      </p:stCondLst>
                      <p:childTnLst>
                        <p:par>
                          <p:cTn id="479" fill="hold">
                            <p:stCondLst>
                              <p:cond delay="0"/>
                            </p:stCondLst>
                            <p:childTnLst>
                              <p:par>
                                <p:cTn id="48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5" fill="hold">
                      <p:stCondLst>
                        <p:cond delay="indefinite"/>
                      </p:stCondLst>
                      <p:childTnLst>
                        <p:par>
                          <p:cTn id="486" fill="hold">
                            <p:stCondLst>
                              <p:cond delay="0"/>
                            </p:stCondLst>
                            <p:childTnLst>
                              <p:par>
                                <p:cTn id="4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>
                      <p:stCondLst>
                        <p:cond delay="indefinite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0" fill="hold">
                      <p:stCondLst>
                        <p:cond delay="indefinite"/>
                      </p:stCondLst>
                      <p:childTnLst>
                        <p:par>
                          <p:cTn id="511" fill="hold">
                            <p:stCondLst>
                              <p:cond delay="0"/>
                            </p:stCondLst>
                            <p:childTnLst>
                              <p:par>
                                <p:cTn id="5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8" fill="hold">
                      <p:stCondLst>
                        <p:cond delay="indefinite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3" fill="hold">
                      <p:stCondLst>
                        <p:cond delay="indefinite"/>
                      </p:stCondLst>
                      <p:childTnLst>
                        <p:par>
                          <p:cTn id="534" fill="hold">
                            <p:stCondLst>
                              <p:cond delay="0"/>
                            </p:stCondLst>
                            <p:childTnLst>
                              <p:par>
                                <p:cTn id="5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8" fill="hold">
                      <p:stCondLst>
                        <p:cond delay="indefinite"/>
                      </p:stCondLst>
                      <p:childTnLst>
                        <p:par>
                          <p:cTn id="539" fill="hold">
                            <p:stCondLst>
                              <p:cond delay="0"/>
                            </p:stCondLst>
                            <p:childTnLst>
                              <p:par>
                                <p:cTn id="5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8" fill="hold">
                      <p:stCondLst>
                        <p:cond delay="indefinite"/>
                      </p:stCondLst>
                      <p:childTnLst>
                        <p:par>
                          <p:cTn id="549" fill="hold">
                            <p:stCondLst>
                              <p:cond delay="0"/>
                            </p:stCondLst>
                            <p:childTnLst>
                              <p:par>
                                <p:cTn id="5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3" fill="hold">
                      <p:stCondLst>
                        <p:cond delay="indefinite"/>
                      </p:stCondLst>
                      <p:childTnLst>
                        <p:par>
                          <p:cTn id="554" fill="hold">
                            <p:stCondLst>
                              <p:cond delay="0"/>
                            </p:stCondLst>
                            <p:childTnLst>
                              <p:par>
                                <p:cTn id="5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8" fill="hold">
                      <p:stCondLst>
                        <p:cond delay="indefinite"/>
                      </p:stCondLst>
                      <p:childTnLst>
                        <p:par>
                          <p:cTn id="559" fill="hold">
                            <p:stCondLst>
                              <p:cond delay="0"/>
                            </p:stCondLst>
                            <p:childTnLst>
                              <p:par>
                                <p:cTn id="5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3" fill="hold">
                      <p:stCondLst>
                        <p:cond delay="indefinite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8" fill="hold">
                      <p:stCondLst>
                        <p:cond delay="indefinite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8" fill="hold">
                      <p:stCondLst>
                        <p:cond delay="indefinite"/>
                      </p:stCondLst>
                      <p:childTnLst>
                        <p:par>
                          <p:cTn id="579" fill="hold">
                            <p:stCondLst>
                              <p:cond delay="0"/>
                            </p:stCondLst>
                            <p:childTnLst>
                              <p:par>
                                <p:cTn id="5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3" fill="hold">
                      <p:stCondLst>
                        <p:cond delay="indefinite"/>
                      </p:stCondLst>
                      <p:childTnLst>
                        <p:par>
                          <p:cTn id="584" fill="hold">
                            <p:stCondLst>
                              <p:cond delay="0"/>
                            </p:stCondLst>
                            <p:childTnLst>
                              <p:par>
                                <p:cTn id="5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8" fill="hold">
                      <p:stCondLst>
                        <p:cond delay="indefinite"/>
                      </p:stCondLst>
                      <p:childTnLst>
                        <p:par>
                          <p:cTn id="589" fill="hold">
                            <p:stCondLst>
                              <p:cond delay="0"/>
                            </p:stCondLst>
                            <p:childTnLst>
                              <p:par>
                                <p:cTn id="5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3" fill="hold">
                      <p:stCondLst>
                        <p:cond delay="indefinite"/>
                      </p:stCondLst>
                      <p:childTnLst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8" fill="hold">
                      <p:stCondLst>
                        <p:cond delay="indefinite"/>
                      </p:stCondLst>
                      <p:childTnLst>
                        <p:par>
                          <p:cTn id="599" fill="hold">
                            <p:stCondLst>
                              <p:cond delay="0"/>
                            </p:stCondLst>
                            <p:childTnLst>
                              <p:par>
                                <p:cTn id="6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3" fill="hold">
                      <p:stCondLst>
                        <p:cond delay="indefinite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8" fill="hold">
                      <p:stCondLst>
                        <p:cond delay="indefinite"/>
                      </p:stCondLst>
                      <p:childTnLst>
                        <p:par>
                          <p:cTn id="609" fill="hold">
                            <p:stCondLst>
                              <p:cond delay="0"/>
                            </p:stCondLst>
                            <p:childTnLst>
                              <p:par>
                                <p:cTn id="6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3" fill="hold">
                      <p:stCondLst>
                        <p:cond delay="indefinite"/>
                      </p:stCondLst>
                      <p:childTnLst>
                        <p:par>
                          <p:cTn id="614" fill="hold">
                            <p:stCondLst>
                              <p:cond delay="0"/>
                            </p:stCondLst>
                            <p:childTnLst>
                              <p:par>
                                <p:cTn id="6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8" fill="hold">
                      <p:stCondLst>
                        <p:cond delay="indefinite"/>
                      </p:stCondLst>
                      <p:childTnLst>
                        <p:par>
                          <p:cTn id="619" fill="hold">
                            <p:stCondLst>
                              <p:cond delay="0"/>
                            </p:stCondLst>
                            <p:childTnLst>
                              <p:par>
                                <p:cTn id="6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3" fill="hold">
                      <p:stCondLst>
                        <p:cond delay="indefinite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8" fill="hold">
                      <p:stCondLst>
                        <p:cond delay="indefinite"/>
                      </p:stCondLst>
                      <p:childTnLst>
                        <p:par>
                          <p:cTn id="629" fill="hold">
                            <p:stCondLst>
                              <p:cond delay="0"/>
                            </p:stCondLst>
                            <p:childTnLst>
                              <p:par>
                                <p:cTn id="6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9.3.2012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9.3.2012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0113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4187</TotalTime>
  <Words>421</Words>
  <Application>Microsoft Office PowerPoint</Application>
  <PresentationFormat>Předvádění na obrazovce (4:3)</PresentationFormat>
  <Paragraphs>153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Podstatná jména a slovesa</vt:lpstr>
      <vt:lpstr>Co do řady nepatří?</vt:lpstr>
      <vt:lpstr>Slovesa mohou měnit tvar podle osob:</vt:lpstr>
      <vt:lpstr>Z podstatného jména utvoř sloveso!</vt:lpstr>
      <vt:lpstr>Roztřiď slova: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340</cp:revision>
  <dcterms:created xsi:type="dcterms:W3CDTF">2011-06-20T10:40:08Z</dcterms:created>
  <dcterms:modified xsi:type="dcterms:W3CDTF">2013-01-29T17:20:06Z</dcterms:modified>
</cp:coreProperties>
</file>