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8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8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04EE776-F914-43D8-841E-5385C6AB0ECF}">
          <p14:sldIdLst>
            <p14:sldId id="256"/>
            <p14:sldId id="278"/>
            <p14:sldId id="286"/>
            <p14:sldId id="287"/>
            <p14:sldId id="288"/>
            <p14:sldId id="289"/>
            <p14:sldId id="290"/>
            <p14:sldId id="291"/>
            <p14:sldId id="292"/>
            <p14:sldId id="281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1CE4"/>
    <a:srgbClr val="FFCCFF"/>
    <a:srgbClr val="CCCCFF"/>
    <a:srgbClr val="CCECFF"/>
    <a:srgbClr val="FFFFCC"/>
    <a:srgbClr val="FFFF99"/>
    <a:srgbClr val="F55D6B"/>
    <a:srgbClr val="A269AB"/>
    <a:srgbClr val="3A1953"/>
    <a:srgbClr val="F117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632" autoAdjust="0"/>
    <p:restoredTop sz="97158" autoAdjust="0"/>
  </p:normalViewPr>
  <p:slideViewPr>
    <p:cSldViewPr>
      <p:cViewPr>
        <p:scale>
          <a:sx n="75" d="100"/>
          <a:sy n="75" d="100"/>
        </p:scale>
        <p:origin x="-1002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VY_32_INOVACE_13_Český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Párové souhlásky: p-b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VY_32_INOVACE_13_Český 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Párové souhlásky: p-b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1.5.2012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5471318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 flipV="1">
            <a:off x="0" y="6172200"/>
            <a:ext cx="9324528" cy="685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Materiál slouží k upevnění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probraného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učiva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 párových souhláskách. Žáci si procvičí doplňování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p-b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na konci nebo uprostřed slov.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lní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zadané úkoly do sešitu nebo ústně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kdy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pracují na interaktivní tabuli a po kliknutí se jim zobrazí správná </a:t>
            </a:r>
            <a:r>
              <a:rPr lang="cs-CZ" dirty="0" err="1">
                <a:solidFill>
                  <a:schemeClr val="tx1"/>
                </a:solidFill>
                <a:latin typeface="+mn-lt"/>
              </a:rPr>
              <a:t>odpověd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ˇ.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8723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55D6B"/>
                </a:solidFill>
              </a:rPr>
              <a:t>Píšeme </a:t>
            </a:r>
            <a:r>
              <a:rPr lang="cs-CZ" b="1" dirty="0" smtClean="0">
                <a:solidFill>
                  <a:srgbClr val="C00000"/>
                </a:solidFill>
              </a:rPr>
              <a:t>p</a:t>
            </a:r>
            <a:r>
              <a:rPr lang="cs-CZ" b="1" dirty="0" smtClean="0">
                <a:solidFill>
                  <a:srgbClr val="F55D6B"/>
                </a:solidFill>
              </a:rPr>
              <a:t> nebo </a:t>
            </a:r>
            <a:r>
              <a:rPr lang="cs-CZ" b="1" dirty="0" smtClean="0">
                <a:solidFill>
                  <a:srgbClr val="C00000"/>
                </a:solidFill>
              </a:rPr>
              <a:t>b</a:t>
            </a:r>
            <a:r>
              <a:rPr lang="cs-CZ" b="1" dirty="0" smtClean="0">
                <a:solidFill>
                  <a:srgbClr val="F55D6B"/>
                </a:solidFill>
              </a:rPr>
              <a:t>?</a:t>
            </a:r>
            <a:endParaRPr lang="cs-CZ" b="1" dirty="0">
              <a:solidFill>
                <a:srgbClr val="F55D6B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PROČ?             PROTOŽE… 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bolavý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zu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smtClean="0">
                <a:solidFill>
                  <a:srgbClr val="00B0F0"/>
                </a:solidFill>
                <a:latin typeface="+mn-lt"/>
              </a:rPr>
              <a:t>  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zu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</a:t>
            </a:r>
            <a:r>
              <a:rPr lang="cs-CZ" sz="2800" b="1" dirty="0" smtClean="0">
                <a:solidFill>
                  <a:srgbClr val="00B0F0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y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kočičí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chlu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chlu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y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jedlý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hři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   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hři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y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studený skle_             skle_ y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čerstvý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chlé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chle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a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bílý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čá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       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čá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i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mořský kra_                kra_ i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843808" y="1988840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843808" y="2492896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843808" y="2996952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131840" y="3501008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973996" y="4052044"/>
            <a:ext cx="9499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2843808" y="4509740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904964" y="501317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2301308" y="169777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-1116632" y="1412776"/>
            <a:ext cx="184731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565810" y="169777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503201" y="221707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907236" y="221707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112837" y="271045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639840" y="273534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771857" y="322885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767949" y="323939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617282" y="37520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780956" y="374521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824801" y="424813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578817" y="424813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569718" y="477135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746982" y="477135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</a:t>
            </a:r>
            <a:endParaRPr lang="cs-CZ" sz="2800" b="1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A8XUFMF8\MC9004380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8976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777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66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latin typeface="+mn-lt"/>
              </a:rPr>
              <a:t>PROČ?                PROTOŽE…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malá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ry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ry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ička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čilá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ža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ža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ička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rychlá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ši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ši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prasklá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skořá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skořá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velká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hlou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hlu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oko 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železná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tru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tru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činná so_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 hodně so_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322712" y="134076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322712" y="1916832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322712" y="2492896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139952" y="306896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743908" y="364502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743908" y="4221088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563888" y="4797152"/>
            <a:ext cx="9721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195736" y="980728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b</a:t>
            </a:r>
            <a:endParaRPr lang="cs-CZ" sz="3200" b="1" dirty="0">
              <a:solidFill>
                <a:srgbClr val="E41CE4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04048" y="980728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b</a:t>
            </a:r>
            <a:endParaRPr lang="cs-CZ" sz="3200" b="1" dirty="0">
              <a:solidFill>
                <a:srgbClr val="E41CE4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920543" y="1565503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b</a:t>
            </a:r>
            <a:endParaRPr lang="cs-CZ" sz="3200" b="1" dirty="0">
              <a:solidFill>
                <a:srgbClr val="E41CE4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004048" y="1565502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b</a:t>
            </a:r>
            <a:endParaRPr lang="cs-CZ" sz="3200" b="1" dirty="0">
              <a:solidFill>
                <a:srgbClr val="E41CE4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355277" y="2140985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p</a:t>
            </a:r>
            <a:endParaRPr lang="cs-CZ" sz="3200" b="1" dirty="0">
              <a:solidFill>
                <a:srgbClr val="E41CE4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228184" y="2150277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p</a:t>
            </a:r>
            <a:endParaRPr lang="cs-CZ" sz="3200" b="1" dirty="0">
              <a:solidFill>
                <a:srgbClr val="E41CE4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255740" y="2735052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p</a:t>
            </a:r>
            <a:endParaRPr lang="cs-CZ" sz="3200" b="1" dirty="0">
              <a:solidFill>
                <a:srgbClr val="E41CE4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946779" y="2746444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p</a:t>
            </a:r>
            <a:endParaRPr lang="cs-CZ" sz="3200" b="1" dirty="0">
              <a:solidFill>
                <a:srgbClr val="E41CE4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790011" y="3310946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b</a:t>
            </a:r>
            <a:endParaRPr lang="cs-CZ" sz="3200" b="1" dirty="0">
              <a:solidFill>
                <a:srgbClr val="E41CE4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256167" y="3310945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b</a:t>
            </a:r>
            <a:endParaRPr lang="cs-CZ" sz="3200" b="1" dirty="0">
              <a:solidFill>
                <a:srgbClr val="E41CE4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821006" y="3928700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b</a:t>
            </a:r>
            <a:endParaRPr lang="cs-CZ" sz="3200" b="1" dirty="0">
              <a:solidFill>
                <a:srgbClr val="E41CE4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421267" y="3895720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b</a:t>
            </a:r>
            <a:endParaRPr lang="cs-CZ" sz="3200" b="1" dirty="0">
              <a:solidFill>
                <a:srgbClr val="E41CE4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279797" y="4504764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p</a:t>
            </a:r>
            <a:endParaRPr lang="cs-CZ" sz="3200" b="1" dirty="0">
              <a:solidFill>
                <a:srgbClr val="E41CE4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228184" y="4467338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41CE4"/>
                </a:solidFill>
              </a:rPr>
              <a:t>p</a:t>
            </a:r>
            <a:endParaRPr lang="cs-CZ" sz="3200" b="1" dirty="0">
              <a:solidFill>
                <a:srgbClr val="E41CE4"/>
              </a:solidFill>
            </a:endParaRPr>
          </a:p>
        </p:txBody>
      </p:sp>
      <p:pic>
        <p:nvPicPr>
          <p:cNvPr id="2050" name="Picture 2" descr="C:\Users\08DY\AppData\Local\Microsoft\Windows\Temporary Internet Files\Content.IE5\9LSPEJIJ\MM90028286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712" y="5089539"/>
            <a:ext cx="1763667" cy="1297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8638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  <a:solidFill>
            <a:schemeClr val="bg2"/>
          </a:solidFill>
        </p:spPr>
        <p:txBody>
          <a:bodyPr/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Doplň </a:t>
            </a:r>
            <a:r>
              <a:rPr lang="cs-CZ" sz="3600" b="1" dirty="0" smtClean="0">
                <a:solidFill>
                  <a:srgbClr val="00B0F0"/>
                </a:solidFill>
              </a:rPr>
              <a:t>b</a:t>
            </a:r>
            <a:r>
              <a:rPr lang="cs-CZ" sz="3600" b="1" dirty="0" smtClean="0">
                <a:solidFill>
                  <a:srgbClr val="0070C0"/>
                </a:solidFill>
              </a:rPr>
              <a:t> nebo</a:t>
            </a:r>
            <a:r>
              <a:rPr lang="cs-CZ" sz="3600" b="1" dirty="0" smtClean="0">
                <a:solidFill>
                  <a:srgbClr val="00B0F0"/>
                </a:solidFill>
              </a:rPr>
              <a:t> p </a:t>
            </a:r>
            <a:r>
              <a:rPr lang="cs-CZ" sz="3600" b="1" dirty="0" smtClean="0">
                <a:solidFill>
                  <a:srgbClr val="0070C0"/>
                </a:solidFill>
              </a:rPr>
              <a:t>a napiš slovo, kterým to zdůvodníš: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8928992" cy="511256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err="1">
                <a:solidFill>
                  <a:schemeClr val="tx1"/>
                </a:solidFill>
                <a:latin typeface="+mn-lt"/>
              </a:rPr>
              <a:t>š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rou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 -    bez                        mnoho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vr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 -  o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slou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  -    na                         pět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chalu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 -   do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pohy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-    bez       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holu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         -   s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hr _      -     v          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du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             -   na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zástu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-     v                           košík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hu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 -   na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stro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_    -     na                        hro _            -   do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148478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4" y="1484784"/>
            <a:ext cx="13420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šrou</a:t>
            </a:r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/>
              <a:t>u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197130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2008004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slou</a:t>
            </a:r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r>
              <a:rPr lang="cs-CZ" sz="2800" b="1" dirty="0" smtClean="0"/>
              <a:t>u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175" y="253122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92364" y="2494528"/>
            <a:ext cx="1463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pohy</a:t>
            </a:r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/>
              <a:t>u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55354" y="301774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10880" y="3017748"/>
            <a:ext cx="98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hr</a:t>
            </a:r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/>
              <a:t>u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175" y="354096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13102" y="3540968"/>
            <a:ext cx="1481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zástu</a:t>
            </a:r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r>
              <a:rPr lang="cs-CZ" sz="2800" b="1" dirty="0" smtClean="0"/>
              <a:t>u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29036" y="406418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67593" y="4050312"/>
            <a:ext cx="1202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stro</a:t>
            </a:r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r>
              <a:rPr lang="cs-CZ" sz="2800" b="1" dirty="0" smtClean="0"/>
              <a:t>ě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72200" y="150920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24326" y="1483520"/>
            <a:ext cx="922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vr</a:t>
            </a:r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/>
              <a:t>ě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3361" y="198414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666855" y="2008004"/>
            <a:ext cx="1502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chalu</a:t>
            </a:r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r>
              <a:rPr lang="cs-CZ" sz="2800" b="1" dirty="0" smtClean="0"/>
              <a:t>y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52120" y="253122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81364" y="2507368"/>
            <a:ext cx="1662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holu</a:t>
            </a:r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/>
              <a:t>em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52530" y="301774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642008" y="3030588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du</a:t>
            </a:r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/>
              <a:t>u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03361" y="354096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690555" y="3553808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hou</a:t>
            </a:r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/>
              <a:t>y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74625" y="406418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688223" y="4066852"/>
            <a:ext cx="11833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hro</a:t>
            </a:r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b="1" dirty="0" smtClean="0"/>
              <a:t>u</a:t>
            </a:r>
            <a:endParaRPr lang="cs-CZ" sz="2800" b="1" dirty="0"/>
          </a:p>
        </p:txBody>
      </p:sp>
      <p:pic>
        <p:nvPicPr>
          <p:cNvPr id="3074" name="Picture 2" descr="C:\Users\08DY\AppData\Local\Microsoft\Windows\Temporary Internet Files\Content.IE5\HXKJF5D5\MC900215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907" y="4640263"/>
            <a:ext cx="1669457" cy="2029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Y\AppData\Local\Microsoft\Windows\Temporary Internet Files\Content.IE5\9LSPEJIJ\MC900199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96762">
            <a:off x="1794544" y="4351473"/>
            <a:ext cx="1277938" cy="260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6340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Doplň </a:t>
            </a:r>
            <a:r>
              <a:rPr lang="cs-CZ" sz="3600" b="1" dirty="0" smtClean="0">
                <a:solidFill>
                  <a:srgbClr val="00B050"/>
                </a:solidFill>
              </a:rPr>
              <a:t>b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nebo </a:t>
            </a:r>
            <a:r>
              <a:rPr lang="cs-CZ" sz="3600" b="1" dirty="0" smtClean="0">
                <a:solidFill>
                  <a:srgbClr val="00B050"/>
                </a:solidFill>
              </a:rPr>
              <a:t>p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a zdůvodni slovesem: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174942" cy="5616624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                                     sloveso:  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h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las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tru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ky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</a:t>
            </a:r>
          </a:p>
          <a:p>
            <a:pPr marL="0" indent="0">
              <a:buNone/>
            </a:pPr>
            <a:r>
              <a:rPr lang="cs-CZ" sz="3200" b="1" dirty="0" err="1">
                <a:solidFill>
                  <a:schemeClr val="tx1"/>
                </a:solidFill>
                <a:latin typeface="+mn-lt"/>
              </a:rPr>
              <a:t>n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ástu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_  </a:t>
            </a:r>
          </a:p>
          <a:p>
            <a:pPr marL="0" indent="0">
              <a:buNone/>
            </a:pPr>
            <a:r>
              <a:rPr lang="cs-CZ" sz="3200" b="1" dirty="0" err="1">
                <a:solidFill>
                  <a:schemeClr val="tx1"/>
                </a:solidFill>
                <a:latin typeface="+mn-lt"/>
              </a:rPr>
              <a:t>p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ohy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_ </a:t>
            </a:r>
          </a:p>
          <a:p>
            <a:pPr marL="0" indent="0">
              <a:buNone/>
            </a:pPr>
            <a:r>
              <a:rPr lang="cs-CZ" sz="3200" b="1" dirty="0" err="1">
                <a:solidFill>
                  <a:schemeClr val="tx1"/>
                </a:solidFill>
                <a:latin typeface="+mn-lt"/>
              </a:rPr>
              <a:t>s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li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_ </a:t>
            </a:r>
          </a:p>
          <a:p>
            <a:pPr marL="0" indent="0">
              <a:buNone/>
            </a:pPr>
            <a:r>
              <a:rPr lang="cs-CZ" sz="3200" b="1" dirty="0" err="1">
                <a:solidFill>
                  <a:schemeClr val="tx1"/>
                </a:solidFill>
                <a:latin typeface="+mn-lt"/>
              </a:rPr>
              <a:t>p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řístu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_ 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987824" y="1844824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987824" y="2420888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987824" y="2996952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987824" y="3573016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987824" y="4149080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940124" y="1499117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535846" y="2083892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p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58792" y="2640251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937916" y="3225026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605973" y="3818393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p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211960" y="1499117"/>
            <a:ext cx="13452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trou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dirty="0" smtClean="0"/>
              <a:t>í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17120" y="2083892"/>
            <a:ext cx="18229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nastou</a:t>
            </a:r>
            <a:r>
              <a:rPr lang="cs-CZ" sz="3200" b="1" dirty="0" smtClean="0">
                <a:solidFill>
                  <a:srgbClr val="FFFF00"/>
                </a:solidFill>
              </a:rPr>
              <a:t>p</a:t>
            </a:r>
            <a:r>
              <a:rPr lang="cs-CZ" sz="3200" b="1" dirty="0" smtClean="0"/>
              <a:t>í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225628" y="2641918"/>
            <a:ext cx="19816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pohy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dirty="0" smtClean="0"/>
              <a:t>uje</a:t>
            </a:r>
            <a:endParaRPr lang="cs-CZ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25628" y="3225025"/>
            <a:ext cx="14814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sli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dirty="0" smtClean="0"/>
              <a:t>uje</a:t>
            </a:r>
            <a:endParaRPr lang="cs-CZ" sz="3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225628" y="3805493"/>
            <a:ext cx="1914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přistou</a:t>
            </a:r>
            <a:r>
              <a:rPr lang="cs-CZ" sz="3200" b="1" dirty="0" smtClean="0">
                <a:solidFill>
                  <a:srgbClr val="FFFF00"/>
                </a:solidFill>
              </a:rPr>
              <a:t>p</a:t>
            </a:r>
            <a:r>
              <a:rPr lang="cs-CZ" sz="3200" b="1" dirty="0" smtClean="0"/>
              <a:t>í</a:t>
            </a:r>
            <a:endParaRPr lang="cs-CZ" sz="3200" b="1" dirty="0"/>
          </a:p>
        </p:txBody>
      </p:sp>
      <p:pic>
        <p:nvPicPr>
          <p:cNvPr id="4099" name="Picture 3" descr="C:\Users\08DY\AppData\Local\Microsoft\Windows\Temporary Internet Files\Content.IE5\1E7PTZFY\MC9004125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92670">
            <a:off x="4838783" y="4429620"/>
            <a:ext cx="3407888" cy="1553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2653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  <a:solidFill>
            <a:srgbClr val="FFFF99"/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Vyřeš tajenku!</a:t>
            </a:r>
            <a:endParaRPr lang="cs-CZ" b="1" dirty="0">
              <a:solidFill>
                <a:srgbClr val="FFC000"/>
              </a:solidFill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485745"/>
              </p:ext>
            </p:extLst>
          </p:nvPr>
        </p:nvGraphicFramePr>
        <p:xfrm>
          <a:off x="4572000" y="1196752"/>
          <a:ext cx="4104456" cy="4248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777"/>
                <a:gridCol w="403777"/>
                <a:gridCol w="403777"/>
                <a:gridCol w="403777"/>
                <a:gridCol w="403777"/>
                <a:gridCol w="403777"/>
                <a:gridCol w="403777"/>
                <a:gridCol w="413921"/>
                <a:gridCol w="432048"/>
                <a:gridCol w="432048"/>
              </a:tblGrid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51520" y="1196752"/>
            <a:ext cx="2307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Na stavbě pracuje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7796" y="1712516"/>
            <a:ext cx="1797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Dravý pták je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2276872"/>
            <a:ext cx="2161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U rybníka rostou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9695" y="2852936"/>
            <a:ext cx="1942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…… do dvojic!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9695" y="3390900"/>
            <a:ext cx="2024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Do terče se hází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7796" y="3955256"/>
            <a:ext cx="2371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Na hnízdo se vrátil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5343" y="4509120"/>
            <a:ext cx="1999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 Kuřátku se říká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5343" y="5109150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 Muzikant troubí na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436096" y="120657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78306" y="177038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36096" y="235705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282678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78306" y="337827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36096" y="395635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83968" y="450912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41758" y="494676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68144" y="1234922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28184" y="123492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647705" y="123492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60879" y="123492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425081" y="123492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436096" y="1770386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809928" y="177038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47420" y="176840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660529" y="177045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059344" y="177045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425081" y="175207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854731" y="175207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817649" y="2351252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208948" y="235125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660529" y="235125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058848" y="235705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803223" y="282678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218566" y="282981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621325" y="282981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058848" y="2826788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442044" y="282295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856333" y="2829810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436096" y="33909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855530" y="3390900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258640" y="3390018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621325" y="3390018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013108" y="339447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817649" y="3956358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210851" y="395635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603691" y="395525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641758" y="448887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078306" y="4494652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436096" y="448887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815245" y="4500428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185012" y="447419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015790" y="4946768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404036" y="494676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820810" y="494676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249323" y="4946768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621325" y="4946768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957844" y="494676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83966" y="5903694"/>
            <a:ext cx="19711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TAJENKA:</a:t>
            </a:r>
            <a:endParaRPr lang="cs-CZ" sz="28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2165209" y="5903694"/>
            <a:ext cx="4463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Zasloužíš si ____________.</a:t>
            </a:r>
            <a:endParaRPr lang="cs-CZ" sz="28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554709" y="5903694"/>
            <a:ext cx="16417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jedničku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5122" name="Picture 2" descr="C:\Users\08DY\AppData\Local\Microsoft\Windows\Temporary Internet Files\Content.IE5\HXKJF5D5\MC9004347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4465242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4187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39800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sz="4000" b="1" dirty="0" smtClean="0"/>
              <a:t>Opiš do sešitu a doplň</a:t>
            </a:r>
            <a:r>
              <a:rPr lang="cs-CZ" sz="4000" b="1" dirty="0" smtClean="0">
                <a:solidFill>
                  <a:srgbClr val="00B0F0"/>
                </a:solidFill>
              </a:rPr>
              <a:t> b </a:t>
            </a:r>
            <a:r>
              <a:rPr lang="cs-CZ" sz="4000" b="1" dirty="0" smtClean="0"/>
              <a:t>nebo </a:t>
            </a:r>
            <a:r>
              <a:rPr lang="cs-CZ" sz="4000" b="1" dirty="0" smtClean="0">
                <a:solidFill>
                  <a:srgbClr val="00B0F0"/>
                </a:solidFill>
              </a:rPr>
              <a:t>p</a:t>
            </a:r>
            <a:r>
              <a:rPr lang="cs-CZ" sz="4000" b="1" dirty="0" smtClean="0"/>
              <a:t>!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5256584"/>
          </a:xfrm>
          <a:solidFill>
            <a:srgbClr val="CCECFF"/>
          </a:solidFill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Fili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holu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Jaku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hři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příko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skle_ 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zu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šachový klu_ , kvákání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ža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spousta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vr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čá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klou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sli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zatru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stro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drá_ky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ry_ka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du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so_ka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z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ko_ce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chla_ci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klu_ko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chlé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hlou_ka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6147" name="Picture 3" descr="C:\Users\08DY\AppData\Local\Microsoft\Windows\Temporary Internet Files\Content.IE5\9LSPEJIJ\MM90035663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3645024"/>
            <a:ext cx="3080959" cy="2253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0189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  <a:solidFill>
            <a:srgbClr val="CCCCFF"/>
          </a:solidFill>
        </p:spPr>
        <p:txBody>
          <a:bodyPr/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Kontrola: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91264" cy="5400600"/>
          </a:xfr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13500000" scaled="1"/>
            <a:tileRect/>
          </a:gra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Fili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holu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Jaku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hři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příko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skle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zu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šachový klu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kvákání ža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spousta vr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čá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klou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sli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zatru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stro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drá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ky, ry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ka, du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so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ka, z ko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ce,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hla</a:t>
            </a:r>
            <a:r>
              <a:rPr lang="cs-CZ" sz="2800" b="1" dirty="0" err="1" smtClean="0">
                <a:solidFill>
                  <a:srgbClr val="E41CE4"/>
                </a:solidFill>
                <a:latin typeface="+mn-lt"/>
              </a:rPr>
              <a:t>p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ci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klu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ko, chlé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hlou</a:t>
            </a:r>
            <a:r>
              <a:rPr lang="cs-CZ" sz="2800" b="1" dirty="0" smtClean="0">
                <a:solidFill>
                  <a:srgbClr val="E41CE4"/>
                </a:solidFill>
                <a:latin typeface="+mn-lt"/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ka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7170" name="Picture 2" descr="C:\Users\08DY\AppData\Local\Microsoft\Windows\Temporary Internet Files\Content.IE5\1E7PTZFY\MC90044180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57301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9393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www.office.microsoft.com.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011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4375</TotalTime>
  <Words>616</Words>
  <Application>Microsoft Office PowerPoint</Application>
  <PresentationFormat>Předvádění na obrazovce (4:3)</PresentationFormat>
  <Paragraphs>172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Píšeme p nebo b?</vt:lpstr>
      <vt:lpstr>Prezentace aplikace PowerPoint</vt:lpstr>
      <vt:lpstr>Doplň b nebo p a napiš slovo, kterým to zdůvodníš:</vt:lpstr>
      <vt:lpstr>Doplň b nebo p a zdůvodni slovesem:</vt:lpstr>
      <vt:lpstr>Vyřeš tajenku!</vt:lpstr>
      <vt:lpstr>Opiš do sešitu a doplň b nebo p!</vt:lpstr>
      <vt:lpstr>Kontrola: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356</cp:revision>
  <dcterms:created xsi:type="dcterms:W3CDTF">2011-06-20T10:40:08Z</dcterms:created>
  <dcterms:modified xsi:type="dcterms:W3CDTF">2012-05-01T11:43:35Z</dcterms:modified>
</cp:coreProperties>
</file>