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8" r:id="rId3"/>
    <p:sldId id="282" r:id="rId4"/>
    <p:sldId id="283" r:id="rId5"/>
    <p:sldId id="284" r:id="rId6"/>
    <p:sldId id="285" r:id="rId7"/>
    <p:sldId id="286" r:id="rId8"/>
    <p:sldId id="287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04EE776-F914-43D8-841E-5385C6AB0ECF}">
          <p14:sldIdLst>
            <p14:sldId id="256"/>
            <p14:sldId id="278"/>
            <p14:sldId id="282"/>
            <p14:sldId id="283"/>
            <p14:sldId id="284"/>
            <p14:sldId id="285"/>
            <p14:sldId id="286"/>
            <p14:sldId id="287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CCCFF"/>
    <a:srgbClr val="C39FC9"/>
    <a:srgbClr val="A269AB"/>
    <a:srgbClr val="FFCCFF"/>
    <a:srgbClr val="CCECFF"/>
    <a:srgbClr val="E41CE4"/>
    <a:srgbClr val="FFFFCC"/>
    <a:srgbClr val="FFFF99"/>
    <a:srgbClr val="F55D6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7158" autoAdjust="0"/>
  </p:normalViewPr>
  <p:slideViewPr>
    <p:cSldViewPr>
      <p:cViewPr>
        <p:scale>
          <a:sx n="75" d="100"/>
          <a:sy n="75" d="100"/>
        </p:scale>
        <p:origin x="-798" y="-7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Párové souhlásky: d - t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Párové souhlásky: d - t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574384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probraného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 párových souhláskách. Žáci si procvičí doplňování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d - t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na konci nebo uprostřed slov.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lní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zadané úkoly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        do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na interaktivní tabuli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   a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po kliknutí se jim zobrazí správná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odpověď.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872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57150">
            <a:solidFill>
              <a:srgbClr val="00B0F0"/>
            </a:solidFill>
          </a:ln>
        </p:spPr>
        <p:txBody>
          <a:bodyPr/>
          <a:lstStyle/>
          <a:p>
            <a:r>
              <a:rPr lang="cs-CZ" dirty="0" smtClean="0"/>
              <a:t>Píšeme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d </a:t>
            </a:r>
            <a:r>
              <a:rPr lang="cs-CZ" dirty="0" smtClean="0"/>
              <a:t>nebo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  <a:ln w="76200">
            <a:solidFill>
              <a:srgbClr val="00B0F0"/>
            </a:solidFill>
          </a:ln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    PROČ ?              PROTOŽE…   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sladký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me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                 bez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me</a:t>
            </a: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_u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dlouhý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                 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_í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studený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                  s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em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jedovatý ha _                ha _i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velký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hla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                 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hla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ový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několik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vě</a:t>
            </a: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_                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vě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_a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pěkný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výle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               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výle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_y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rozkvetlý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sa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              do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sa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_u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prázdný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su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                do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su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_u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červený kvě _                kvě _y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náš  Ví _                         Ví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HXKJF5D5\MC900214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4700" y="3068960"/>
            <a:ext cx="2431870" cy="209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771800" y="2320032"/>
            <a:ext cx="8755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771800" y="2780928"/>
            <a:ext cx="8755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771800" y="3187452"/>
            <a:ext cx="8755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771800" y="3573016"/>
            <a:ext cx="8755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771800" y="3993356"/>
            <a:ext cx="8755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771800" y="4365104"/>
            <a:ext cx="8755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se šipkou 1026"/>
          <p:cNvCxnSpPr/>
          <p:nvPr/>
        </p:nvCxnSpPr>
        <p:spPr>
          <a:xfrm>
            <a:off x="2767570" y="475128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/>
          <p:nvPr/>
        </p:nvCxnSpPr>
        <p:spPr>
          <a:xfrm>
            <a:off x="2771800" y="5164138"/>
            <a:ext cx="8755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se šipkou 1034"/>
          <p:cNvCxnSpPr/>
          <p:nvPr/>
        </p:nvCxnSpPr>
        <p:spPr>
          <a:xfrm>
            <a:off x="2771800" y="5589240"/>
            <a:ext cx="91017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se šipkou 1038"/>
          <p:cNvCxnSpPr/>
          <p:nvPr/>
        </p:nvCxnSpPr>
        <p:spPr>
          <a:xfrm>
            <a:off x="2767570" y="594928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se šipkou 1041"/>
          <p:cNvCxnSpPr/>
          <p:nvPr/>
        </p:nvCxnSpPr>
        <p:spPr>
          <a:xfrm>
            <a:off x="2767570" y="631944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6" name="TextovéPole 1045"/>
          <p:cNvSpPr txBox="1"/>
          <p:nvPr/>
        </p:nvSpPr>
        <p:spPr>
          <a:xfrm>
            <a:off x="2218803" y="2089199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47" name="TextovéPole 1046"/>
          <p:cNvSpPr txBox="1"/>
          <p:nvPr/>
        </p:nvSpPr>
        <p:spPr>
          <a:xfrm>
            <a:off x="4788024" y="208919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48" name="TextovéPole 1047"/>
          <p:cNvSpPr txBox="1"/>
          <p:nvPr/>
        </p:nvSpPr>
        <p:spPr>
          <a:xfrm>
            <a:off x="2117654" y="250844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49" name="TextovéPole 1048"/>
          <p:cNvSpPr txBox="1"/>
          <p:nvPr/>
        </p:nvSpPr>
        <p:spPr>
          <a:xfrm>
            <a:off x="4139952" y="250844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0" name="TextovéPole 1049"/>
          <p:cNvSpPr txBox="1"/>
          <p:nvPr/>
        </p:nvSpPr>
        <p:spPr>
          <a:xfrm>
            <a:off x="2261283" y="2903550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1" name="TextovéPole 1050"/>
          <p:cNvSpPr txBox="1"/>
          <p:nvPr/>
        </p:nvSpPr>
        <p:spPr>
          <a:xfrm>
            <a:off x="4372501" y="2901861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2" name="TextovéPole 1051"/>
          <p:cNvSpPr txBox="1"/>
          <p:nvPr/>
        </p:nvSpPr>
        <p:spPr>
          <a:xfrm>
            <a:off x="2404912" y="329906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3" name="TextovéPole 1052"/>
          <p:cNvSpPr txBox="1"/>
          <p:nvPr/>
        </p:nvSpPr>
        <p:spPr>
          <a:xfrm>
            <a:off x="4165685" y="329906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4" name="TextovéPole 1053"/>
          <p:cNvSpPr txBox="1"/>
          <p:nvPr/>
        </p:nvSpPr>
        <p:spPr>
          <a:xfrm>
            <a:off x="2086888" y="368509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5" name="TextovéPole 1054"/>
          <p:cNvSpPr txBox="1"/>
          <p:nvPr/>
        </p:nvSpPr>
        <p:spPr>
          <a:xfrm>
            <a:off x="4268268" y="368509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6" name="TextovéPole 1055"/>
          <p:cNvSpPr txBox="1"/>
          <p:nvPr/>
        </p:nvSpPr>
        <p:spPr>
          <a:xfrm>
            <a:off x="2282986" y="4118298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7" name="TextovéPole 1056"/>
          <p:cNvSpPr txBox="1"/>
          <p:nvPr/>
        </p:nvSpPr>
        <p:spPr>
          <a:xfrm>
            <a:off x="4208165" y="4116549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8" name="TextovéPole 1057"/>
          <p:cNvSpPr txBox="1"/>
          <p:nvPr/>
        </p:nvSpPr>
        <p:spPr>
          <a:xfrm>
            <a:off x="2342535" y="452045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59" name="TextovéPole 1058"/>
          <p:cNvSpPr txBox="1"/>
          <p:nvPr/>
        </p:nvSpPr>
        <p:spPr>
          <a:xfrm>
            <a:off x="4500766" y="4520454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60" name="TextovéPole 1059"/>
          <p:cNvSpPr txBox="1"/>
          <p:nvPr/>
        </p:nvSpPr>
        <p:spPr>
          <a:xfrm>
            <a:off x="2460693" y="4899961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61" name="TextovéPole 1060"/>
          <p:cNvSpPr txBox="1"/>
          <p:nvPr/>
        </p:nvSpPr>
        <p:spPr>
          <a:xfrm>
            <a:off x="4568076" y="4899962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62" name="TextovéPole 1061"/>
          <p:cNvSpPr txBox="1"/>
          <p:nvPr/>
        </p:nvSpPr>
        <p:spPr>
          <a:xfrm>
            <a:off x="2330078" y="5316310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63" name="TextovéPole 1062"/>
          <p:cNvSpPr txBox="1"/>
          <p:nvPr/>
        </p:nvSpPr>
        <p:spPr>
          <a:xfrm>
            <a:off x="4601915" y="5330996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64" name="TextovéPole 1063"/>
          <p:cNvSpPr txBox="1"/>
          <p:nvPr/>
        </p:nvSpPr>
        <p:spPr>
          <a:xfrm>
            <a:off x="2459106" y="571844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65" name="TextovéPole 1064"/>
          <p:cNvSpPr txBox="1"/>
          <p:nvPr/>
        </p:nvSpPr>
        <p:spPr>
          <a:xfrm>
            <a:off x="4414981" y="571844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66" name="TextovéPole 1065"/>
          <p:cNvSpPr txBox="1"/>
          <p:nvPr/>
        </p:nvSpPr>
        <p:spPr>
          <a:xfrm>
            <a:off x="1799630" y="6119313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67" name="TextovéPole 1066"/>
          <p:cNvSpPr txBox="1"/>
          <p:nvPr/>
        </p:nvSpPr>
        <p:spPr>
          <a:xfrm>
            <a:off x="4233962" y="6119314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9353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0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6" grpId="0"/>
      <p:bldP spid="1047" grpId="0"/>
      <p:bldP spid="1048" grpId="0"/>
      <p:bldP spid="1049" grpId="0"/>
      <p:bldP spid="1050" grpId="0"/>
      <p:bldP spid="1051" grpId="0"/>
      <p:bldP spid="1052" grpId="0"/>
      <p:bldP spid="1053" grpId="0"/>
      <p:bldP spid="1054" grpId="0"/>
      <p:bldP spid="1055" grpId="0"/>
      <p:bldP spid="1056" grpId="0"/>
      <p:bldP spid="1057" grpId="0"/>
      <p:bldP spid="1058" grpId="0"/>
      <p:bldP spid="1059" grpId="0"/>
      <p:bldP spid="1060" grpId="0"/>
      <p:bldP spid="1061" grpId="0"/>
      <p:bldP spid="1062" grpId="0"/>
      <p:bldP spid="1063" grpId="0"/>
      <p:bldP spid="1064" grpId="0"/>
      <p:bldP spid="1065" grpId="0"/>
      <p:bldP spid="1066" grpId="0"/>
      <p:bldP spid="106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80944"/>
            <a:ext cx="8397775" cy="6120680"/>
          </a:xfrm>
          <a:solidFill>
            <a:srgbClr val="FFCCFF"/>
          </a:solidFill>
          <a:ln w="762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     PROČ ?                PROTOŽE…  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  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dlouhá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pohá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hodně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pohá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rovné praví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ko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hodně praví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noční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hlí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   hodně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hlí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malé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mláďá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ko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hodně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mláďá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krtčí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hromá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hodně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hromá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stará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pamá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hodně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pamá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ptačí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bu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     hodně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bu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upravená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zahrá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ka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hodně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zahrá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ek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0" name="Picture 2" descr="C:\Users\08DY\AppData\Local\Microsoft\Windows\Temporary Internet Files\Content.IE5\1E7PTZFY\MC900022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1740" y="4509120"/>
            <a:ext cx="1779563" cy="189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39217" y="5103068"/>
            <a:ext cx="654346" cy="1015663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d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5103068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-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2134" y="5103067"/>
            <a:ext cx="494958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7030A0"/>
                </a:solidFill>
              </a:rPr>
              <a:t>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48147" y="104493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80100" y="102145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38703" y="1531516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79486" y="1531516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38978" y="195924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85474" y="195924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43256" y="237570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9666" y="237570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93563" y="285293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92324" y="2852936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98904" y="322734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39264" y="3226574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19901" y="371703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10332" y="371703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38799" y="414762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39264" y="414762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464584" y="1412776"/>
            <a:ext cx="8239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464584" y="1845608"/>
            <a:ext cx="8239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se šipkou 2047"/>
          <p:cNvCxnSpPr/>
          <p:nvPr/>
        </p:nvCxnSpPr>
        <p:spPr>
          <a:xfrm>
            <a:off x="3462134" y="2291100"/>
            <a:ext cx="7945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se šipkou 2052"/>
          <p:cNvCxnSpPr/>
          <p:nvPr/>
        </p:nvCxnSpPr>
        <p:spPr>
          <a:xfrm>
            <a:off x="3464584" y="2703927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4" name="Přímá spojnice se šipkou 2063"/>
          <p:cNvCxnSpPr/>
          <p:nvPr/>
        </p:nvCxnSpPr>
        <p:spPr>
          <a:xfrm>
            <a:off x="3464584" y="3155692"/>
            <a:ext cx="8286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Přímá spojnice se šipkou 2067"/>
          <p:cNvCxnSpPr/>
          <p:nvPr/>
        </p:nvCxnSpPr>
        <p:spPr>
          <a:xfrm>
            <a:off x="3402203" y="360068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2" name="Přímá spojnice se šipkou 2071"/>
          <p:cNvCxnSpPr/>
          <p:nvPr/>
        </p:nvCxnSpPr>
        <p:spPr>
          <a:xfrm>
            <a:off x="3421728" y="4019688"/>
            <a:ext cx="914400" cy="5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5" name="Přímá spojnice se šipkou 2074"/>
          <p:cNvCxnSpPr/>
          <p:nvPr/>
        </p:nvCxnSpPr>
        <p:spPr>
          <a:xfrm>
            <a:off x="3709613" y="446944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12216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157592" cy="908720"/>
          </a:xfrm>
          <a:solidFill>
            <a:srgbClr val="FFCCFF"/>
          </a:solidFill>
          <a:ln w="76200">
            <a:solidFill>
              <a:srgbClr val="C00000"/>
            </a:solidFill>
            <a:prstDash val="solid"/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/>
              <a:t>  </a:t>
            </a:r>
            <a:r>
              <a:rPr lang="cs-CZ" b="1" dirty="0" smtClean="0">
                <a:solidFill>
                  <a:srgbClr val="7030A0"/>
                </a:solidFill>
              </a:rPr>
              <a:t>nebo</a:t>
            </a:r>
            <a:r>
              <a:rPr lang="cs-CZ" b="1" dirty="0" smtClean="0"/>
              <a:t>  </a:t>
            </a:r>
            <a:r>
              <a:rPr lang="cs-CZ" b="1" dirty="0" smtClean="0">
                <a:solidFill>
                  <a:srgbClr val="92D050"/>
                </a:solidFill>
              </a:rPr>
              <a:t>T</a:t>
            </a:r>
            <a:r>
              <a:rPr lang="cs-CZ" b="1" dirty="0" smtClean="0"/>
              <a:t>  </a:t>
            </a:r>
            <a:r>
              <a:rPr lang="cs-CZ" b="1" dirty="0" smtClean="0">
                <a:solidFill>
                  <a:srgbClr val="7030A0"/>
                </a:solidFill>
              </a:rPr>
              <a:t>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  <a:ln w="762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l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le</a:t>
            </a:r>
            <a:r>
              <a:rPr lang="cs-CZ" sz="3200" b="1" dirty="0" smtClean="0">
                <a:solidFill>
                  <a:srgbClr val="92D050"/>
                </a:solidFill>
                <a:latin typeface="+mn-lt"/>
              </a:rPr>
              <a:t>t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plo</a:t>
            </a: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plo</a:t>
            </a:r>
            <a:r>
              <a:rPr lang="cs-CZ" sz="3200" b="1" dirty="0" smtClean="0">
                <a:solidFill>
                  <a:srgbClr val="92D050"/>
                </a:solidFill>
                <a:latin typeface="+mn-lt"/>
              </a:rPr>
              <a:t>t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hra</a:t>
            </a: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hrá</a:t>
            </a:r>
            <a:r>
              <a:rPr lang="cs-CZ" sz="3200" b="1" dirty="0" smtClean="0">
                <a:solidFill>
                  <a:srgbClr val="92D050"/>
                </a:solidFill>
                <a:latin typeface="+mn-lt"/>
              </a:rPr>
              <a:t>t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           je</a:t>
            </a: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je</a:t>
            </a:r>
            <a:r>
              <a:rPr lang="cs-CZ" sz="3200" b="1" dirty="0" smtClean="0">
                <a:solidFill>
                  <a:srgbClr val="92D050"/>
                </a:solidFill>
                <a:latin typeface="+mn-lt"/>
              </a:rPr>
              <a:t>t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Na rybníku zamrzl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_.               Jdeme na výlet na hra _.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Už se těším na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letadlem.      Pojď si se mnou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hrá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 !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Tatínek zrovna natřel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plo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Na jabloni uzrál jediný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plo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_.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Musíme už je _ , abychom dojeli včas.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Na hubení škůdců se používá nebezpečný je _. 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602892" y="1196752"/>
            <a:ext cx="266328" cy="266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560824" y="1175048"/>
            <a:ext cx="288032" cy="3097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923928" y="1268760"/>
            <a:ext cx="32403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3923928" y="1268760"/>
            <a:ext cx="32403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660232" y="1203400"/>
            <a:ext cx="288032" cy="281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6660232" y="1203400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824282" y="1772816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3855214" y="1786992"/>
            <a:ext cx="288032" cy="2596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450936" y="273814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843808" y="3145036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t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9230" y="405278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t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215037" y="446732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11760" y="5373216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t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660232" y="580526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884368" y="273814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706135" y="3145036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t</a:t>
            </a:r>
            <a:endParaRPr lang="cs-CZ" sz="2800" b="1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1E7PTZFY\MC900198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4732" y="3939524"/>
            <a:ext cx="2441825" cy="1865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2120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  <a:solidFill>
            <a:srgbClr val="CCCCFF"/>
          </a:solidFill>
          <a:ln w="57150">
            <a:solidFill>
              <a:srgbClr val="A269AB"/>
            </a:solidFill>
            <a:prstDash val="solid"/>
          </a:ln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Vylušti křížovku!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66859036"/>
              </p:ext>
            </p:extLst>
          </p:nvPr>
        </p:nvGraphicFramePr>
        <p:xfrm>
          <a:off x="4355976" y="1628800"/>
          <a:ext cx="3898773" cy="3960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3197"/>
                <a:gridCol w="433197"/>
                <a:gridCol w="433197"/>
                <a:gridCol w="433197"/>
                <a:gridCol w="433197"/>
                <a:gridCol w="433197"/>
                <a:gridCol w="433197"/>
                <a:gridCol w="433197"/>
                <a:gridCol w="433197"/>
              </a:tblGrid>
              <a:tr h="5657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9F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57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9F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57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9F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57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9F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57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9F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</a:tr>
              <a:tr h="5657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9F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57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39FC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11928742"/>
              </p:ext>
            </p:extLst>
          </p:nvPr>
        </p:nvGraphicFramePr>
        <p:xfrm>
          <a:off x="8244408" y="3901698"/>
          <a:ext cx="432048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CCFF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427984" y="171859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5277" y="230823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3938" y="285425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5277" y="34290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9345" y="400506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12970" y="458112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3938" y="508518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1718598"/>
            <a:ext cx="2598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Našli jsme zakopaný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2308230"/>
            <a:ext cx="2989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Na lesní mýtině se plazil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2854256"/>
            <a:ext cx="1985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Přes řeku vede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429000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Pytlák nalíčil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005064"/>
            <a:ext cx="3193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Na záhonu se objevila krtčí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4571722"/>
            <a:ext cx="2709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V televizi hrála pěkná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5536" y="5085184"/>
            <a:ext cx="2542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Maminka mi upekla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06" y="6032430"/>
            <a:ext cx="1578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Tajenka: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08602" y="6213066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40475" y="168357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85922" y="1683574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98956" y="167804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168357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88224" y="168357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52426" y="167804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74702" y="230823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714068" y="231674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37741" y="2308230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675596" y="2871054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34535" y="288051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588224" y="286656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012252" y="283466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74702" y="339603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694832" y="339603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56176" y="339603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560120" y="338333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265630" y="39850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694832" y="39850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096864" y="3985008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542167" y="3985008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952426" y="398500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432848" y="398221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884368" y="398221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237350" y="396840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370760" y="455166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785481" y="455166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265630" y="455166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694832" y="454495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119306" y="455166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560120" y="455576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973780" y="452868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698956" y="508518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096864" y="5085184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547296" y="508518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990898" y="508518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278520" y="6043114"/>
            <a:ext cx="1922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KAMARÁD</a:t>
            </a:r>
            <a:endParaRPr lang="cs-CZ" sz="2400" b="1" dirty="0"/>
          </a:p>
        </p:txBody>
      </p:sp>
      <p:pic>
        <p:nvPicPr>
          <p:cNvPr id="2050" name="Picture 2" descr="C:\Users\08DY\AppData\Local\Microsoft\Windows\Temporary Internet Files\Content.IE5\9LSPEJIJ\MC90044171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0099" y="4702016"/>
            <a:ext cx="2028652" cy="2028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6455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Doplň </a:t>
            </a:r>
            <a:r>
              <a:rPr lang="cs-CZ" sz="4000" b="1" dirty="0" smtClean="0">
                <a:solidFill>
                  <a:srgbClr val="00B050"/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 nebo</a:t>
            </a:r>
            <a:r>
              <a:rPr lang="cs-CZ" sz="4000" b="1" dirty="0" smtClean="0">
                <a:solidFill>
                  <a:srgbClr val="00B050"/>
                </a:solidFill>
              </a:rPr>
              <a:t> t 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a opiš do sešitu: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  <a:solidFill>
            <a:schemeClr val="accent5">
              <a:lumMod val="40000"/>
              <a:lumOff val="6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souse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dor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kamará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drá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salá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kvě_,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su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zmrzlý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dřevěný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plo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výle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na hra_,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obcho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pohá_ka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praví_ko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ptačí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bu_ka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zahrá_ka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kli_,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sla_ký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me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listopa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hla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_, jedovatý ha_,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cho_ba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7" name="Picture 3" descr="C:\Users\08DY\AppData\Local\Microsoft\Windows\Temporary Internet Files\Content.IE5\9LSPEJIJ\MC9004357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2546" y="3717032"/>
            <a:ext cx="2593590" cy="259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4192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Kontrola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57150"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souse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dor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kamará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drá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salá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sa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kvě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su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zmrzlý le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dřevěný plo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výle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na hra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obcho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pohá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ka, praví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ko, ptačí bu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ka, zahrá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ka, kli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sla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ký me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listopa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hla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jedovatý ha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cho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ba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1" name="Picture 3" descr="C:\Users\08DY\AppData\Local\Microsoft\Windows\Temporary Internet Files\Content.IE5\DE4CGPLA\MC9004358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4099" y="3356992"/>
            <a:ext cx="395605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4392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3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</a:t>
            </a:r>
            <a:r>
              <a:rPr lang="cs-CZ" dirty="0" smtClean="0">
                <a:solidFill>
                  <a:schemeClr val="tx1"/>
                </a:solidFill>
                <a:latin typeface="+mn-lt"/>
                <a:hlinkClick r:id="rId2"/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  <a:latin typeface="+mn-lt"/>
                <a:hlinkClick r:id="rId2"/>
              </a:rPr>
              <a:t>microsoft.com</a:t>
            </a:r>
            <a:endParaRPr lang="cs-CZ" smtClean="0">
              <a:solidFill>
                <a:schemeClr val="tx1"/>
              </a:solidFill>
              <a:latin typeface="+mn-lt"/>
            </a:endParaRPr>
          </a:p>
          <a:p>
            <a:r>
              <a:rPr lang="cs-CZ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3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011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4650</TotalTime>
  <Words>597</Words>
  <Application>Microsoft Office PowerPoint</Application>
  <PresentationFormat>Předvádění na obrazovce (4:3)</PresentationFormat>
  <Paragraphs>156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Píšeme d nebo t ?</vt:lpstr>
      <vt:lpstr>Snímek 4</vt:lpstr>
      <vt:lpstr>D  nebo  T  ?</vt:lpstr>
      <vt:lpstr>Vylušti křížovku!</vt:lpstr>
      <vt:lpstr>Doplň d nebo t a opiš do sešitu:</vt:lpstr>
      <vt:lpstr>Kontrola</vt:lpstr>
      <vt:lpstr>Snímek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384</cp:revision>
  <dcterms:created xsi:type="dcterms:W3CDTF">2011-06-20T10:40:08Z</dcterms:created>
  <dcterms:modified xsi:type="dcterms:W3CDTF">2013-01-29T17:18:23Z</dcterms:modified>
</cp:coreProperties>
</file>