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8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8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04EE776-F914-43D8-841E-5385C6AB0ECF}">
          <p14:sldIdLst>
            <p14:sldId id="256"/>
            <p14:sldId id="278"/>
            <p14:sldId id="286"/>
            <p14:sldId id="287"/>
            <p14:sldId id="288"/>
            <p14:sldId id="289"/>
            <p14:sldId id="290"/>
            <p14:sldId id="291"/>
            <p14:sldId id="292"/>
            <p14:sldId id="281"/>
          </p14:sldIdLst>
        </p14:section>
        <p14:section name="Oddíl bez názvu" id="{F1D830BF-1A00-4512-99EF-A68DC246AB2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CCCCFF"/>
    <a:srgbClr val="F55D6B"/>
    <a:srgbClr val="FFCCFF"/>
    <a:srgbClr val="FFFFCC"/>
    <a:srgbClr val="FFFF99"/>
    <a:srgbClr val="C39FC9"/>
    <a:srgbClr val="A269AB"/>
    <a:srgbClr val="CCECFF"/>
    <a:srgbClr val="E41C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250" autoAdjust="0"/>
    <p:restoredTop sz="97158" autoAdjust="0"/>
  </p:normalViewPr>
  <p:slideViewPr>
    <p:cSldViewPr>
      <p:cViewPr>
        <p:scale>
          <a:sx n="75" d="100"/>
          <a:sy n="75" d="100"/>
        </p:scale>
        <p:origin x="-100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658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VY_32_INOVACE_15_Český jazyk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Párové souhlásky: ď - ť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VY_32_INOVACE_15_Český jazyk 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40160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Párové souhlásky: ď - ť</a:t>
          </a:r>
          <a:endParaRPr lang="cs-CZ" sz="2000" b="1" kern="1200" dirty="0"/>
        </a:p>
      </dsp:txBody>
      <dsp:txXfrm>
        <a:off x="1273857" y="1440160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7.5.2012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wmf"/><Relationship Id="rId7" Type="http://schemas.openxmlformats.org/officeDocument/2006/relationships/image" Target="../media/image13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jpeg"/><Relationship Id="rId9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8807766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 flipV="1">
            <a:off x="0" y="6172200"/>
            <a:ext cx="9324528" cy="6858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Materiál slouží k upevnění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probraného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učiva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 párových souhláskách. Žáci si procvičí doplňování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ď-ť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na konci nebo uprostřed slov.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lní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zadané úkoly do sešitu nebo ústně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kdy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pracují na interaktivní tabuli a po kliknutí se jim zobrazí správná </a:t>
            </a:r>
            <a:r>
              <a:rPr lang="cs-CZ" dirty="0" err="1">
                <a:solidFill>
                  <a:schemeClr val="tx1"/>
                </a:solidFill>
                <a:latin typeface="+mn-lt"/>
              </a:rPr>
              <a:t>odpověd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ˇ.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8723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12968" cy="1340768"/>
          </a:xfrm>
          <a:solidFill>
            <a:srgbClr val="FFFFCC"/>
          </a:solidFill>
        </p:spPr>
        <p:txBody>
          <a:bodyPr/>
          <a:lstStyle/>
          <a:p>
            <a:r>
              <a:rPr lang="cs-CZ" sz="6600" b="1" dirty="0" smtClean="0">
                <a:solidFill>
                  <a:srgbClr val="FFC000"/>
                </a:solidFill>
              </a:rPr>
              <a:t>Píšeme </a:t>
            </a:r>
            <a:r>
              <a:rPr lang="cs-CZ" sz="6600" b="1" dirty="0" smtClean="0">
                <a:solidFill>
                  <a:srgbClr val="FF0000"/>
                </a:solidFill>
              </a:rPr>
              <a:t>ď</a:t>
            </a:r>
            <a:r>
              <a:rPr lang="cs-CZ" sz="6600" b="1" dirty="0" smtClean="0">
                <a:solidFill>
                  <a:srgbClr val="FFC000"/>
                </a:solidFill>
              </a:rPr>
              <a:t> nebo </a:t>
            </a:r>
            <a:r>
              <a:rPr lang="cs-CZ" sz="6600" b="1" dirty="0" smtClean="0">
                <a:solidFill>
                  <a:srgbClr val="FF0000"/>
                </a:solidFill>
              </a:rPr>
              <a:t>ť</a:t>
            </a:r>
            <a:r>
              <a:rPr lang="cs-CZ" sz="6600" b="1" dirty="0" smtClean="0">
                <a:solidFill>
                  <a:srgbClr val="FFC000"/>
                </a:solidFill>
              </a:rPr>
              <a:t> ?</a:t>
            </a:r>
            <a:endParaRPr lang="cs-CZ" sz="66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712968" cy="4968552"/>
          </a:xfrm>
          <a:solidFill>
            <a:srgbClr val="FFFF99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  <a:latin typeface="+mn-lt"/>
              </a:rPr>
              <a:t>       PROČ?            PROTOŽE…  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  <a:latin typeface="+mn-lt"/>
              </a:rPr>
              <a:t>  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vysoká ze _                   za z _í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pirátská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lo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                  na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lo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_i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bílá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labu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                     o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labu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_i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dobrá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pamě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                na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pamě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_i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velká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ká</a:t>
            </a: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                     dvě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ká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_ě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správná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odpově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         bez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odpově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_i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malá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lo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ka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lo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ička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naše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Vla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ka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Vla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ěnka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7" name="Picture 3" descr="C:\Users\08DY\AppData\Local\Microsoft\Windows\Temporary Internet Files\Content.IE5\DE4CGPLA\MP9002891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564903"/>
            <a:ext cx="2065808" cy="3090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2303293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2303293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2826513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8205" y="2814171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80145" y="3297268"/>
            <a:ext cx="2596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ť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076" y="3297268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45313" y="3725664"/>
            <a:ext cx="338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ť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29501" y="3725664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88573" y="4224456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5223" y="420620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4687748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84168" y="4686632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32746" y="5132346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13877" y="513234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59982" y="5605765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92798" y="5605765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2957171" y="2564903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2957171" y="3103899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2962987" y="3558878"/>
            <a:ext cx="7862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se šipkou 1030"/>
          <p:cNvCxnSpPr/>
          <p:nvPr/>
        </p:nvCxnSpPr>
        <p:spPr>
          <a:xfrm>
            <a:off x="2957171" y="3978642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4" name="Přímá spojnice se šipkou 1033"/>
          <p:cNvCxnSpPr/>
          <p:nvPr/>
        </p:nvCxnSpPr>
        <p:spPr>
          <a:xfrm>
            <a:off x="2962987" y="4467810"/>
            <a:ext cx="7862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Přímá spojnice se šipkou 1040"/>
          <p:cNvCxnSpPr/>
          <p:nvPr/>
        </p:nvCxnSpPr>
        <p:spPr>
          <a:xfrm>
            <a:off x="3574590" y="4977710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4" name="Přímá spojnice se šipkou 1043"/>
          <p:cNvCxnSpPr/>
          <p:nvPr/>
        </p:nvCxnSpPr>
        <p:spPr>
          <a:xfrm>
            <a:off x="2950702" y="5949280"/>
            <a:ext cx="79855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8" name="Přímá spojnice se šipkou 1047"/>
          <p:cNvCxnSpPr/>
          <p:nvPr/>
        </p:nvCxnSpPr>
        <p:spPr>
          <a:xfrm>
            <a:off x="2943356" y="5393956"/>
            <a:ext cx="805903" cy="3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4192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496944" cy="1268760"/>
          </a:xfrm>
          <a:solidFill>
            <a:srgbClr val="FFCCFF"/>
          </a:solidFill>
        </p:spPr>
        <p:txBody>
          <a:bodyPr/>
          <a:lstStyle/>
          <a:p>
            <a:r>
              <a:rPr lang="cs-CZ" sz="6600" b="1" dirty="0" smtClean="0">
                <a:solidFill>
                  <a:srgbClr val="F55D6B"/>
                </a:solidFill>
              </a:rPr>
              <a:t>Rozkazujeme!</a:t>
            </a:r>
            <a:endParaRPr lang="cs-CZ" sz="6600" b="1" dirty="0">
              <a:solidFill>
                <a:srgbClr val="F55D6B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528372" cy="5256584"/>
          </a:xfrm>
          <a:solidFill>
            <a:srgbClr val="FFCCCC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vra_  se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vrá</a:t>
            </a:r>
            <a:r>
              <a:rPr lang="cs-CZ" sz="2800" b="1" dirty="0" err="1">
                <a:solidFill>
                  <a:schemeClr val="tx1"/>
                </a:solidFill>
                <a:latin typeface="+mn-lt"/>
              </a:rPr>
              <a:t>_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í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se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se_        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se_í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přij</a:t>
            </a:r>
            <a:r>
              <a:rPr lang="cs-CZ" sz="2800" b="1" dirty="0">
                <a:solidFill>
                  <a:schemeClr val="tx1"/>
                </a:solidFill>
                <a:latin typeface="+mn-lt"/>
              </a:rPr>
              <a:t>_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přij</a:t>
            </a:r>
            <a:r>
              <a:rPr lang="cs-CZ" sz="2800" b="1" dirty="0" err="1">
                <a:solidFill>
                  <a:schemeClr val="tx1"/>
                </a:solidFill>
                <a:latin typeface="+mn-lt"/>
              </a:rPr>
              <a:t>_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e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pora</a:t>
            </a:r>
            <a:r>
              <a:rPr lang="cs-CZ" sz="2800" b="1" dirty="0">
                <a:solidFill>
                  <a:schemeClr val="tx1"/>
                </a:solidFill>
                <a:latin typeface="+mn-lt"/>
              </a:rPr>
              <a:t>_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mi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pora</a:t>
            </a:r>
            <a:r>
              <a:rPr lang="cs-CZ" sz="2800" b="1" dirty="0" err="1">
                <a:solidFill>
                  <a:schemeClr val="tx1"/>
                </a:solidFill>
                <a:latin typeface="+mn-lt"/>
              </a:rPr>
              <a:t>_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í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zame</a:t>
            </a:r>
            <a:r>
              <a:rPr lang="cs-CZ" sz="2800" b="1" dirty="0">
                <a:solidFill>
                  <a:schemeClr val="tx1"/>
                </a:solidFill>
                <a:latin typeface="+mn-lt"/>
              </a:rPr>
              <a:t>_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zame</a:t>
            </a:r>
            <a:r>
              <a:rPr lang="cs-CZ" sz="2800" b="1" dirty="0" err="1">
                <a:solidFill>
                  <a:schemeClr val="tx1"/>
                </a:solidFill>
                <a:latin typeface="+mn-lt"/>
              </a:rPr>
              <a:t>_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e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posa</a:t>
            </a:r>
            <a:r>
              <a:rPr lang="cs-CZ" sz="2800" b="1" dirty="0">
                <a:solidFill>
                  <a:schemeClr val="tx1"/>
                </a:solidFill>
                <a:latin typeface="+mn-lt"/>
              </a:rPr>
              <a:t>_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se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posa_í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se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pohla</a:t>
            </a:r>
            <a:r>
              <a:rPr lang="cs-CZ" sz="2800" b="1" dirty="0">
                <a:solidFill>
                  <a:schemeClr val="tx1"/>
                </a:solidFill>
                <a:latin typeface="+mn-lt"/>
              </a:rPr>
              <a:t>_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pohla_í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necho</a:t>
            </a:r>
            <a:r>
              <a:rPr lang="cs-CZ" sz="2800" b="1" dirty="0">
                <a:solidFill>
                  <a:schemeClr val="tx1"/>
                </a:solidFill>
                <a:latin typeface="+mn-lt"/>
              </a:rPr>
              <a:t>_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necho</a:t>
            </a:r>
            <a:r>
              <a:rPr lang="cs-CZ" sz="2800" b="1" dirty="0" err="1">
                <a:solidFill>
                  <a:schemeClr val="tx1"/>
                </a:solidFill>
                <a:latin typeface="+mn-lt"/>
              </a:rPr>
              <a:t>_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í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probu</a:t>
            </a:r>
            <a:r>
              <a:rPr lang="cs-CZ" sz="2800" b="1" dirty="0">
                <a:solidFill>
                  <a:schemeClr val="tx1"/>
                </a:solidFill>
                <a:latin typeface="+mn-lt"/>
              </a:rPr>
              <a:t>_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se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probu_í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se </a:t>
            </a: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2051" name="Picture 3" descr="C:\Users\08DY\AppData\Local\Microsoft\Windows\Temporary Internet Files\Content.IE5\S7687CZ2\MP9003999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6444" y="2780928"/>
            <a:ext cx="3499942" cy="2332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051720" y="1700808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051720" y="2204864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051720" y="2737892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267744" y="3212976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051720" y="3717032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267744" y="4293096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2051720" y="4797152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062572" y="5301208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" name="Přímá spojnice se šipkou 2048"/>
          <p:cNvCxnSpPr/>
          <p:nvPr/>
        </p:nvCxnSpPr>
        <p:spPr>
          <a:xfrm>
            <a:off x="2411760" y="5805264"/>
            <a:ext cx="8514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0" name="TextovéPole 2059"/>
          <p:cNvSpPr txBox="1"/>
          <p:nvPr/>
        </p:nvSpPr>
        <p:spPr>
          <a:xfrm>
            <a:off x="1043608" y="1423214"/>
            <a:ext cx="338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ť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61" name="TextovéPole 2060"/>
          <p:cNvSpPr txBox="1"/>
          <p:nvPr/>
        </p:nvSpPr>
        <p:spPr>
          <a:xfrm>
            <a:off x="3779912" y="1423214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62" name="TextovéPole 2061"/>
          <p:cNvSpPr txBox="1"/>
          <p:nvPr/>
        </p:nvSpPr>
        <p:spPr>
          <a:xfrm>
            <a:off x="822233" y="1933888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ď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63" name="TextovéPole 2062"/>
          <p:cNvSpPr txBox="1"/>
          <p:nvPr/>
        </p:nvSpPr>
        <p:spPr>
          <a:xfrm>
            <a:off x="3528080" y="190594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64" name="TextovéPole 2063"/>
          <p:cNvSpPr txBox="1"/>
          <p:nvPr/>
        </p:nvSpPr>
        <p:spPr>
          <a:xfrm>
            <a:off x="1061716" y="2435042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ď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65" name="TextovéPole 2064"/>
          <p:cNvSpPr txBox="1"/>
          <p:nvPr/>
        </p:nvSpPr>
        <p:spPr>
          <a:xfrm>
            <a:off x="3804475" y="242814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66" name="TextovéPole 2065"/>
          <p:cNvSpPr txBox="1"/>
          <p:nvPr/>
        </p:nvSpPr>
        <p:spPr>
          <a:xfrm>
            <a:off x="1212885" y="2958262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ď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67" name="TextovéPole 2066"/>
          <p:cNvSpPr txBox="1"/>
          <p:nvPr/>
        </p:nvSpPr>
        <p:spPr>
          <a:xfrm>
            <a:off x="3990425" y="293699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68" name="TextovéPole 2067"/>
          <p:cNvSpPr txBox="1"/>
          <p:nvPr/>
        </p:nvSpPr>
        <p:spPr>
          <a:xfrm>
            <a:off x="1382162" y="3455422"/>
            <a:ext cx="338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ť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69" name="TextovéPole 2068"/>
          <p:cNvSpPr txBox="1"/>
          <p:nvPr/>
        </p:nvSpPr>
        <p:spPr>
          <a:xfrm>
            <a:off x="4208753" y="3431366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70" name="TextovéPole 2069"/>
          <p:cNvSpPr txBox="1"/>
          <p:nvPr/>
        </p:nvSpPr>
        <p:spPr>
          <a:xfrm>
            <a:off x="1212885" y="3978642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ď</a:t>
            </a:r>
          </a:p>
        </p:txBody>
      </p:sp>
      <p:sp>
        <p:nvSpPr>
          <p:cNvPr id="2072" name="TextovéPole 2071"/>
          <p:cNvSpPr txBox="1"/>
          <p:nvPr/>
        </p:nvSpPr>
        <p:spPr>
          <a:xfrm>
            <a:off x="4006614" y="3978642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73" name="TextovéPole 2072"/>
          <p:cNvSpPr txBox="1"/>
          <p:nvPr/>
        </p:nvSpPr>
        <p:spPr>
          <a:xfrm>
            <a:off x="1448999" y="4490106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ď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74" name="TextovéPole 2073"/>
          <p:cNvSpPr txBox="1"/>
          <p:nvPr/>
        </p:nvSpPr>
        <p:spPr>
          <a:xfrm>
            <a:off x="4208753" y="449010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75" name="TextovéPole 2074"/>
          <p:cNvSpPr txBox="1"/>
          <p:nvPr/>
        </p:nvSpPr>
        <p:spPr>
          <a:xfrm>
            <a:off x="1499341" y="4976040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ď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76" name="TextovéPole 2075"/>
          <p:cNvSpPr txBox="1"/>
          <p:nvPr/>
        </p:nvSpPr>
        <p:spPr>
          <a:xfrm>
            <a:off x="4282497" y="497604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77" name="TextovéPole 2076"/>
          <p:cNvSpPr txBox="1"/>
          <p:nvPr/>
        </p:nvSpPr>
        <p:spPr>
          <a:xfrm>
            <a:off x="1452353" y="5519228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ď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78" name="TextovéPole 2077"/>
          <p:cNvSpPr txBox="1"/>
          <p:nvPr/>
        </p:nvSpPr>
        <p:spPr>
          <a:xfrm>
            <a:off x="4311506" y="549826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3754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0" grpId="0"/>
      <p:bldP spid="2061" grpId="0"/>
      <p:bldP spid="2062" grpId="0"/>
      <p:bldP spid="2063" grpId="0"/>
      <p:bldP spid="2064" grpId="0"/>
      <p:bldP spid="2065" grpId="0"/>
      <p:bldP spid="2066" grpId="0"/>
      <p:bldP spid="2067" grpId="0"/>
      <p:bldP spid="2068" grpId="0"/>
      <p:bldP spid="2069" grpId="0"/>
      <p:bldP spid="2070" grpId="0"/>
      <p:bldP spid="2072" grpId="0"/>
      <p:bldP spid="2073" grpId="0"/>
      <p:bldP spid="2074" grpId="0"/>
      <p:bldP spid="2075" grpId="0"/>
      <p:bldP spid="2076" grpId="0"/>
      <p:bldP spid="2077" grpId="0"/>
      <p:bldP spid="207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/>
              <a:t>Rozkaž kamarádovi: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16624"/>
          </a:xfr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13500000" scaled="1"/>
            <a:tileRect/>
          </a:gra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aby ti vrátil tužku: _______________________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aby seděl klidně:    _______________________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aby byl hodný:       _______________________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aby nechodil pozdě: ______________________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aby nehladil psa:    _______________________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aby přivedl sestru: _______________________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aby vyhodil papíry: ______________________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aby zametl podlahu: _____________________</a:t>
            </a:r>
            <a:endParaRPr lang="cs-CZ" sz="2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3968" y="905084"/>
            <a:ext cx="25865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Vra</a:t>
            </a:r>
            <a:r>
              <a:rPr lang="cs-CZ" sz="2800" b="1" dirty="0" smtClean="0">
                <a:solidFill>
                  <a:srgbClr val="FF0000"/>
                </a:solidFill>
              </a:rPr>
              <a:t>ť</a:t>
            </a:r>
            <a:r>
              <a:rPr lang="cs-CZ" sz="2800" b="1" dirty="0" smtClean="0"/>
              <a:t> mi tužku!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06268" y="1408808"/>
            <a:ext cx="21098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Se</a:t>
            </a:r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r>
              <a:rPr lang="cs-CZ" sz="2800" b="1" dirty="0" smtClean="0"/>
              <a:t> klidně!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06268" y="1932028"/>
            <a:ext cx="21483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Bu</a:t>
            </a:r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r>
              <a:rPr lang="cs-CZ" sz="2800" b="1" dirty="0" smtClean="0"/>
              <a:t> hodný!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0024" y="2446696"/>
            <a:ext cx="26885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Necho</a:t>
            </a:r>
            <a:r>
              <a:rPr lang="cs-CZ" sz="2800" b="1" dirty="0" smtClean="0">
                <a:solidFill>
                  <a:srgbClr val="FF0000"/>
                </a:solidFill>
              </a:rPr>
              <a:t>ď </a:t>
            </a:r>
            <a:r>
              <a:rPr lang="cs-CZ" sz="2800" b="1" dirty="0" smtClean="0"/>
              <a:t>pozdě!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06268" y="2951908"/>
            <a:ext cx="2188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Nehla</a:t>
            </a:r>
            <a:r>
              <a:rPr lang="cs-CZ" sz="2800" b="1" dirty="0" smtClean="0">
                <a:solidFill>
                  <a:srgbClr val="FF0000"/>
                </a:solidFill>
              </a:rPr>
              <a:t>ď </a:t>
            </a:r>
            <a:r>
              <a:rPr lang="cs-CZ" sz="2800" b="1" dirty="0" smtClean="0"/>
              <a:t>psa!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44369" y="3475128"/>
            <a:ext cx="2465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Přive</a:t>
            </a:r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r>
              <a:rPr lang="cs-CZ" sz="2800" b="1" dirty="0" smtClean="0"/>
              <a:t> sestru!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91529" y="3994404"/>
            <a:ext cx="2577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Vyho</a:t>
            </a:r>
            <a:r>
              <a:rPr lang="cs-CZ" sz="2800" b="1" dirty="0" smtClean="0">
                <a:solidFill>
                  <a:srgbClr val="FF0000"/>
                </a:solidFill>
              </a:rPr>
              <a:t>ď </a:t>
            </a:r>
            <a:r>
              <a:rPr lang="cs-CZ" sz="2800" b="1" dirty="0" smtClean="0"/>
              <a:t>papíry!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91529" y="4500456"/>
            <a:ext cx="2823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Zame</a:t>
            </a:r>
            <a:r>
              <a:rPr lang="cs-CZ" sz="2800" b="1" dirty="0" smtClean="0">
                <a:solidFill>
                  <a:srgbClr val="FF0000"/>
                </a:solidFill>
              </a:rPr>
              <a:t>ť </a:t>
            </a:r>
            <a:r>
              <a:rPr lang="cs-CZ" sz="2800" b="1" dirty="0" smtClean="0"/>
              <a:t>podlahu!</a:t>
            </a:r>
            <a:endParaRPr lang="cs-CZ" sz="2800" b="1" dirty="0"/>
          </a:p>
        </p:txBody>
      </p:sp>
      <p:pic>
        <p:nvPicPr>
          <p:cNvPr id="3074" name="Picture 2" descr="C:\Users\08DY\AppData\Local\Microsoft\Windows\Temporary Internet Files\Content.IE5\S7687CZ2\MM90023627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9208" y="5193071"/>
            <a:ext cx="1531302" cy="1115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Y\AppData\Local\Microsoft\Windows\Temporary Internet Files\Content.IE5\DE4CGPLA\MM90018557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698" y="4762066"/>
            <a:ext cx="1878285" cy="157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8937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  <a:noFill/>
        </p:spPr>
        <p:txBody>
          <a:bodyPr/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Paní učitelka přikazuje žákům: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  <a:gradFill flip="none" rotWithShape="1">
            <a:gsLst>
              <a:gs pos="0">
                <a:srgbClr val="CCCCFF">
                  <a:shade val="30000"/>
                  <a:satMod val="115000"/>
                </a:srgbClr>
              </a:gs>
              <a:gs pos="50000">
                <a:srgbClr val="CCCCFF">
                  <a:shade val="67500"/>
                  <a:satMod val="115000"/>
                </a:srgbClr>
              </a:gs>
              <a:gs pos="100000">
                <a:srgbClr val="CCCCFF">
                  <a:shade val="100000"/>
                  <a:satMod val="115000"/>
                </a:srgbClr>
              </a:gs>
            </a:gsLst>
            <a:lin ang="13500000" scaled="1"/>
            <a:tileRect/>
          </a:gra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aby byli tiše:           ____________________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aby seděli rovně:   ____________________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aby vrátili knížky: ____________________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aby přišli do třídy:      _________________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aby nechodili pozdě: __________________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aby rozsvítili světlo: ___________________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aby chodili pomalu: ___________________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100" name="Picture 4" descr="C:\Users\08DY\AppData\Local\Microsoft\Windows\Temporary Internet Files\Content.IE5\S7687CZ2\MP9004395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775651"/>
            <a:ext cx="2971304" cy="1825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24908" y="980728"/>
            <a:ext cx="1967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Bu</a:t>
            </a:r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r>
              <a:rPr lang="cs-CZ" sz="2800" b="1" dirty="0" smtClean="0"/>
              <a:t>te tiše!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24908" y="1503948"/>
            <a:ext cx="2268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Se</a:t>
            </a:r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r>
              <a:rPr lang="cs-CZ" sz="2800" b="1" dirty="0" smtClean="0"/>
              <a:t>te rovně!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24908" y="2012856"/>
            <a:ext cx="25576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Vra</a:t>
            </a:r>
            <a:r>
              <a:rPr lang="cs-CZ" sz="2800" b="1" dirty="0" smtClean="0">
                <a:solidFill>
                  <a:srgbClr val="FF0000"/>
                </a:solidFill>
              </a:rPr>
              <a:t>ť</a:t>
            </a:r>
            <a:r>
              <a:rPr lang="cs-CZ" sz="2800" b="1" dirty="0" smtClean="0"/>
              <a:t>te knížky!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26248" y="2536076"/>
            <a:ext cx="28408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Přij</a:t>
            </a:r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r>
              <a:rPr lang="cs-CZ" sz="2800" b="1" dirty="0" smtClean="0"/>
              <a:t>te do třídy!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04792" y="3046854"/>
            <a:ext cx="2988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Necho</a:t>
            </a:r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r>
              <a:rPr lang="cs-CZ" sz="2800" b="1" dirty="0" smtClean="0"/>
              <a:t>te pozdě!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70125" y="3544798"/>
            <a:ext cx="2919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Rozsvi</a:t>
            </a:r>
            <a:r>
              <a:rPr lang="cs-CZ" sz="2800" b="1" dirty="0" smtClean="0">
                <a:solidFill>
                  <a:srgbClr val="FF0000"/>
                </a:solidFill>
              </a:rPr>
              <a:t>ť</a:t>
            </a:r>
            <a:r>
              <a:rPr lang="cs-CZ" sz="2800" b="1" dirty="0" smtClean="0"/>
              <a:t>te světlo!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00809" y="4064094"/>
            <a:ext cx="28696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Cho</a:t>
            </a:r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r>
              <a:rPr lang="cs-CZ" sz="2800" b="1" dirty="0" smtClean="0"/>
              <a:t>te pomalu!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19506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0"/>
            <a:ext cx="4248472" cy="908720"/>
          </a:xfrm>
          <a:ln w="76200">
            <a:solidFill>
              <a:srgbClr val="00B0F0"/>
            </a:solidFill>
          </a:ln>
        </p:spPr>
        <p:txBody>
          <a:bodyPr/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VYLUŠTI!</a:t>
            </a:r>
            <a:endParaRPr lang="cs-CZ" sz="4800" b="1" dirty="0">
              <a:solidFill>
                <a:srgbClr val="00B0F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0434697"/>
              </p:ext>
            </p:extLst>
          </p:nvPr>
        </p:nvGraphicFramePr>
        <p:xfrm>
          <a:off x="4788024" y="1412776"/>
          <a:ext cx="3898773" cy="43196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3197"/>
                <a:gridCol w="433197"/>
                <a:gridCol w="433197"/>
                <a:gridCol w="433197"/>
                <a:gridCol w="433197"/>
                <a:gridCol w="433197"/>
                <a:gridCol w="433197"/>
                <a:gridCol w="433197"/>
                <a:gridCol w="433197"/>
              </a:tblGrid>
              <a:tr h="5399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99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99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99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5399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99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99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99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C:\Users\08DY\AppData\Local\Microsoft\Windows\Temporary Internet Files\Content.IE5\A8XUFMF8\MC9002905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0820"/>
            <a:ext cx="1198761" cy="1407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1E7PTZFY\MC9000888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0908" y="1484784"/>
            <a:ext cx="1469280" cy="1361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Y\AppData\Local\Microsoft\Windows\Temporary Internet Files\Content.IE5\AM1I8PN9\MP9004333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71766"/>
            <a:ext cx="1814760" cy="1205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Y\AppData\Local\Microsoft\Windows\Temporary Internet Files\Content.IE5\A8XUFMF8\MC9001933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252597"/>
            <a:ext cx="1706505" cy="1442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Y\AppData\Local\Microsoft\Windows\Temporary Internet Files\Content.IE5\1E7PTZFY\MC90044171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10399"/>
            <a:ext cx="1584870" cy="1584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DY\AppData\Local\Microsoft\Windows\Temporary Internet Files\Content.IE5\S7687CZ2\MP90038665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6477" y="2423054"/>
            <a:ext cx="1828800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DY\AppData\Local\Microsoft\Windows\Temporary Internet Files\Content.IE5\K0O7W0UI\MP90038665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415" y="1061112"/>
            <a:ext cx="1828800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DY\AppData\Local\Microsoft\Windows\Temporary Internet Files\Content.IE5\A8XUFMF8\MC90027974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837516"/>
            <a:ext cx="1811338" cy="112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24128" y="145933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204764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97215" y="263702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308710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33392" y="365285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4255547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04438" y="4741067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75608" y="5252597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142012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37016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48687" y="6325937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2896" y="6344339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43394" y="280895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30133" y="311189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03920" y="148478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48687" y="488098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46123" y="1508524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527794" y="149193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020272" y="150852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470253" y="148366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834455" y="1459336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138229" y="205372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604517" y="2029257"/>
            <a:ext cx="263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966644" y="201950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Ť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5254397" y="260760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5691182" y="259032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1042" name="TextovéPole 1041"/>
          <p:cNvSpPr txBox="1"/>
          <p:nvPr/>
        </p:nvSpPr>
        <p:spPr>
          <a:xfrm>
            <a:off x="6181509" y="2607602"/>
            <a:ext cx="263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043" name="TextovéPole 1042"/>
          <p:cNvSpPr txBox="1"/>
          <p:nvPr/>
        </p:nvSpPr>
        <p:spPr>
          <a:xfrm>
            <a:off x="6567648" y="2590328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44" name="TextovéPole 1043"/>
          <p:cNvSpPr txBox="1"/>
          <p:nvPr/>
        </p:nvSpPr>
        <p:spPr>
          <a:xfrm>
            <a:off x="6151052" y="3087100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045" name="TextovéPole 1044"/>
          <p:cNvSpPr txBox="1"/>
          <p:nvPr/>
        </p:nvSpPr>
        <p:spPr>
          <a:xfrm>
            <a:off x="6513911" y="3088100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046" name="TextovéPole 1045"/>
          <p:cNvSpPr txBox="1"/>
          <p:nvPr/>
        </p:nvSpPr>
        <p:spPr>
          <a:xfrm>
            <a:off x="7005844" y="3088100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047" name="TextovéPole 1046"/>
          <p:cNvSpPr txBox="1"/>
          <p:nvPr/>
        </p:nvSpPr>
        <p:spPr>
          <a:xfrm>
            <a:off x="7429195" y="307551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050" name="TextovéPole 1049"/>
          <p:cNvSpPr txBox="1"/>
          <p:nvPr/>
        </p:nvSpPr>
        <p:spPr>
          <a:xfrm>
            <a:off x="7820830" y="307551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51" name="TextovéPole 1050"/>
          <p:cNvSpPr txBox="1"/>
          <p:nvPr/>
        </p:nvSpPr>
        <p:spPr>
          <a:xfrm>
            <a:off x="8288890" y="308810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53" name="TextovéPole 1052"/>
          <p:cNvSpPr txBox="1"/>
          <p:nvPr/>
        </p:nvSpPr>
        <p:spPr>
          <a:xfrm>
            <a:off x="5704006" y="365285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055" name="TextovéPole 1054"/>
          <p:cNvSpPr txBox="1"/>
          <p:nvPr/>
        </p:nvSpPr>
        <p:spPr>
          <a:xfrm>
            <a:off x="6109375" y="365285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57" name="TextovéPole 1056"/>
          <p:cNvSpPr txBox="1"/>
          <p:nvPr/>
        </p:nvSpPr>
        <p:spPr>
          <a:xfrm>
            <a:off x="6546662" y="365285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Ť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58" name="TextovéPole 1057"/>
          <p:cNvSpPr txBox="1"/>
          <p:nvPr/>
        </p:nvSpPr>
        <p:spPr>
          <a:xfrm>
            <a:off x="6966644" y="3652850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059" name="TextovéPole 1058"/>
          <p:cNvSpPr txBox="1"/>
          <p:nvPr/>
        </p:nvSpPr>
        <p:spPr>
          <a:xfrm>
            <a:off x="7429195" y="365007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60" name="TextovéPole 1059"/>
          <p:cNvSpPr txBox="1"/>
          <p:nvPr/>
        </p:nvSpPr>
        <p:spPr>
          <a:xfrm>
            <a:off x="6159869" y="421482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1061" name="TextovéPole 1060"/>
          <p:cNvSpPr txBox="1"/>
          <p:nvPr/>
        </p:nvSpPr>
        <p:spPr>
          <a:xfrm>
            <a:off x="6566046" y="421482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062" name="TextovéPole 1061"/>
          <p:cNvSpPr txBox="1"/>
          <p:nvPr/>
        </p:nvSpPr>
        <p:spPr>
          <a:xfrm>
            <a:off x="6977616" y="4203059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063" name="TextovéPole 1062"/>
          <p:cNvSpPr txBox="1"/>
          <p:nvPr/>
        </p:nvSpPr>
        <p:spPr>
          <a:xfrm>
            <a:off x="7390723" y="4214825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066" name="TextovéPole 1065"/>
          <p:cNvSpPr txBox="1"/>
          <p:nvPr/>
        </p:nvSpPr>
        <p:spPr>
          <a:xfrm>
            <a:off x="7848080" y="4203059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67" name="TextovéPole 1066"/>
          <p:cNvSpPr txBox="1"/>
          <p:nvPr/>
        </p:nvSpPr>
        <p:spPr>
          <a:xfrm>
            <a:off x="5254397" y="4734399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068" name="TextovéPole 1067"/>
          <p:cNvSpPr txBox="1"/>
          <p:nvPr/>
        </p:nvSpPr>
        <p:spPr>
          <a:xfrm>
            <a:off x="5704006" y="4734399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070" name="TextovéPole 1069"/>
          <p:cNvSpPr txBox="1"/>
          <p:nvPr/>
        </p:nvSpPr>
        <p:spPr>
          <a:xfrm>
            <a:off x="6122420" y="4734399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1072" name="TextovéPole 1071"/>
          <p:cNvSpPr txBox="1"/>
          <p:nvPr/>
        </p:nvSpPr>
        <p:spPr>
          <a:xfrm>
            <a:off x="6521382" y="4734399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73" name="TextovéPole 1072"/>
          <p:cNvSpPr txBox="1"/>
          <p:nvPr/>
        </p:nvSpPr>
        <p:spPr>
          <a:xfrm>
            <a:off x="4833398" y="5263017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075" name="TextovéPole 1074"/>
          <p:cNvSpPr txBox="1"/>
          <p:nvPr/>
        </p:nvSpPr>
        <p:spPr>
          <a:xfrm>
            <a:off x="5249772" y="5252597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077" name="TextovéPole 1076"/>
          <p:cNvSpPr txBox="1"/>
          <p:nvPr/>
        </p:nvSpPr>
        <p:spPr>
          <a:xfrm>
            <a:off x="5680336" y="525444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Ď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78" name="TextovéPole 1077"/>
          <p:cNvSpPr txBox="1"/>
          <p:nvPr/>
        </p:nvSpPr>
        <p:spPr>
          <a:xfrm>
            <a:off x="6120595" y="5275919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080" name="TextovéPole 1079"/>
          <p:cNvSpPr txBox="1"/>
          <p:nvPr/>
        </p:nvSpPr>
        <p:spPr>
          <a:xfrm>
            <a:off x="6527794" y="5275919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1082" name="Přímá spojnice se šipkou 1081"/>
          <p:cNvCxnSpPr/>
          <p:nvPr/>
        </p:nvCxnSpPr>
        <p:spPr>
          <a:xfrm flipH="1">
            <a:off x="2555776" y="1516382"/>
            <a:ext cx="288032" cy="2730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6" name="Veselý obličej 1085"/>
          <p:cNvSpPr/>
          <p:nvPr/>
        </p:nvSpPr>
        <p:spPr>
          <a:xfrm>
            <a:off x="7470254" y="5275919"/>
            <a:ext cx="1350218" cy="1234684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319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1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1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1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1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1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1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1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1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1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1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7" grpId="0"/>
      <p:bldP spid="28" grpId="0"/>
      <p:bldP spid="29" grpId="0"/>
      <p:bldP spid="30" grpId="0"/>
      <p:bldP spid="31" grpId="0"/>
      <p:bldP spid="1025" grpId="0"/>
      <p:bldP spid="1041" grpId="0"/>
      <p:bldP spid="1042" grpId="0"/>
      <p:bldP spid="1043" grpId="0"/>
      <p:bldP spid="1044" grpId="0"/>
      <p:bldP spid="1045" grpId="0"/>
      <p:bldP spid="1046" grpId="0"/>
      <p:bldP spid="1047" grpId="0"/>
      <p:bldP spid="1050" grpId="0"/>
      <p:bldP spid="1051" grpId="0"/>
      <p:bldP spid="1053" grpId="0"/>
      <p:bldP spid="1055" grpId="0"/>
      <p:bldP spid="1057" grpId="0"/>
      <p:bldP spid="1058" grpId="0"/>
      <p:bldP spid="1059" grpId="0"/>
      <p:bldP spid="1060" grpId="0"/>
      <p:bldP spid="1061" grpId="0"/>
      <p:bldP spid="1062" grpId="0"/>
      <p:bldP spid="1063" grpId="0"/>
      <p:bldP spid="1066" grpId="0"/>
      <p:bldP spid="1067" grpId="0"/>
      <p:bldP spid="1068" grpId="0"/>
      <p:bldP spid="1070" grpId="0"/>
      <p:bldP spid="1072" grpId="0"/>
      <p:bldP spid="1073" grpId="0"/>
      <p:bldP spid="1075" grpId="0"/>
      <p:bldP spid="1077" grpId="0"/>
      <p:bldP spid="1078" grpId="0"/>
      <p:bldP spid="1080" grpId="0"/>
      <p:bldP spid="108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  <a:solidFill>
            <a:srgbClr val="FFCCCC"/>
          </a:solidFill>
        </p:spPr>
        <p:txBody>
          <a:bodyPr/>
          <a:lstStyle/>
          <a:p>
            <a:r>
              <a:rPr lang="cs-CZ" sz="4400" dirty="0" smtClean="0">
                <a:solidFill>
                  <a:srgbClr val="C00000"/>
                </a:solidFill>
              </a:rPr>
              <a:t>Doplň </a:t>
            </a:r>
            <a:r>
              <a:rPr lang="cs-CZ" sz="4400" b="1" dirty="0" smtClean="0">
                <a:solidFill>
                  <a:srgbClr val="FF0000"/>
                </a:solidFill>
              </a:rPr>
              <a:t>ď</a:t>
            </a:r>
            <a:r>
              <a:rPr lang="cs-CZ" sz="4400" dirty="0" smtClean="0">
                <a:solidFill>
                  <a:srgbClr val="C00000"/>
                </a:solidFill>
              </a:rPr>
              <a:t> nebo </a:t>
            </a:r>
            <a:r>
              <a:rPr lang="cs-CZ" sz="4400" b="1" dirty="0" smtClean="0">
                <a:solidFill>
                  <a:srgbClr val="FF0000"/>
                </a:solidFill>
              </a:rPr>
              <a:t>ť </a:t>
            </a:r>
            <a:r>
              <a:rPr lang="cs-CZ" sz="4400" dirty="0" smtClean="0">
                <a:solidFill>
                  <a:srgbClr val="C00000"/>
                </a:solidFill>
              </a:rPr>
              <a:t>a opiš do sešitu!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  <a:ln w="571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tx1"/>
                </a:solidFill>
                <a:latin typeface="+mn-lt"/>
              </a:rPr>
              <a:t>Zame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_  podlahu!  Vra_ se!  </a:t>
            </a:r>
            <a:r>
              <a:rPr lang="cs-CZ" sz="3600" b="1" dirty="0" err="1" smtClean="0">
                <a:solidFill>
                  <a:schemeClr val="tx1"/>
                </a:solidFill>
                <a:latin typeface="+mn-lt"/>
              </a:rPr>
              <a:t>Probu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_ se!  </a:t>
            </a:r>
            <a:r>
              <a:rPr lang="cs-CZ" sz="3600" b="1" dirty="0" err="1" smtClean="0">
                <a:solidFill>
                  <a:schemeClr val="tx1"/>
                </a:solidFill>
                <a:latin typeface="+mn-lt"/>
              </a:rPr>
              <a:t>Necho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_ tam!  Viděl jsem </a:t>
            </a:r>
            <a:r>
              <a:rPr lang="cs-CZ" sz="3600" b="1" dirty="0" err="1" smtClean="0">
                <a:solidFill>
                  <a:schemeClr val="tx1"/>
                </a:solidFill>
                <a:latin typeface="+mn-lt"/>
              </a:rPr>
              <a:t>labu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_. </a:t>
            </a:r>
            <a:r>
              <a:rPr lang="cs-CZ" sz="3600" b="1" dirty="0" err="1" smtClean="0">
                <a:solidFill>
                  <a:schemeClr val="tx1"/>
                </a:solidFill>
                <a:latin typeface="+mn-lt"/>
              </a:rPr>
              <a:t>Přije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_ brzy! </a:t>
            </a:r>
            <a:r>
              <a:rPr lang="cs-CZ" sz="3600" b="1" dirty="0" err="1" smtClean="0">
                <a:solidFill>
                  <a:schemeClr val="tx1"/>
                </a:solidFill>
                <a:latin typeface="+mn-lt"/>
              </a:rPr>
              <a:t>Posa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_ se. To je špatná 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cs-CZ" sz="3600" b="1" dirty="0" err="1" smtClean="0">
                <a:solidFill>
                  <a:schemeClr val="tx1"/>
                </a:solidFill>
                <a:latin typeface="+mn-lt"/>
              </a:rPr>
              <a:t>odpově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_. Ta moje </a:t>
            </a:r>
            <a:r>
              <a:rPr lang="cs-CZ" sz="3600" b="1" dirty="0" err="1" smtClean="0">
                <a:solidFill>
                  <a:schemeClr val="tx1"/>
                </a:solidFill>
                <a:latin typeface="+mn-lt"/>
              </a:rPr>
              <a:t>pamě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_!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    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            </a:t>
            </a:r>
            <a:endParaRPr lang="cs-CZ" sz="28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2055" name="Picture 7" descr="C:\Users\08DY\AppData\Local\Microsoft\Windows\Temporary Internet Files\Content.IE5\DE4CGPLA\MC9003323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861048"/>
            <a:ext cx="2665264" cy="223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1165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Kontrola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Zame</a:t>
            </a: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ť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podlahu! Vra</a:t>
            </a: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ť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se! Probu</a:t>
            </a:r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ď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se! 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 Necho</a:t>
            </a: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ď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tam! Viděl jsem labu</a:t>
            </a: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ť.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 Přije</a:t>
            </a: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ď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brzy! Posa</a:t>
            </a: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ď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se. To je špatná 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 odpově</a:t>
            </a: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ď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. Ta moje pamě</a:t>
            </a: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ť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!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90414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7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.5.2012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www.office.microsoft.com.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7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.5.2012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0113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4817</TotalTime>
  <Words>552</Words>
  <Application>Microsoft Office PowerPoint</Application>
  <PresentationFormat>Předvádění na obrazovce (4:3)</PresentationFormat>
  <Paragraphs>160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Píšeme ď nebo ť ?</vt:lpstr>
      <vt:lpstr>Rozkazujeme!</vt:lpstr>
      <vt:lpstr>Rozkaž kamarádovi:</vt:lpstr>
      <vt:lpstr>Paní učitelka přikazuje žákům:</vt:lpstr>
      <vt:lpstr>VYLUŠTI!</vt:lpstr>
      <vt:lpstr>Doplň ď nebo ť a opiš do sešitu!</vt:lpstr>
      <vt:lpstr>Kontrola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401</cp:revision>
  <dcterms:created xsi:type="dcterms:W3CDTF">2011-06-20T10:40:08Z</dcterms:created>
  <dcterms:modified xsi:type="dcterms:W3CDTF">2012-05-07T08:48:42Z</dcterms:modified>
</cp:coreProperties>
</file>