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0"/>
  </p:notesMasterIdLst>
  <p:handoutMasterIdLst>
    <p:handoutMasterId r:id="rId11"/>
  </p:handoutMasterIdLst>
  <p:sldIdLst>
    <p:sldId id="256" r:id="rId2"/>
    <p:sldId id="278" r:id="rId3"/>
    <p:sldId id="290" r:id="rId4"/>
    <p:sldId id="291" r:id="rId5"/>
    <p:sldId id="292" r:id="rId6"/>
    <p:sldId id="293" r:id="rId7"/>
    <p:sldId id="294" r:id="rId8"/>
    <p:sldId id="28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="" xmlns:p14="http://schemas.microsoft.com/office/powerpoint/2010/main">
        <p14:section name="Výchozí oddíl" id="{104EE776-F914-43D8-841E-5385C6AB0ECF}">
          <p14:sldIdLst>
            <p14:sldId id="256"/>
            <p14:sldId id="278"/>
            <p14:sldId id="290"/>
            <p14:sldId id="291"/>
            <p14:sldId id="292"/>
            <p14:sldId id="293"/>
            <p14:sldId id="294"/>
            <p14:sldId id="281"/>
          </p14:sldIdLst>
        </p14:section>
        <p14:section name="Oddíl bez názvu" id="{F1D830BF-1A00-4512-99EF-A68DC246AB20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CCFF"/>
    <a:srgbClr val="E41CE4"/>
    <a:srgbClr val="CCCCFF"/>
    <a:srgbClr val="FFCCCC"/>
    <a:srgbClr val="F55D6B"/>
    <a:srgbClr val="FFFFCC"/>
    <a:srgbClr val="C39FC9"/>
    <a:srgbClr val="A269AB"/>
    <a:srgbClr val="CCECF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250" autoAdjust="0"/>
    <p:restoredTop sz="97158" autoAdjust="0"/>
  </p:normalViewPr>
  <p:slideViewPr>
    <p:cSldViewPr>
      <p:cViewPr>
        <p:scale>
          <a:sx n="75" d="100"/>
          <a:sy n="75" d="100"/>
        </p:scale>
        <p:origin x="-798" y="-7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658" y="-10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VY_32_INOVACE_16_Český jazyk 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Kolaříková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Párové souhlásky: h - ch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ScaleY="90278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ScaleX="100000" custScaleY="106633" custLinFactNeighborX="343" custLinFactNeighborY="2636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ScaleY="153206" custLinFactY="5040" custLinFactNeighborX="343" custLinFactNeighborY="100000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Kolaříková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7098"/>
          <a:ext cx="6498543" cy="13340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VY_32_INOVACE_16_Český jazyk  2. ročník</a:t>
          </a:r>
          <a:endParaRPr lang="cs-CZ" sz="2000" kern="1200" dirty="0"/>
        </a:p>
      </dsp:txBody>
      <dsp:txXfrm>
        <a:off x="1273857" y="887098"/>
        <a:ext cx="6498543" cy="36800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440160"/>
          <a:ext cx="6498543" cy="10051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Párové souhlásky: h - ch</a:t>
          </a:r>
          <a:endParaRPr lang="cs-CZ" sz="2000" b="1" kern="1200" dirty="0"/>
        </a:p>
      </dsp:txBody>
      <dsp:txXfrm>
        <a:off x="1273857" y="1440160"/>
        <a:ext cx="6498543" cy="434672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923193"/>
          <a:ext cx="6498543" cy="624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923193"/>
        <a:ext cx="6498543" cy="6245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0B49FB-A2CC-40D6-9F18-94753474641E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F9EE9E-E5DC-462A-8C0A-2CC1671A33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943250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667992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png"/><Relationship Id="rId4" Type="http://schemas.openxmlformats.org/officeDocument/2006/relationships/image" Target="../media/image14.wmf"/><Relationship Id="rId9" Type="http://schemas.openxmlformats.org/officeDocument/2006/relationships/image" Target="../media/image19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26107827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 flipV="1">
            <a:off x="0" y="6172200"/>
            <a:ext cx="9324528" cy="6858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501317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Materiál slouží k upevnění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probraného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učiva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o párových souhláskách. Žáci si procvičí doplňování             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h-ch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na konci nebo uprostřed slov. 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P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lní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zadané úkoly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 do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sešitu nebo ústně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kdy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pracují na interaktivní tabuli a po kliknutí se jim zobrazí </a:t>
            </a:r>
            <a:r>
              <a:rPr lang="cs-CZ">
                <a:solidFill>
                  <a:schemeClr val="tx1"/>
                </a:solidFill>
                <a:latin typeface="+mn-lt"/>
              </a:rPr>
              <a:t>správná </a:t>
            </a:r>
            <a:r>
              <a:rPr lang="cs-CZ" smtClean="0">
                <a:solidFill>
                  <a:schemeClr val="tx1"/>
                </a:solidFill>
                <a:latin typeface="+mn-lt"/>
              </a:rPr>
              <a:t>odpověď.</a:t>
            </a:r>
            <a:endParaRPr lang="cs-CZ" dirty="0">
              <a:solidFill>
                <a:schemeClr val="tx1"/>
              </a:solidFill>
              <a:latin typeface="+mn-l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5872378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  <a:solidFill>
            <a:srgbClr val="FFCCFF"/>
          </a:solidFill>
        </p:spPr>
        <p:txBody>
          <a:bodyPr/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Píšeme </a:t>
            </a:r>
            <a:r>
              <a:rPr lang="cs-CZ" sz="6000" b="1" dirty="0" smtClean="0">
                <a:solidFill>
                  <a:srgbClr val="E41CE4"/>
                </a:solidFill>
              </a:rPr>
              <a:t>h</a:t>
            </a:r>
            <a:r>
              <a:rPr lang="cs-CZ" sz="6000" b="1" dirty="0" smtClean="0">
                <a:solidFill>
                  <a:srgbClr val="7030A0"/>
                </a:solidFill>
              </a:rPr>
              <a:t> nebo </a:t>
            </a:r>
            <a:r>
              <a:rPr lang="cs-CZ" sz="6000" b="1" dirty="0" smtClean="0">
                <a:solidFill>
                  <a:srgbClr val="E41CE4"/>
                </a:solidFill>
              </a:rPr>
              <a:t>ch</a:t>
            </a:r>
            <a:r>
              <a:rPr lang="cs-CZ" sz="6000" b="1" dirty="0" smtClean="0">
                <a:solidFill>
                  <a:srgbClr val="7030A0"/>
                </a:solidFill>
              </a:rPr>
              <a:t> ?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  <a:solidFill>
            <a:srgbClr val="FFCCFF"/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C00000"/>
                </a:solidFill>
                <a:latin typeface="+mn-lt"/>
              </a:rPr>
              <a:t>      PROČ ?       PROTOŽE…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sní_                   hodně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sně_u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pra__                 hodně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pra__u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pstru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               hodně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pstru_ů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hro__                hodně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hro__ů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oře__        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oře__y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tvaro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               s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tvaro_em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kru_                  v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kru_u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ji_                      na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ji_u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či__                   či__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em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</a:t>
            </a:r>
            <a:endParaRPr lang="cs-CZ" sz="28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74571" y="1780332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4048" y="1780332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9" name="Picture 5" descr="C:\Users\08DY\AppData\Local\Microsoft\Windows\Temporary Internet Files\Content.IE5\ZMEZFLDA\MP9004038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8326" y="4293096"/>
            <a:ext cx="3157408" cy="21040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674571" y="2240856"/>
            <a:ext cx="5629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ch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41334" y="2240856"/>
            <a:ext cx="5629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ch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56058" y="2670324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56345" y="2670324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29142" y="3077220"/>
            <a:ext cx="5629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ch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974857" y="3077220"/>
            <a:ext cx="5629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ch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638413" y="3534916"/>
            <a:ext cx="5629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ch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51920" y="3534916"/>
            <a:ext cx="5629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ch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977507" y="3964910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414895" y="3964910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753997" y="4388018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212756" y="4388018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436274" y="4855934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129763" y="4855934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472509" y="5287481"/>
            <a:ext cx="5629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ch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583305" y="5287481"/>
            <a:ext cx="5629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ch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2483768" y="2041942"/>
            <a:ext cx="79096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2483768" y="2502466"/>
            <a:ext cx="79096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2483768" y="2931934"/>
            <a:ext cx="812417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1" name="Přímá spojnice se šipkou 1030"/>
          <p:cNvCxnSpPr/>
          <p:nvPr/>
        </p:nvCxnSpPr>
        <p:spPr>
          <a:xfrm>
            <a:off x="2483768" y="3366562"/>
            <a:ext cx="79096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6" name="Přímá spojnice se šipkou 1035"/>
          <p:cNvCxnSpPr/>
          <p:nvPr/>
        </p:nvCxnSpPr>
        <p:spPr>
          <a:xfrm>
            <a:off x="2504097" y="3808452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9" name="Přímá spojnice se šipkou 1038"/>
          <p:cNvCxnSpPr/>
          <p:nvPr/>
        </p:nvCxnSpPr>
        <p:spPr>
          <a:xfrm>
            <a:off x="2504097" y="4293096"/>
            <a:ext cx="770639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3" name="Přímá spojnice se šipkou 1042"/>
          <p:cNvCxnSpPr/>
          <p:nvPr/>
        </p:nvCxnSpPr>
        <p:spPr>
          <a:xfrm>
            <a:off x="2504097" y="4706976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6" name="Přímá spojnice se šipkou 1045"/>
          <p:cNvCxnSpPr/>
          <p:nvPr/>
        </p:nvCxnSpPr>
        <p:spPr>
          <a:xfrm>
            <a:off x="2504097" y="5121269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3" name="Přímá spojnice se šipkou 1052"/>
          <p:cNvCxnSpPr/>
          <p:nvPr/>
        </p:nvCxnSpPr>
        <p:spPr>
          <a:xfrm>
            <a:off x="2504097" y="5549091"/>
            <a:ext cx="770639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51131998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5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8864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568952" cy="6336704"/>
          </a:xfrm>
          <a:solidFill>
            <a:srgbClr val="FFFF99"/>
          </a:solidFill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                             </a:t>
            </a:r>
            <a:r>
              <a:rPr lang="cs-CZ" sz="4400" b="1" dirty="0" smtClean="0">
                <a:solidFill>
                  <a:srgbClr val="FF0000"/>
                </a:solidFill>
                <a:latin typeface="+mn-lt"/>
              </a:rPr>
              <a:t>nebo</a:t>
            </a:r>
            <a:endParaRPr lang="cs-CZ" sz="4400" b="1" dirty="0">
              <a:solidFill>
                <a:srgbClr val="FF0000"/>
              </a:solidFill>
              <a:latin typeface="+mn-lt"/>
            </a:endParaRPr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le_ký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le_oučký</a:t>
            </a:r>
            <a:endParaRPr lang="cs-CZ" sz="2800" b="1" dirty="0" smtClean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kře_ký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kře_oučký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vl_ký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vl_oučký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us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__l        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usy__á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ne_ty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ne_et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pla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__ta             bez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pla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__et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ja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__ta               hodně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ja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__et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bu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__ty             hodně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bu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__et              </a:t>
            </a:r>
            <a:endParaRPr lang="cs-CZ" sz="28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1043608" y="589608"/>
            <a:ext cx="1296144" cy="1296144"/>
          </a:xfrm>
          <a:prstGeom prst="downArrow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opisek se šipkou dolů 5"/>
          <p:cNvSpPr/>
          <p:nvPr/>
        </p:nvSpPr>
        <p:spPr>
          <a:xfrm>
            <a:off x="5403925" y="589608"/>
            <a:ext cx="1368152" cy="1296144"/>
          </a:xfrm>
          <a:prstGeom prst="downArrow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364507" y="532508"/>
            <a:ext cx="65434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C000"/>
                </a:solidFill>
              </a:rPr>
              <a:t>h</a:t>
            </a:r>
            <a:endParaRPr lang="cs-CZ" sz="6000" b="1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90108" y="531616"/>
            <a:ext cx="99578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C000"/>
                </a:solidFill>
              </a:rPr>
              <a:t>ch</a:t>
            </a:r>
            <a:endParaRPr lang="cs-CZ" sz="6000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62368" y="2360960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h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29484" y="2360960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h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2054" name="Picture 6" descr="C:\Users\08DY\AppData\Local\Microsoft\Windows\Temporary Internet Files\Content.IE5\0PLT6Y13\MP9003992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166764"/>
            <a:ext cx="2764381" cy="41567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364507" y="2884180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h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48143" y="2884180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h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62368" y="3407400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h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496544" y="3407400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h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236020" y="3916680"/>
            <a:ext cx="5629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ch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84927" y="3916680"/>
            <a:ext cx="5629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ch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236020" y="4453840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h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546004" y="4439900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h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353147" y="4914180"/>
            <a:ext cx="5629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ch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427984" y="4926880"/>
            <a:ext cx="5629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ch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159265" y="5460880"/>
            <a:ext cx="5629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ch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644008" y="5451440"/>
            <a:ext cx="5629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ch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285158" y="5947020"/>
            <a:ext cx="5629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ch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758166" y="5951660"/>
            <a:ext cx="5629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ch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668344" y="535956"/>
            <a:ext cx="55976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?</a:t>
            </a:r>
            <a:endParaRPr lang="cs-CZ" sz="6600" b="1" dirty="0">
              <a:solidFill>
                <a:srgbClr val="FF0000"/>
              </a:solidFill>
            </a:endParaRPr>
          </a:p>
        </p:txBody>
      </p:sp>
      <p:cxnSp>
        <p:nvCxnSpPr>
          <p:cNvPr id="27" name="Přímá spojnice se šipkou 26"/>
          <p:cNvCxnSpPr/>
          <p:nvPr/>
        </p:nvCxnSpPr>
        <p:spPr>
          <a:xfrm>
            <a:off x="2332348" y="2708920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2339752" y="3212976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9" name="Přímá spojnice se šipkou 2048"/>
          <p:cNvCxnSpPr/>
          <p:nvPr/>
        </p:nvCxnSpPr>
        <p:spPr>
          <a:xfrm>
            <a:off x="2332348" y="3680420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7" name="Přímá spojnice se šipkou 2056"/>
          <p:cNvCxnSpPr/>
          <p:nvPr/>
        </p:nvCxnSpPr>
        <p:spPr>
          <a:xfrm>
            <a:off x="2339752" y="4178290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0" name="Přímá spojnice se šipkou 2059"/>
          <p:cNvCxnSpPr/>
          <p:nvPr/>
        </p:nvCxnSpPr>
        <p:spPr>
          <a:xfrm>
            <a:off x="2339752" y="4701510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6" name="Přímá spojnice se šipkou 2065"/>
          <p:cNvCxnSpPr/>
          <p:nvPr/>
        </p:nvCxnSpPr>
        <p:spPr>
          <a:xfrm>
            <a:off x="2332348" y="5188490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0" name="Přímá spojnice se šipkou 2069"/>
          <p:cNvCxnSpPr/>
          <p:nvPr/>
        </p:nvCxnSpPr>
        <p:spPr>
          <a:xfrm>
            <a:off x="2339752" y="5716850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3" name="Přímá spojnice se šipkou 2072"/>
          <p:cNvCxnSpPr/>
          <p:nvPr/>
        </p:nvCxnSpPr>
        <p:spPr>
          <a:xfrm>
            <a:off x="2339752" y="6208630"/>
            <a:ext cx="784684" cy="46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3650369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1" fill="hold">
                      <p:stCondLst>
                        <p:cond delay="indefinite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5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8643590" cy="90872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/>
              <a:t>Doplň h nebo ch 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08720"/>
            <a:ext cx="8568952" cy="5616624"/>
          </a:xfrm>
          <a:solidFill>
            <a:schemeClr val="bg2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5" name="Pětiúhelník 4"/>
          <p:cNvSpPr/>
          <p:nvPr/>
        </p:nvSpPr>
        <p:spPr>
          <a:xfrm rot="16200000">
            <a:off x="-15940" y="4200516"/>
            <a:ext cx="2983192" cy="1296144"/>
          </a:xfrm>
          <a:prstGeom prst="homePlat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úhelník 5"/>
          <p:cNvSpPr/>
          <p:nvPr/>
        </p:nvSpPr>
        <p:spPr>
          <a:xfrm rot="16200000">
            <a:off x="1640248" y="4200514"/>
            <a:ext cx="2983190" cy="1296143"/>
          </a:xfrm>
          <a:prstGeom prst="homePlat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úhelník 6"/>
          <p:cNvSpPr/>
          <p:nvPr/>
        </p:nvSpPr>
        <p:spPr>
          <a:xfrm rot="16200000">
            <a:off x="3296431" y="4200515"/>
            <a:ext cx="2983189" cy="1296145"/>
          </a:xfrm>
          <a:prstGeom prst="homePlat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úhelník 7"/>
          <p:cNvSpPr/>
          <p:nvPr/>
        </p:nvSpPr>
        <p:spPr>
          <a:xfrm rot="16200000">
            <a:off x="4952612" y="4200516"/>
            <a:ext cx="2983192" cy="1296144"/>
          </a:xfrm>
          <a:prstGeom prst="homePlat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úhelník 8"/>
          <p:cNvSpPr/>
          <p:nvPr/>
        </p:nvSpPr>
        <p:spPr>
          <a:xfrm rot="16200000">
            <a:off x="6631308" y="4223028"/>
            <a:ext cx="2938168" cy="1296144"/>
          </a:xfrm>
          <a:prstGeom prst="homePlat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835696" y="4196804"/>
            <a:ext cx="914400" cy="1943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849364" y="5949280"/>
            <a:ext cx="914400" cy="1943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491880" y="4196804"/>
            <a:ext cx="914400" cy="1943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463380" y="5917232"/>
            <a:ext cx="914400" cy="22636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148064" y="4185581"/>
            <a:ext cx="914400" cy="21602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148064" y="5915148"/>
            <a:ext cx="914400" cy="20196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804248" y="4185581"/>
            <a:ext cx="914400" cy="21602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804248" y="5907248"/>
            <a:ext cx="914400" cy="23635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08DY\AppData\Local\Microsoft\Windows\Temporary Internet Files\Content.IE5\BCLGHUIV\MC9002321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908720"/>
            <a:ext cx="1874838" cy="178276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DY\AppData\Local\Microsoft\Windows\Temporary Internet Files\Content.IE5\ZMEZFLDA\MC9002003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9570" y="2405659"/>
            <a:ext cx="1822450" cy="153193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DY\AppData\Local\Microsoft\Windows\Temporary Internet Files\Content.IE5\ZMEZFLDA\MC9004046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12172" flipH="1">
            <a:off x="27157" y="5632101"/>
            <a:ext cx="1039408" cy="102299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DY\AppData\Local\Microsoft\Windows\Temporary Internet Files\Content.IE5\BCLGHUIV\MC90044180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861" y="33265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1051595" y="4233934"/>
            <a:ext cx="7777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r</a:t>
            </a:r>
            <a:r>
              <a:rPr lang="cs-CZ" sz="3200" b="1" dirty="0" smtClean="0"/>
              <a:t>o_</a:t>
            </a:r>
            <a:endParaRPr lang="cs-CZ" sz="32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35896" y="4762890"/>
            <a:ext cx="12795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s</a:t>
            </a:r>
            <a:r>
              <a:rPr lang="cs-CZ" sz="3200" b="1" dirty="0" smtClean="0"/>
              <a:t>mí__</a:t>
            </a:r>
            <a:endParaRPr lang="cs-CZ" sz="32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58434" y="5290240"/>
            <a:ext cx="11641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slu</a:t>
            </a:r>
            <a:r>
              <a:rPr lang="cs-CZ" sz="3200" b="1" dirty="0" smtClean="0"/>
              <a:t>__</a:t>
            </a:r>
            <a:endParaRPr lang="cs-CZ" sz="32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407592" y="4233933"/>
            <a:ext cx="6864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/>
              <a:t>t</a:t>
            </a:r>
            <a:r>
              <a:rPr lang="cs-CZ" sz="3200" b="1" dirty="0" err="1" smtClean="0"/>
              <a:t>r</a:t>
            </a:r>
            <a:r>
              <a:rPr lang="cs-CZ" sz="3200" b="1" dirty="0" smtClean="0"/>
              <a:t>_</a:t>
            </a:r>
            <a:endParaRPr lang="cs-CZ" sz="3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599662" y="4251468"/>
            <a:ext cx="10919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/>
              <a:t>d</a:t>
            </a:r>
            <a:r>
              <a:rPr lang="cs-CZ" sz="3200" b="1" dirty="0" err="1" smtClean="0"/>
              <a:t>u</a:t>
            </a:r>
            <a:r>
              <a:rPr lang="cs-CZ" sz="3200" b="1" dirty="0" smtClean="0"/>
              <a:t>__</a:t>
            </a:r>
            <a:endParaRPr lang="cs-CZ" sz="32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541153" y="4762890"/>
            <a:ext cx="12089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/>
              <a:t>b</a:t>
            </a:r>
            <a:r>
              <a:rPr lang="cs-CZ" sz="3200" b="1" dirty="0" err="1" smtClean="0"/>
              <a:t>ato</a:t>
            </a:r>
            <a:r>
              <a:rPr lang="cs-CZ" sz="3200" b="1" dirty="0" smtClean="0"/>
              <a:t>_</a:t>
            </a:r>
            <a:endParaRPr lang="cs-CZ" sz="32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642945" y="5290239"/>
            <a:ext cx="10054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/>
              <a:t>p</a:t>
            </a:r>
            <a:r>
              <a:rPr lang="cs-CZ" sz="3200" b="1" dirty="0" err="1" smtClean="0"/>
              <a:t>rá</a:t>
            </a:r>
            <a:r>
              <a:rPr lang="cs-CZ" sz="3200" b="1" dirty="0" smtClean="0"/>
              <a:t>_</a:t>
            </a:r>
            <a:endParaRPr lang="cs-CZ" sz="32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019550" y="4251467"/>
            <a:ext cx="10727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h</a:t>
            </a:r>
            <a:r>
              <a:rPr lang="cs-CZ" sz="3200" b="1" dirty="0" smtClean="0"/>
              <a:t>o__</a:t>
            </a:r>
            <a:endParaRPr lang="cs-CZ" sz="32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274903" y="4762889"/>
            <a:ext cx="10262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/>
              <a:t>d</a:t>
            </a:r>
            <a:r>
              <a:rPr lang="cs-CZ" sz="3200" b="1" dirty="0" err="1" smtClean="0"/>
              <a:t>lu</a:t>
            </a:r>
            <a:r>
              <a:rPr lang="cs-CZ" sz="3200" b="1" dirty="0" smtClean="0"/>
              <a:t>_</a:t>
            </a:r>
            <a:endParaRPr lang="cs-CZ" sz="32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001079" y="5322473"/>
            <a:ext cx="15738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Vojtě</a:t>
            </a:r>
            <a:r>
              <a:rPr lang="cs-CZ" sz="3200" b="1" dirty="0" smtClean="0"/>
              <a:t>__</a:t>
            </a:r>
            <a:endParaRPr lang="cs-CZ" sz="32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838913" y="4762890"/>
            <a:ext cx="12105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/>
              <a:t>h</a:t>
            </a:r>
            <a:r>
              <a:rPr lang="cs-CZ" sz="3200" b="1" dirty="0" err="1" smtClean="0"/>
              <a:t>rá</a:t>
            </a:r>
            <a:r>
              <a:rPr lang="cs-CZ" sz="3200" b="1" dirty="0" smtClean="0"/>
              <a:t>__</a:t>
            </a:r>
            <a:endParaRPr lang="cs-CZ" sz="32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900662" y="5290238"/>
            <a:ext cx="11881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/>
              <a:t>z</a:t>
            </a:r>
            <a:r>
              <a:rPr lang="cs-CZ" sz="3200" b="1" dirty="0" err="1" smtClean="0"/>
              <a:t>ása</a:t>
            </a:r>
            <a:r>
              <a:rPr lang="cs-CZ" sz="3200" b="1" dirty="0" smtClean="0"/>
              <a:t>_</a:t>
            </a:r>
            <a:endParaRPr lang="cs-CZ" sz="32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597690" y="4233934"/>
            <a:ext cx="10054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b</a:t>
            </a:r>
            <a:r>
              <a:rPr lang="cs-CZ" sz="3200" b="1" dirty="0" smtClean="0"/>
              <a:t>ře_</a:t>
            </a:r>
            <a:endParaRPr lang="cs-CZ" sz="3200" b="1" dirty="0"/>
          </a:p>
        </p:txBody>
      </p:sp>
      <p:sp>
        <p:nvSpPr>
          <p:cNvPr id="3072" name="TextovéPole 3071"/>
          <p:cNvSpPr txBox="1"/>
          <p:nvPr/>
        </p:nvSpPr>
        <p:spPr>
          <a:xfrm>
            <a:off x="7468947" y="4762888"/>
            <a:ext cx="12795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s</a:t>
            </a:r>
            <a:r>
              <a:rPr lang="cs-CZ" sz="3200" b="1" dirty="0" smtClean="0"/>
              <a:t>tra__</a:t>
            </a:r>
            <a:endParaRPr lang="cs-CZ" sz="3200" b="1" dirty="0"/>
          </a:p>
        </p:txBody>
      </p:sp>
      <p:sp>
        <p:nvSpPr>
          <p:cNvPr id="3073" name="TextovéPole 3072"/>
          <p:cNvSpPr txBox="1"/>
          <p:nvPr/>
        </p:nvSpPr>
        <p:spPr>
          <a:xfrm>
            <a:off x="7412841" y="5290240"/>
            <a:ext cx="13917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/>
              <a:t>ž</a:t>
            </a:r>
            <a:r>
              <a:rPr lang="cs-CZ" sz="3200" b="1" dirty="0" err="1" smtClean="0"/>
              <a:t>eni</a:t>
            </a:r>
            <a:r>
              <a:rPr lang="cs-CZ" sz="3200" b="1" dirty="0" smtClean="0"/>
              <a:t>__</a:t>
            </a:r>
            <a:endParaRPr lang="cs-CZ" sz="3200" b="1" dirty="0"/>
          </a:p>
        </p:txBody>
      </p:sp>
      <p:sp>
        <p:nvSpPr>
          <p:cNvPr id="3079" name="TextovéPole 3078"/>
          <p:cNvSpPr txBox="1"/>
          <p:nvPr/>
        </p:nvSpPr>
        <p:spPr>
          <a:xfrm>
            <a:off x="1400962" y="4233931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h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080" name="TextovéPole 3079"/>
          <p:cNvSpPr txBox="1"/>
          <p:nvPr/>
        </p:nvSpPr>
        <p:spPr>
          <a:xfrm>
            <a:off x="1493783" y="4737698"/>
            <a:ext cx="6174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ch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081" name="TextovéPole 3080"/>
          <p:cNvSpPr txBox="1"/>
          <p:nvPr/>
        </p:nvSpPr>
        <p:spPr>
          <a:xfrm>
            <a:off x="1380502" y="5290237"/>
            <a:ext cx="6174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ch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082" name="TextovéPole 3081"/>
          <p:cNvSpPr txBox="1"/>
          <p:nvPr/>
        </p:nvSpPr>
        <p:spPr>
          <a:xfrm>
            <a:off x="3074151" y="4258748"/>
            <a:ext cx="6174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ch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083" name="TextovéPole 3082"/>
          <p:cNvSpPr txBox="1"/>
          <p:nvPr/>
        </p:nvSpPr>
        <p:spPr>
          <a:xfrm>
            <a:off x="3320208" y="4744160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h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084" name="TextovéPole 3083"/>
          <p:cNvSpPr txBox="1"/>
          <p:nvPr/>
        </p:nvSpPr>
        <p:spPr>
          <a:xfrm>
            <a:off x="3227472" y="5276793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h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085" name="TextovéPole 3084"/>
          <p:cNvSpPr txBox="1"/>
          <p:nvPr/>
        </p:nvSpPr>
        <p:spPr>
          <a:xfrm>
            <a:off x="4713330" y="4233932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h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086" name="TextovéPole 3085"/>
          <p:cNvSpPr txBox="1"/>
          <p:nvPr/>
        </p:nvSpPr>
        <p:spPr>
          <a:xfrm>
            <a:off x="4929911" y="4763837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h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087" name="TextovéPole 3086"/>
          <p:cNvSpPr txBox="1"/>
          <p:nvPr/>
        </p:nvSpPr>
        <p:spPr>
          <a:xfrm>
            <a:off x="4957494" y="5312095"/>
            <a:ext cx="6174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ch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088" name="TextovéPole 3087"/>
          <p:cNvSpPr txBox="1"/>
          <p:nvPr/>
        </p:nvSpPr>
        <p:spPr>
          <a:xfrm>
            <a:off x="6471331" y="4240869"/>
            <a:ext cx="6174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ch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089" name="TextovéPole 3088"/>
          <p:cNvSpPr txBox="1"/>
          <p:nvPr/>
        </p:nvSpPr>
        <p:spPr>
          <a:xfrm>
            <a:off x="6441378" y="4764435"/>
            <a:ext cx="6174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ch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090" name="TextovéPole 3089"/>
          <p:cNvSpPr txBox="1"/>
          <p:nvPr/>
        </p:nvSpPr>
        <p:spPr>
          <a:xfrm>
            <a:off x="6658873" y="5276792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h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091" name="TextovéPole 3090"/>
          <p:cNvSpPr txBox="1"/>
          <p:nvPr/>
        </p:nvSpPr>
        <p:spPr>
          <a:xfrm>
            <a:off x="8187483" y="4244572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h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092" name="TextovéPole 3091"/>
          <p:cNvSpPr txBox="1"/>
          <p:nvPr/>
        </p:nvSpPr>
        <p:spPr>
          <a:xfrm>
            <a:off x="8096111" y="4744159"/>
            <a:ext cx="6174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ch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093" name="TextovéPole 3092"/>
          <p:cNvSpPr txBox="1"/>
          <p:nvPr/>
        </p:nvSpPr>
        <p:spPr>
          <a:xfrm>
            <a:off x="8187092" y="5276296"/>
            <a:ext cx="6174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ch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4468906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0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0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0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0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0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0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0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0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0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1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9" grpId="0"/>
      <p:bldP spid="3080" grpId="0"/>
      <p:bldP spid="3081" grpId="0"/>
      <p:bldP spid="3082" grpId="0"/>
      <p:bldP spid="3083" grpId="0"/>
      <p:bldP spid="3084" grpId="0"/>
      <p:bldP spid="3085" grpId="0"/>
      <p:bldP spid="3086" grpId="0"/>
      <p:bldP spid="3087" grpId="0"/>
      <p:bldP spid="3088" grpId="0"/>
      <p:bldP spid="3089" grpId="0"/>
      <p:bldP spid="3090" grpId="0"/>
      <p:bldP spid="3091" grpId="0"/>
      <p:bldP spid="3092" grpId="0"/>
      <p:bldP spid="309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  <a:ln w="57150">
            <a:solidFill>
              <a:srgbClr val="00B0F0"/>
            </a:solidFill>
          </a:ln>
        </p:spPr>
        <p:txBody>
          <a:bodyPr/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Doplň </a:t>
            </a:r>
            <a:r>
              <a:rPr lang="cs-CZ" sz="2400" b="1" dirty="0" smtClean="0">
                <a:solidFill>
                  <a:srgbClr val="FF0000"/>
                </a:solidFill>
              </a:rPr>
              <a:t>h</a:t>
            </a:r>
            <a:r>
              <a:rPr lang="cs-CZ" sz="2400" b="1" dirty="0" smtClean="0">
                <a:solidFill>
                  <a:srgbClr val="C00000"/>
                </a:solidFill>
              </a:rPr>
              <a:t> nebo </a:t>
            </a:r>
            <a:r>
              <a:rPr lang="cs-CZ" sz="2400" b="1" dirty="0" smtClean="0">
                <a:solidFill>
                  <a:srgbClr val="FF0000"/>
                </a:solidFill>
              </a:rPr>
              <a:t>ch</a:t>
            </a:r>
            <a:r>
              <a:rPr lang="cs-CZ" sz="2400" b="1" dirty="0" smtClean="0">
                <a:solidFill>
                  <a:srgbClr val="C00000"/>
                </a:solidFill>
              </a:rPr>
              <a:t> a škrtni slovo, které se do věty nehodí: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16624"/>
          </a:xfrm>
          <a:solidFill>
            <a:schemeClr val="bg2"/>
          </a:solidFill>
          <a:ln w="57150">
            <a:solidFill>
              <a:srgbClr val="00B0F0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+mn-lt"/>
              </a:rPr>
              <a:t>     Ten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bato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 je      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le_ký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.          Traktor táhne          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dlu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_.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+mn-lt"/>
              </a:rPr>
              <a:t>                                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kře_ký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.                                          </a:t>
            </a:r>
            <a:r>
              <a:rPr lang="cs-CZ" dirty="0" err="1">
                <a:solidFill>
                  <a:schemeClr val="tx1"/>
                </a:solidFill>
                <a:latin typeface="+mn-lt"/>
              </a:rPr>
              <a:t>p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lu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_.   </a:t>
            </a:r>
          </a:p>
          <a:p>
            <a:endParaRPr lang="cs-CZ" dirty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+mn-lt"/>
              </a:rPr>
              <a:t>    U potoka utrhnu       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bato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_.         Pavouk má 8         no_.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                                       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blatou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__.                                   </a:t>
            </a:r>
            <a:r>
              <a:rPr lang="cs-CZ" dirty="0" err="1">
                <a:solidFill>
                  <a:schemeClr val="tx1"/>
                </a:solidFill>
                <a:latin typeface="+mn-lt"/>
              </a:rPr>
              <a:t>k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ni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_.  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+mn-lt"/>
              </a:rPr>
              <a:t>    Každou sobotu utírám        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prá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_.   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                                                   pra__.     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+mn-lt"/>
              </a:rPr>
              <a:t>    Vytáhni loďku na          bře_.  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                                           oře__. </a:t>
            </a:r>
            <a:endParaRPr lang="cs-CZ" dirty="0">
              <a:solidFill>
                <a:schemeClr val="tx1"/>
              </a:solidFill>
              <a:latin typeface="+mn-lt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555776" y="1381082"/>
            <a:ext cx="432048" cy="31972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543200" y="1329290"/>
            <a:ext cx="4572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6534348" y="1371635"/>
            <a:ext cx="629940" cy="32917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6534348" y="1329290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3131840" y="2636912"/>
            <a:ext cx="576064" cy="457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3131840" y="2631709"/>
            <a:ext cx="576064" cy="47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7026548" y="2636912"/>
            <a:ext cx="56978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6987406" y="2618761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>
            <a:off x="3923928" y="4005064"/>
            <a:ext cx="576064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>
            <a:off x="3923928" y="4005064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/>
          <p:nvPr/>
        </p:nvCxnSpPr>
        <p:spPr>
          <a:xfrm>
            <a:off x="3301220" y="5229200"/>
            <a:ext cx="62270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se šipkou 52"/>
          <p:cNvCxnSpPr/>
          <p:nvPr/>
        </p:nvCxnSpPr>
        <p:spPr>
          <a:xfrm>
            <a:off x="3326372" y="5229200"/>
            <a:ext cx="5975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C:\Users\08DY\AppData\Local\Microsoft\Windows\Temporary Internet Files\Content.IE5\ZMEZFLDA\MM900236315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270000"/>
            <a:ext cx="647700" cy="24858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DY\AppData\Local\Microsoft\Windows\Temporary Internet Files\Content.IE5\9M071DKA\MC900436254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714600"/>
            <a:ext cx="2082552" cy="20825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8DY\AppData\Local\Microsoft\Windows\Temporary Internet Files\Content.IE5\9M071DKA\MC9000882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9449" y="3579850"/>
            <a:ext cx="1685635" cy="29514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0" name="TextovéPole 59"/>
          <p:cNvSpPr txBox="1"/>
          <p:nvPr/>
        </p:nvSpPr>
        <p:spPr>
          <a:xfrm>
            <a:off x="1979712" y="1039167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3180219" y="1039167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3366328" y="1497607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7596336" y="1035942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096" name="TextovéPole 4095"/>
          <p:cNvSpPr txBox="1"/>
          <p:nvPr/>
        </p:nvSpPr>
        <p:spPr>
          <a:xfrm>
            <a:off x="7596336" y="1469975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097" name="TextovéPole 4096"/>
          <p:cNvSpPr txBox="1"/>
          <p:nvPr/>
        </p:nvSpPr>
        <p:spPr>
          <a:xfrm>
            <a:off x="4211960" y="2355267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102" name="TextovéPole 4101"/>
          <p:cNvSpPr txBox="1"/>
          <p:nvPr/>
        </p:nvSpPr>
        <p:spPr>
          <a:xfrm>
            <a:off x="4499992" y="2811376"/>
            <a:ext cx="5084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ch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103" name="TextovéPole 4102"/>
          <p:cNvSpPr txBox="1"/>
          <p:nvPr/>
        </p:nvSpPr>
        <p:spPr>
          <a:xfrm>
            <a:off x="7893100" y="2381968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104" name="TextovéPole 4103"/>
          <p:cNvSpPr txBox="1"/>
          <p:nvPr/>
        </p:nvSpPr>
        <p:spPr>
          <a:xfrm>
            <a:off x="7968554" y="2811375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105" name="TextovéPole 4104"/>
          <p:cNvSpPr txBox="1"/>
          <p:nvPr/>
        </p:nvSpPr>
        <p:spPr>
          <a:xfrm>
            <a:off x="4920012" y="3697274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106" name="TextovéPole 4105"/>
          <p:cNvSpPr txBox="1"/>
          <p:nvPr/>
        </p:nvSpPr>
        <p:spPr>
          <a:xfrm>
            <a:off x="4920012" y="4128851"/>
            <a:ext cx="5084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ch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107" name="TextovéPole 4106"/>
          <p:cNvSpPr txBox="1"/>
          <p:nvPr/>
        </p:nvSpPr>
        <p:spPr>
          <a:xfrm>
            <a:off x="4313883" y="4983559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108" name="TextovéPole 4107"/>
          <p:cNvSpPr txBox="1"/>
          <p:nvPr/>
        </p:nvSpPr>
        <p:spPr>
          <a:xfrm>
            <a:off x="4313883" y="5445224"/>
            <a:ext cx="5084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ch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4110" name="Přímá spojnice 4109"/>
          <p:cNvCxnSpPr/>
          <p:nvPr/>
        </p:nvCxnSpPr>
        <p:spPr>
          <a:xfrm>
            <a:off x="3264405" y="1500832"/>
            <a:ext cx="576064" cy="4648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13" name="Přímá spojnice 4112"/>
          <p:cNvCxnSpPr/>
          <p:nvPr/>
        </p:nvCxnSpPr>
        <p:spPr>
          <a:xfrm>
            <a:off x="7292604" y="1005029"/>
            <a:ext cx="576064" cy="4925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16" name="Přímá spojnice 4115"/>
          <p:cNvCxnSpPr/>
          <p:nvPr/>
        </p:nvCxnSpPr>
        <p:spPr>
          <a:xfrm>
            <a:off x="3822005" y="2318394"/>
            <a:ext cx="576064" cy="5632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19" name="Přímá spojnice 4118"/>
          <p:cNvCxnSpPr/>
          <p:nvPr/>
        </p:nvCxnSpPr>
        <p:spPr>
          <a:xfrm>
            <a:off x="7605068" y="2789559"/>
            <a:ext cx="576064" cy="5052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22" name="Přímá spojnice 4121"/>
          <p:cNvCxnSpPr/>
          <p:nvPr/>
        </p:nvCxnSpPr>
        <p:spPr>
          <a:xfrm>
            <a:off x="4598184" y="3679708"/>
            <a:ext cx="576064" cy="5246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25" name="Přímá spojnice 4124"/>
          <p:cNvCxnSpPr/>
          <p:nvPr/>
        </p:nvCxnSpPr>
        <p:spPr>
          <a:xfrm>
            <a:off x="4044420" y="5447125"/>
            <a:ext cx="576064" cy="4723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06336600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0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7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/>
      <p:bldP spid="61" grpId="0"/>
      <p:bldP spid="62" grpId="0"/>
      <p:bldP spid="63" grpId="0"/>
      <p:bldP spid="4096" grpId="0"/>
      <p:bldP spid="4097" grpId="0"/>
      <p:bldP spid="4102" grpId="0"/>
      <p:bldP spid="4103" grpId="0"/>
      <p:bldP spid="4104" grpId="0"/>
      <p:bldP spid="4105" grpId="0"/>
      <p:bldP spid="4106" grpId="0"/>
      <p:bldP spid="4107" grpId="0"/>
      <p:bldP spid="410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VYLUŠTI!</a:t>
            </a:r>
            <a:endParaRPr lang="cs-CZ" b="1" dirty="0">
              <a:solidFill>
                <a:srgbClr val="00B05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587148335"/>
              </p:ext>
            </p:extLst>
          </p:nvPr>
        </p:nvGraphicFramePr>
        <p:xfrm>
          <a:off x="1187622" y="2780932"/>
          <a:ext cx="6912774" cy="36118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8434"/>
                <a:gridCol w="628434"/>
                <a:gridCol w="628434"/>
                <a:gridCol w="628434"/>
                <a:gridCol w="628434"/>
                <a:gridCol w="628434"/>
                <a:gridCol w="628434"/>
                <a:gridCol w="628434"/>
                <a:gridCol w="628434"/>
                <a:gridCol w="628434"/>
                <a:gridCol w="628434"/>
              </a:tblGrid>
              <a:tr h="36003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057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057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057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4057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057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057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057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057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331640" y="242088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1.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07704" y="357301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2.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03848" y="357301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3.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51920" y="319837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4.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81591" y="3203684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5.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24128" y="357301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6.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78443" y="276789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7.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948264" y="356770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8.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96336" y="3979704"/>
            <a:ext cx="2872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363700" y="2790220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325228" y="3137228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344464" y="3966260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344464" y="3579664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363700" y="434903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Ť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926940" y="397970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926940" y="4349036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954190" y="4835532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B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938160" y="5204864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940565" y="5574196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235908" y="3961572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235908" y="434903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197436" y="4835532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197436" y="5204864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B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197436" y="5574196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216672" y="5972376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851920" y="3592240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823788" y="3979704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823788" y="434924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Ď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100422" y="361037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075179" y="3987672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062355" y="434924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D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724128" y="3961572"/>
            <a:ext cx="402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756188" y="4338872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719318" y="4829704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719318" y="520486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732142" y="5603044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Ě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712105" y="598470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D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366357" y="320368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366357" y="359224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6438034" y="3986600"/>
            <a:ext cx="263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381128" y="434224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H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973912" y="398767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995552" y="4357004"/>
            <a:ext cx="263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995552" y="4829704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P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6966698" y="5197012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988339" y="559786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pic>
        <p:nvPicPr>
          <p:cNvPr id="5123" name="Picture 3" descr="C:\Users\08DY\AppData\Local\Microsoft\Windows\Temporary Internet Files\Content.IE5\BCLGHUIV\MC9000840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410" y="4952692"/>
            <a:ext cx="1309155" cy="130070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08DY\AppData\Local\Microsoft\Windows\Temporary Internet Files\Content.IE5\ZMEZFLDA\MC9003379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827" y="1170127"/>
            <a:ext cx="1492314" cy="95493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08DY\AppData\Local\Microsoft\Windows\Temporary Internet Files\Content.IE5\BCLGHUIV\MC9004125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43757">
            <a:off x="7399556" y="2650400"/>
            <a:ext cx="1499984" cy="6838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08DY\AppData\Local\Microsoft\Windows\Temporary Internet Files\Content.IE5\ZMEZFLDA\MC90044039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7468" y="1928011"/>
            <a:ext cx="1836319" cy="183631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08DY\AppData\Local\Microsoft\Windows\Temporary Internet Files\Content.IE5\0PLT6Y13\MC90034392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9030" y="1084950"/>
            <a:ext cx="1181785" cy="104433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08DY\AppData\Local\Microsoft\Windows\Temporary Internet Files\Content.IE5\BCLGHUIV\MC9001113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8115" y="1084950"/>
            <a:ext cx="1519001" cy="133593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08DY\AppData\Local\Microsoft\Windows\Temporary Internet Files\Content.IE5\9M071DKA\MC90041274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583" y="1459570"/>
            <a:ext cx="1402254" cy="153274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08DY\AppData\Local\Microsoft\Windows\Temporary Internet Files\Content.IE5\BCLGHUIV\MC90033131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9965" y="4730080"/>
            <a:ext cx="1351318" cy="157143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2" name="TextovéPole 51"/>
          <p:cNvSpPr txBox="1"/>
          <p:nvPr/>
        </p:nvSpPr>
        <p:spPr>
          <a:xfrm>
            <a:off x="514197" y="2025764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1.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737194" y="6116844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2.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8415624" y="299231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3.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2607837" y="2236223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4.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3689925" y="1170127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5.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7119991" y="2220302"/>
            <a:ext cx="645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6.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4637717" y="1607119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7.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7848144" y="5948711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8.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1" name="Veselý obličej 60"/>
          <p:cNvSpPr/>
          <p:nvPr/>
        </p:nvSpPr>
        <p:spPr>
          <a:xfrm>
            <a:off x="4111820" y="4952691"/>
            <a:ext cx="1197205" cy="1164153"/>
          </a:xfrm>
          <a:prstGeom prst="smileyFace">
            <a:avLst/>
          </a:prstGeom>
          <a:solidFill>
            <a:srgbClr val="FFFF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3075794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6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  <a:latin typeface="+mn-lt"/>
              </a:rPr>
              <a:t>Citace: 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Veškerý text je dílem autora materiálu,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13.5.2012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.  </a:t>
            </a:r>
          </a:p>
          <a:p>
            <a:r>
              <a:rPr lang="cs-CZ" b="1" dirty="0">
                <a:solidFill>
                  <a:schemeClr val="tx1"/>
                </a:solidFill>
                <a:latin typeface="+mn-lt"/>
              </a:rPr>
              <a:t>Použité obrázky: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Otevřená galerie  </a:t>
            </a:r>
            <a:r>
              <a:rPr lang="cs-CZ" dirty="0" smtClean="0">
                <a:solidFill>
                  <a:schemeClr val="tx1"/>
                </a:solidFill>
                <a:latin typeface="+mn-lt"/>
                <a:hlinkClick r:id="rId2"/>
              </a:rPr>
              <a:t>www.office.</a:t>
            </a:r>
            <a:r>
              <a:rPr lang="cs-CZ" dirty="0" err="1" smtClean="0">
                <a:solidFill>
                  <a:schemeClr val="tx1"/>
                </a:solidFill>
                <a:latin typeface="+mn-lt"/>
                <a:hlinkClick r:id="rId2"/>
              </a:rPr>
              <a:t>microsoft.com</a:t>
            </a:r>
            <a:endParaRPr lang="cs-CZ" smtClean="0">
              <a:solidFill>
                <a:schemeClr val="tx1"/>
              </a:solidFill>
              <a:latin typeface="+mn-lt"/>
            </a:endParaRPr>
          </a:p>
          <a:p>
            <a:r>
              <a:rPr lang="cs-CZ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13.5.2012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. 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40113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5048</TotalTime>
  <Words>441</Words>
  <Application>Microsoft Office PowerPoint</Application>
  <PresentationFormat>Předvádění na obrazovce (4:3)</PresentationFormat>
  <Paragraphs>183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Snímek 1</vt:lpstr>
      <vt:lpstr>Snímek 2</vt:lpstr>
      <vt:lpstr>Píšeme h nebo ch ?</vt:lpstr>
      <vt:lpstr>Snímek 4</vt:lpstr>
      <vt:lpstr>Doplň h nebo ch :</vt:lpstr>
      <vt:lpstr>Doplň h nebo ch a škrtni slovo, které se do věty nehodí:</vt:lpstr>
      <vt:lpstr>VYLUŠTI!</vt:lpstr>
      <vt:lpstr>Snímek 8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426</cp:revision>
  <dcterms:created xsi:type="dcterms:W3CDTF">2011-06-20T10:40:08Z</dcterms:created>
  <dcterms:modified xsi:type="dcterms:W3CDTF">2013-01-29T17:30:11Z</dcterms:modified>
</cp:coreProperties>
</file>