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8" r:id="rId3"/>
    <p:sldId id="282" r:id="rId4"/>
    <p:sldId id="283" r:id="rId5"/>
    <p:sldId id="284" r:id="rId6"/>
    <p:sldId id="285" r:id="rId7"/>
    <p:sldId id="286" r:id="rId8"/>
    <p:sldId id="28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Výchozí oddíl" id="{104EE776-F914-43D8-841E-5385C6AB0ECF}">
          <p14:sldIdLst>
            <p14:sldId id="256"/>
            <p14:sldId id="278"/>
            <p14:sldId id="282"/>
            <p14:sldId id="283"/>
            <p14:sldId id="284"/>
            <p14:sldId id="285"/>
            <p14:sldId id="286"/>
            <p14:sldId id="281"/>
          </p14:sldIdLst>
        </p14:section>
        <p14:section name="Oddíl bez názvu" id="{F1D830BF-1A00-4512-99EF-A68DC246AB20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41CE4"/>
    <a:srgbClr val="FFCCFF"/>
    <a:srgbClr val="CCCCFF"/>
    <a:srgbClr val="CC99FF"/>
    <a:srgbClr val="CCECFF"/>
    <a:srgbClr val="FFCCCC"/>
    <a:srgbClr val="FFFF99"/>
    <a:srgbClr val="F55D6B"/>
    <a:srgbClr val="FFFFCC"/>
    <a:srgbClr val="C39FC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250" autoAdjust="0"/>
    <p:restoredTop sz="97158" autoAdjust="0"/>
  </p:normalViewPr>
  <p:slideViewPr>
    <p:cSldViewPr>
      <p:cViewPr>
        <p:scale>
          <a:sx n="75" d="100"/>
          <a:sy n="75" d="100"/>
        </p:scale>
        <p:origin x="-798" y="-7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658" y="-10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VY_32_INOVACE_18_Český jazyk 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Kolaříková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Párové souhlásky: z - s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9027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X="100000" custScaleY="106633" custLinFactNeighborX="343" custLinFactNeighborY="2636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153206" custLinFactY="5040" custLinFactNeighborX="343" custLinFactNeighborY="10000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Kolaříková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7098"/>
          <a:ext cx="6498543" cy="13340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VY_32_INOVACE_18_Český jazyk  2. ročník</a:t>
          </a:r>
          <a:endParaRPr lang="cs-CZ" sz="2000" kern="1200" dirty="0"/>
        </a:p>
      </dsp:txBody>
      <dsp:txXfrm>
        <a:off x="1273857" y="887098"/>
        <a:ext cx="6498543" cy="36800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440160"/>
          <a:ext cx="6498543" cy="10051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Párové souhlásky: z - s</a:t>
          </a:r>
          <a:endParaRPr lang="cs-CZ" sz="2000" b="1" kern="1200" dirty="0"/>
        </a:p>
      </dsp:txBody>
      <dsp:txXfrm>
        <a:off x="1273857" y="1440160"/>
        <a:ext cx="6498543" cy="434672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923193"/>
          <a:ext cx="6498543" cy="62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923193"/>
        <a:ext cx="6498543" cy="6245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B49FB-A2CC-40D6-9F18-94753474641E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F9EE9E-E5DC-462A-8C0A-2CC1671A33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943250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pPr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17.wmf"/><Relationship Id="rId3" Type="http://schemas.openxmlformats.org/officeDocument/2006/relationships/image" Target="../media/image7.png"/><Relationship Id="rId7" Type="http://schemas.openxmlformats.org/officeDocument/2006/relationships/image" Target="../media/image11.gif"/><Relationship Id="rId12" Type="http://schemas.openxmlformats.org/officeDocument/2006/relationships/image" Target="../media/image16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5" Type="http://schemas.openxmlformats.org/officeDocument/2006/relationships/image" Target="../media/image1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Relationship Id="rId1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51781981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 flipV="1">
            <a:off x="0" y="6172200"/>
            <a:ext cx="9324528" cy="6858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501317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Materiál slouží k upevnění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probraného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učiva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o párových souhláskách. Žáci si procvičí doplňování 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z - s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na konci nebo uprostřed slov. 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P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lní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zadané úkoly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                 do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sešitu nebo ústně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 kdy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pracují na interaktivní tabuli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         a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po kliknutí se jim zobrazí </a:t>
            </a:r>
            <a:r>
              <a:rPr lang="cs-CZ">
                <a:solidFill>
                  <a:schemeClr val="tx1"/>
                </a:solidFill>
                <a:latin typeface="+mn-lt"/>
              </a:rPr>
              <a:t>správná </a:t>
            </a:r>
            <a:r>
              <a:rPr lang="cs-CZ" smtClean="0">
                <a:solidFill>
                  <a:schemeClr val="tx1"/>
                </a:solidFill>
                <a:latin typeface="+mn-lt"/>
              </a:rPr>
              <a:t>odpověď.</a:t>
            </a:r>
            <a:endParaRPr lang="cs-CZ" dirty="0">
              <a:solidFill>
                <a:schemeClr val="tx1"/>
              </a:solidFill>
              <a:latin typeface="+mn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587237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385" y="0"/>
            <a:ext cx="8229600" cy="881336"/>
          </a:xfrm>
          <a:solidFill>
            <a:schemeClr val="accent5">
              <a:lumMod val="20000"/>
              <a:lumOff val="80000"/>
            </a:schemeClr>
          </a:solidFill>
          <a:ln w="38100">
            <a:solidFill>
              <a:schemeClr val="accent5">
                <a:lumMod val="60000"/>
                <a:lumOff val="40000"/>
              </a:schemeClr>
            </a:solidFill>
            <a:prstDash val="solid"/>
          </a:ln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Píšeme </a:t>
            </a:r>
            <a:r>
              <a:rPr lang="cs-CZ" b="1" dirty="0" smtClean="0">
                <a:solidFill>
                  <a:srgbClr val="FFFF00"/>
                </a:solidFill>
              </a:rPr>
              <a:t>z</a:t>
            </a:r>
            <a:r>
              <a:rPr lang="cs-CZ" b="1" dirty="0" smtClean="0">
                <a:solidFill>
                  <a:srgbClr val="00B050"/>
                </a:solidFill>
              </a:rPr>
              <a:t> nebo </a:t>
            </a:r>
            <a:r>
              <a:rPr lang="cs-CZ" b="1" dirty="0" smtClean="0">
                <a:solidFill>
                  <a:srgbClr val="FFFF00"/>
                </a:solidFill>
              </a:rPr>
              <a:t>s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00B050"/>
                </a:solidFill>
              </a:rPr>
              <a:t>?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     </a:t>
            </a:r>
            <a:r>
              <a:rPr lang="cs-CZ" sz="3600" b="1" dirty="0" smtClean="0">
                <a:solidFill>
                  <a:srgbClr val="FF0000"/>
                </a:solidFill>
                <a:latin typeface="+mn-lt"/>
              </a:rPr>
              <a:t>PROČ ?         PROTOŽE…   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  <a:latin typeface="+mn-lt"/>
              </a:rPr>
              <a:t>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prova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prova_y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vla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     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vla_y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obra_   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obra_y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obva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 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obva_y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oca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    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oca_y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paře_   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paře_y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mrá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   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mra_y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vů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_      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vo_y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endParaRPr lang="cs-CZ" sz="3200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026" name="Picture 2" descr="C:\Users\08DY\AppData\Local\Microsoft\Windows\Temporary Internet Files\Content.IE5\EU7V3KLG\MC900193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12976"/>
            <a:ext cx="3556933" cy="33925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Y\AppData\Local\Microsoft\Windows\Temporary Internet Files\Content.IE5\HZ84ZV5K\MC9000840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996952"/>
            <a:ext cx="1979434" cy="118712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39479" y="1827402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z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94778" y="1814052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z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63664" y="2412177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s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27984" y="2412177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s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08340" y="2996952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z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58172" y="2996952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z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76489" y="3581727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z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28964" y="3581726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z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89549" y="4184075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s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27984" y="4151750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s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008340" y="4736525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z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11688" y="4736523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z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81564" y="532130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z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34039" y="5321174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z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75484" y="5906075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z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33059" y="5907241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z</a:t>
            </a:r>
            <a:endParaRPr lang="cs-CZ" sz="3200" b="1" dirty="0">
              <a:solidFill>
                <a:srgbClr val="FFFF00"/>
              </a:solidFill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2843808" y="2133238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2843808" y="2751612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2843808" y="3356992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/>
          <p:nvPr/>
        </p:nvCxnSpPr>
        <p:spPr>
          <a:xfrm>
            <a:off x="2843808" y="3926756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2" name="Přímá spojnice se šipkou 1031"/>
          <p:cNvCxnSpPr/>
          <p:nvPr/>
        </p:nvCxnSpPr>
        <p:spPr>
          <a:xfrm flipV="1">
            <a:off x="2870560" y="4539456"/>
            <a:ext cx="792088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1" name="Přímá spojnice se šipkou 1040"/>
          <p:cNvCxnSpPr/>
          <p:nvPr/>
        </p:nvCxnSpPr>
        <p:spPr>
          <a:xfrm>
            <a:off x="2843808" y="5093900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9" name="Přímá spojnice se šipkou 1048"/>
          <p:cNvCxnSpPr/>
          <p:nvPr/>
        </p:nvCxnSpPr>
        <p:spPr>
          <a:xfrm>
            <a:off x="2782652" y="5648485"/>
            <a:ext cx="85324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3" name="Přímá spojnice se šipkou 1052"/>
          <p:cNvCxnSpPr/>
          <p:nvPr/>
        </p:nvCxnSpPr>
        <p:spPr>
          <a:xfrm>
            <a:off x="2755900" y="6199628"/>
            <a:ext cx="879996" cy="38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9422137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  <a:solidFill>
            <a:schemeClr val="tx2">
              <a:lumMod val="20000"/>
              <a:lumOff val="80000"/>
            </a:schemeClr>
          </a:solidFill>
          <a:ln w="38100"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b="1" dirty="0">
                <a:solidFill>
                  <a:srgbClr val="FFFF00"/>
                </a:solidFill>
              </a:rPr>
              <a:t>s</a:t>
            </a:r>
            <a:r>
              <a:rPr lang="cs-CZ" b="1" dirty="0" smtClean="0"/>
              <a:t> nebo </a:t>
            </a:r>
            <a:r>
              <a:rPr lang="cs-CZ" b="1" dirty="0" smtClean="0">
                <a:solidFill>
                  <a:srgbClr val="FFFF00"/>
                </a:solidFill>
              </a:rPr>
              <a:t>z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544616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  <a:latin typeface="+mn-lt"/>
              </a:rPr>
              <a:t>       PROČ ?         PROTOŽE…  </a:t>
            </a:r>
          </a:p>
          <a:p>
            <a:pPr marL="0" indent="0">
              <a:buNone/>
            </a:pPr>
            <a:r>
              <a:rPr lang="cs-CZ" sz="3600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latin typeface="+mn-lt"/>
              </a:rPr>
              <a:t>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bří_ky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     hodně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bří_ek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vlá_ky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vlá_ek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hlá_ky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     hodně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hlá_ek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pá_ky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pá_ek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obrá_ky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obrá_ek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tří_ka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      hodně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tří_ek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krá_ná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    </a:t>
            </a:r>
            <a:r>
              <a:rPr lang="cs-CZ" sz="3200" b="1" dirty="0" err="1" smtClean="0">
                <a:solidFill>
                  <a:schemeClr val="tx1"/>
                </a:solidFill>
                <a:latin typeface="+mn-lt"/>
              </a:rPr>
              <a:t>krá_a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</a:t>
            </a:r>
            <a:endParaRPr lang="cs-CZ" sz="3200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026" name="Picture 2" descr="C:\Users\08DY\AppData\Local\Microsoft\Windows\Temporary Internet Files\Content.IE5\HZ84ZV5K\MP9004337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052" y="2492896"/>
            <a:ext cx="1928854" cy="3456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131840" y="2204864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095836" y="2852936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095836" y="3429000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3095836" y="4005064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3088804" y="4581128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3040534" y="5156100"/>
            <a:ext cx="76835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8" name="Přímá spojnice se šipkou 1027"/>
          <p:cNvCxnSpPr/>
          <p:nvPr/>
        </p:nvCxnSpPr>
        <p:spPr>
          <a:xfrm>
            <a:off x="3040534" y="5745856"/>
            <a:ext cx="77538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3" name="TextovéPole 1032"/>
          <p:cNvSpPr txBox="1"/>
          <p:nvPr/>
        </p:nvSpPr>
        <p:spPr>
          <a:xfrm>
            <a:off x="1774752" y="188584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z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034" name="TextovéPole 1033"/>
          <p:cNvSpPr txBox="1"/>
          <p:nvPr/>
        </p:nvSpPr>
        <p:spPr>
          <a:xfrm>
            <a:off x="5691521" y="1875877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z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035" name="TextovéPole 1034"/>
          <p:cNvSpPr txBox="1"/>
          <p:nvPr/>
        </p:nvSpPr>
        <p:spPr>
          <a:xfrm>
            <a:off x="1838029" y="2478576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s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036" name="TextovéPole 1035"/>
          <p:cNvSpPr txBox="1"/>
          <p:nvPr/>
        </p:nvSpPr>
        <p:spPr>
          <a:xfrm>
            <a:off x="4499992" y="2478576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s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037" name="TextovéPole 1036"/>
          <p:cNvSpPr txBox="1"/>
          <p:nvPr/>
        </p:nvSpPr>
        <p:spPr>
          <a:xfrm>
            <a:off x="1838029" y="3063351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s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038" name="TextovéPole 1037"/>
          <p:cNvSpPr txBox="1"/>
          <p:nvPr/>
        </p:nvSpPr>
        <p:spPr>
          <a:xfrm>
            <a:off x="5840001" y="3063351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s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039" name="TextovéPole 1038"/>
          <p:cNvSpPr txBox="1"/>
          <p:nvPr/>
        </p:nvSpPr>
        <p:spPr>
          <a:xfrm>
            <a:off x="1754459" y="3648126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s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040" name="TextovéPole 1039"/>
          <p:cNvSpPr txBox="1"/>
          <p:nvPr/>
        </p:nvSpPr>
        <p:spPr>
          <a:xfrm>
            <a:off x="4390852" y="3630738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s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041" name="TextovéPole 1040"/>
          <p:cNvSpPr txBox="1"/>
          <p:nvPr/>
        </p:nvSpPr>
        <p:spPr>
          <a:xfrm>
            <a:off x="2103326" y="4215513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z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042" name="TextovéPole 1041"/>
          <p:cNvSpPr txBox="1"/>
          <p:nvPr/>
        </p:nvSpPr>
        <p:spPr>
          <a:xfrm>
            <a:off x="4758260" y="4236702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z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043" name="TextovéPole 1042"/>
          <p:cNvSpPr txBox="1"/>
          <p:nvPr/>
        </p:nvSpPr>
        <p:spPr>
          <a:xfrm>
            <a:off x="1728889" y="4795765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s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044" name="TextovéPole 1043"/>
          <p:cNvSpPr txBox="1"/>
          <p:nvPr/>
        </p:nvSpPr>
        <p:spPr>
          <a:xfrm>
            <a:off x="5588962" y="4821477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s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045" name="TextovéPole 1044"/>
          <p:cNvSpPr txBox="1"/>
          <p:nvPr/>
        </p:nvSpPr>
        <p:spPr>
          <a:xfrm>
            <a:off x="1912593" y="5410380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s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046" name="TextovéPole 1045"/>
          <p:cNvSpPr txBox="1"/>
          <p:nvPr/>
        </p:nvSpPr>
        <p:spPr>
          <a:xfrm>
            <a:off x="4468640" y="5420653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s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862610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3" grpId="0"/>
      <p:bldP spid="1034" grpId="0"/>
      <p:bldP spid="1035" grpId="0"/>
      <p:bldP spid="1036" grpId="0"/>
      <p:bldP spid="1037" grpId="0"/>
      <p:bldP spid="1038" grpId="0"/>
      <p:bldP spid="1039" grpId="0"/>
      <p:bldP spid="1040" grpId="0"/>
      <p:bldP spid="1041" grpId="0"/>
      <p:bldP spid="1042" grpId="0"/>
      <p:bldP spid="1043" grpId="0"/>
      <p:bldP spid="1044" grpId="0"/>
      <p:bldP spid="1045" grpId="0"/>
      <p:bldP spid="104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/>
          <a:lstStyle/>
          <a:p>
            <a:r>
              <a:rPr lang="cs-CZ" b="1" dirty="0" smtClean="0"/>
              <a:t>Doplň s nebo z 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77680" y="4027375"/>
            <a:ext cx="4509120" cy="2830625"/>
          </a:xfrm>
          <a:solidFill>
            <a:schemeClr val="bg1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08DY\AppData\Local\Microsoft\Windows\Temporary Internet Files\Content.IE5\HZ84ZV5K\MP9004331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97152"/>
            <a:ext cx="9144000" cy="20608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Y\AppData\Local\Microsoft\Windows\Temporary Internet Files\Content.IE5\3Z4U9J7P\MC90044179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56992"/>
            <a:ext cx="2279476" cy="22794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138733" y="4330774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2762250" y="4581128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ree"/>
          <p:cNvSpPr>
            <a:spLocks noEditPoints="1" noChangeArrowheads="1"/>
          </p:cNvSpPr>
          <p:nvPr/>
        </p:nvSpPr>
        <p:spPr bwMode="auto">
          <a:xfrm>
            <a:off x="1691680" y="4327450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6" name="Picture 8" descr="C:\Users\08DY\AppData\Local\Microsoft\Windows\Temporary Internet Files\Content.IE5\HZ84ZV5K\MC9000272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578" y="4643040"/>
            <a:ext cx="1493838" cy="16859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DY\AppData\Local\Microsoft\Windows\Temporary Internet Files\Content.IE5\3Z4U9J7P\MC90044179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6416" y="3891520"/>
            <a:ext cx="1503040" cy="15030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DY\AppData\Local\Microsoft\Windows\Temporary Internet Files\Content.IE5\EU7V3KLG\MC9001933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636468"/>
            <a:ext cx="1606755" cy="111047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DY\AppData\Local\Microsoft\Windows\Temporary Internet Files\Content.IE5\3Z4U9J7P\MC9000532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3880" y="2941997"/>
            <a:ext cx="1193176" cy="82999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8DY\AppData\Local\Microsoft\Windows\Temporary Internet Files\Content.IE5\EU7V3KLG\MM900236271[1].gif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6885" y="5423869"/>
            <a:ext cx="1360635" cy="10466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08DY\AppData\Local\Microsoft\Windows\Temporary Internet Files\Content.IE5\HZ84ZV5K\MC90032647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82" y="2191568"/>
            <a:ext cx="912019" cy="88820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08DY\AppData\Local\Microsoft\Windows\Temporary Internet Files\Content.IE5\HZ84ZV5K\MC90032647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57101">
            <a:off x="1046709" y="2691016"/>
            <a:ext cx="703753" cy="68537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08DY\AppData\Local\Microsoft\Windows\Temporary Internet Files\Content.IE5\3Z4U9J7P\MC90033137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163286">
            <a:off x="5478004" y="4783533"/>
            <a:ext cx="1224076" cy="11480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08DY\AppData\Local\Microsoft\Windows\Temporary Internet Files\Content.IE5\3Z4U9J7P\MC90033137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169457">
            <a:off x="5828962" y="4921218"/>
            <a:ext cx="1346870" cy="12632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08DY\AppData\Local\Microsoft\Windows\Temporary Internet Files\Content.IE5\3Z4U9J7P\MC90033137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410328">
            <a:off x="6582142" y="4881494"/>
            <a:ext cx="1160810" cy="10887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Y\AppData\Local\Microsoft\Windows\Temporary Internet Files\Content.IE5\BF4SG6W7\MC90034691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1361" y="2696551"/>
            <a:ext cx="536021" cy="32263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Y\AppData\Local\Microsoft\Windows\Temporary Internet Files\Content.IE5\BF4SG6W7\MC90034691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5808" y="2983173"/>
            <a:ext cx="538931" cy="3243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Y\AppData\Local\Microsoft\Windows\Temporary Internet Files\Content.IE5\BF4SG6W7\MC90034692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9854" y="2725032"/>
            <a:ext cx="548383" cy="2865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Y\AppData\Local\Microsoft\Windows\Temporary Internet Files\Content.IE5\HZ84ZV5K\MC900438036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5693" y="3000288"/>
            <a:ext cx="713408" cy="7134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Y\AppData\Local\Microsoft\Windows\Temporary Internet Files\Content.IE5\HZ84ZV5K\MC90008406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82" y="5987838"/>
            <a:ext cx="1199152" cy="9652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Y\AppData\Local\Microsoft\Windows\Temporary Internet Files\Content.IE5\EU7V3KLG\MC900441809[1]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2481" y="-172184"/>
            <a:ext cx="4029112" cy="40291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486525" y="2583241"/>
            <a:ext cx="17652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d</a:t>
            </a:r>
            <a:r>
              <a:rPr lang="cs-CZ" sz="2400" b="1" dirty="0" smtClean="0"/>
              <a:t>va </a:t>
            </a:r>
            <a:r>
              <a:rPr lang="cs-CZ" sz="2400" b="1" dirty="0" err="1" smtClean="0"/>
              <a:t>bělá_ci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07669" y="3338487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k</a:t>
            </a:r>
            <a:r>
              <a:rPr lang="cs-CZ" sz="2400" b="1" dirty="0" err="1" smtClean="0"/>
              <a:t>o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3518" y="4312064"/>
            <a:ext cx="5950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l</a:t>
            </a:r>
            <a:r>
              <a:rPr lang="cs-CZ" sz="2400" b="1" dirty="0" err="1" smtClean="0"/>
              <a:t>e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445" y="5906367"/>
            <a:ext cx="782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p</a:t>
            </a:r>
            <a:r>
              <a:rPr lang="cs-CZ" sz="2400" b="1" dirty="0" err="1" smtClean="0"/>
              <a:t>la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26004" y="5163727"/>
            <a:ext cx="954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aře_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4427820"/>
            <a:ext cx="8354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o</a:t>
            </a:r>
            <a:r>
              <a:rPr lang="cs-CZ" sz="2400" b="1" dirty="0" err="1" smtClean="0"/>
              <a:t>ve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15471" y="3338488"/>
            <a:ext cx="971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h</a:t>
            </a:r>
            <a:r>
              <a:rPr lang="cs-CZ" sz="2400" b="1" dirty="0" err="1" smtClean="0"/>
              <a:t>my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316416" y="5172887"/>
            <a:ext cx="6799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pe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89645" y="1196041"/>
            <a:ext cx="8867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m</a:t>
            </a:r>
            <a:r>
              <a:rPr lang="cs-CZ" sz="2400" b="1" dirty="0" err="1" smtClean="0"/>
              <a:t>rá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95053" y="1535987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h</a:t>
            </a:r>
            <a:r>
              <a:rPr lang="cs-CZ" sz="2400" b="1" dirty="0" err="1" smtClean="0"/>
              <a:t>rá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389645" y="1842372"/>
            <a:ext cx="766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m</a:t>
            </a:r>
            <a:r>
              <a:rPr lang="cs-CZ" sz="2400" b="1" dirty="0" err="1" smtClean="0"/>
              <a:t>e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17278" y="2174006"/>
            <a:ext cx="612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r</a:t>
            </a:r>
            <a:r>
              <a:rPr lang="cs-CZ" sz="2400" b="1" dirty="0" smtClean="0"/>
              <a:t>e_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26005" y="818097"/>
            <a:ext cx="954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v</a:t>
            </a:r>
            <a:r>
              <a:rPr lang="cs-CZ" sz="2400" b="1" dirty="0" err="1" smtClean="0"/>
              <a:t>í_ka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738869" y="1196040"/>
            <a:ext cx="885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l</a:t>
            </a:r>
            <a:r>
              <a:rPr lang="cs-CZ" sz="2400" b="1" dirty="0" err="1" smtClean="0"/>
              <a:t>í_ka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873154" y="1535986"/>
            <a:ext cx="1056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m</a:t>
            </a:r>
            <a:r>
              <a:rPr lang="cs-CZ" sz="2400" b="1" dirty="0" err="1" smtClean="0"/>
              <a:t>i_ka</a:t>
            </a:r>
            <a:endParaRPr lang="cs-CZ" sz="2400" b="1" dirty="0"/>
          </a:p>
        </p:txBody>
      </p:sp>
      <p:pic>
        <p:nvPicPr>
          <p:cNvPr id="1036" name="Picture 12" descr="C:\Users\08DY\AppData\Local\Microsoft\Windows\Temporary Internet Files\Content.IE5\EU7V3KLG\MC900441809[1]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199" y="-346274"/>
            <a:ext cx="2804421" cy="311418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DY\AppData\Local\Microsoft\Windows\Temporary Internet Files\Content.IE5\EU7V3KLG\MC900441809[1]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45735" y="-336512"/>
            <a:ext cx="3053737" cy="29601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228554" y="605261"/>
            <a:ext cx="1090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b</a:t>
            </a:r>
            <a:r>
              <a:rPr lang="cs-CZ" sz="2400" b="1" dirty="0" err="1" smtClean="0"/>
              <a:t>ří_ka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394485" y="1264955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o</a:t>
            </a:r>
            <a:r>
              <a:rPr lang="cs-CZ" sz="2400" b="1" dirty="0" err="1" smtClean="0"/>
              <a:t>tá_ka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481134" y="912737"/>
            <a:ext cx="936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lá_ka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928311" y="633471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n</a:t>
            </a:r>
            <a:r>
              <a:rPr lang="cs-CZ" sz="2400" b="1" dirty="0" smtClean="0"/>
              <a:t>o_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949793" y="1027695"/>
            <a:ext cx="612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l</a:t>
            </a:r>
            <a:r>
              <a:rPr lang="cs-CZ" sz="2400" b="1" dirty="0" err="1" smtClean="0"/>
              <a:t>o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970790" y="1380707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b</a:t>
            </a:r>
            <a:r>
              <a:rPr lang="cs-CZ" sz="2400" b="1" dirty="0" err="1" smtClean="0"/>
              <a:t>o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967602" y="466012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v</a:t>
            </a:r>
            <a:r>
              <a:rPr lang="cs-CZ" sz="2400" b="1" dirty="0" err="1" smtClean="0"/>
              <a:t>ů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2049" name="TextovéPole 2048"/>
          <p:cNvSpPr txBox="1"/>
          <p:nvPr/>
        </p:nvSpPr>
        <p:spPr>
          <a:xfrm>
            <a:off x="8092627" y="796863"/>
            <a:ext cx="8691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ř</a:t>
            </a:r>
            <a:r>
              <a:rPr lang="cs-CZ" sz="2400" b="1" dirty="0" err="1" smtClean="0"/>
              <a:t>etě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pic>
        <p:nvPicPr>
          <p:cNvPr id="1038" name="Picture 14" descr="C:\Users\08DY\AppData\Local\Microsoft\Windows\Temporary Internet Files\Content.IE5\BF4SG6W7\MC900232649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9257" y="5394560"/>
            <a:ext cx="870833" cy="116244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2" name="TextovéPole 2051"/>
          <p:cNvSpPr txBox="1"/>
          <p:nvPr/>
        </p:nvSpPr>
        <p:spPr>
          <a:xfrm>
            <a:off x="2044674" y="6282798"/>
            <a:ext cx="1143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p</a:t>
            </a:r>
            <a:r>
              <a:rPr lang="cs-CZ" sz="2400" b="1" dirty="0" err="1" smtClean="0"/>
              <a:t>rova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4492" y="585735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28490" y="905205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48" name="TextovéPole 2047"/>
          <p:cNvSpPr txBox="1"/>
          <p:nvPr/>
        </p:nvSpPr>
        <p:spPr>
          <a:xfrm>
            <a:off x="1823306" y="1250143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53" name="TextovéPole 2052"/>
          <p:cNvSpPr txBox="1"/>
          <p:nvPr/>
        </p:nvSpPr>
        <p:spPr>
          <a:xfrm>
            <a:off x="3930260" y="1196039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54" name="TextovéPole 2053"/>
          <p:cNvSpPr txBox="1"/>
          <p:nvPr/>
        </p:nvSpPr>
        <p:spPr>
          <a:xfrm>
            <a:off x="3856718" y="1535985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61" name="TextovéPole 2060"/>
          <p:cNvSpPr txBox="1"/>
          <p:nvPr/>
        </p:nvSpPr>
        <p:spPr>
          <a:xfrm>
            <a:off x="3807779" y="183445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68" name="TextovéPole 2067"/>
          <p:cNvSpPr txBox="1"/>
          <p:nvPr/>
        </p:nvSpPr>
        <p:spPr>
          <a:xfrm>
            <a:off x="3669697" y="2174005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69" name="TextovéPole 2068"/>
          <p:cNvSpPr txBox="1"/>
          <p:nvPr/>
        </p:nvSpPr>
        <p:spPr>
          <a:xfrm>
            <a:off x="4873154" y="788478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70" name="TextovéPole 2069"/>
          <p:cNvSpPr txBox="1"/>
          <p:nvPr/>
        </p:nvSpPr>
        <p:spPr>
          <a:xfrm>
            <a:off x="4927577" y="1187091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71" name="TextovéPole 2070"/>
          <p:cNvSpPr txBox="1"/>
          <p:nvPr/>
        </p:nvSpPr>
        <p:spPr>
          <a:xfrm>
            <a:off x="5225532" y="1507772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72" name="TextovéPole 2071"/>
          <p:cNvSpPr txBox="1"/>
          <p:nvPr/>
        </p:nvSpPr>
        <p:spPr>
          <a:xfrm>
            <a:off x="7305016" y="633470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73" name="TextovéPole 2072"/>
          <p:cNvSpPr txBox="1"/>
          <p:nvPr/>
        </p:nvSpPr>
        <p:spPr>
          <a:xfrm>
            <a:off x="7240967" y="1014139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74" name="TextovéPole 2073"/>
          <p:cNvSpPr txBox="1"/>
          <p:nvPr/>
        </p:nvSpPr>
        <p:spPr>
          <a:xfrm>
            <a:off x="7348066" y="1366870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76" name="TextovéPole 2075"/>
          <p:cNvSpPr txBox="1"/>
          <p:nvPr/>
        </p:nvSpPr>
        <p:spPr>
          <a:xfrm>
            <a:off x="8326675" y="443540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77" name="TextovéPole 2076"/>
          <p:cNvSpPr txBox="1"/>
          <p:nvPr/>
        </p:nvSpPr>
        <p:spPr>
          <a:xfrm>
            <a:off x="8618258" y="783306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78" name="TextovéPole 2077"/>
          <p:cNvSpPr txBox="1"/>
          <p:nvPr/>
        </p:nvSpPr>
        <p:spPr>
          <a:xfrm>
            <a:off x="2642122" y="2572040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79" name="TextovéPole 2078"/>
          <p:cNvSpPr txBox="1"/>
          <p:nvPr/>
        </p:nvSpPr>
        <p:spPr>
          <a:xfrm>
            <a:off x="497631" y="4292565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3803553" y="3349574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26" name="TextovéPole 1025"/>
          <p:cNvSpPr txBox="1"/>
          <p:nvPr/>
        </p:nvSpPr>
        <p:spPr>
          <a:xfrm>
            <a:off x="5976416" y="3336875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27" name="TextovéPole 1026"/>
          <p:cNvSpPr txBox="1"/>
          <p:nvPr/>
        </p:nvSpPr>
        <p:spPr>
          <a:xfrm>
            <a:off x="510291" y="5929213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35" name="TextovéPole 1034"/>
          <p:cNvSpPr txBox="1"/>
          <p:nvPr/>
        </p:nvSpPr>
        <p:spPr>
          <a:xfrm>
            <a:off x="2838725" y="6282797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39" name="TextovéPole 1038"/>
          <p:cNvSpPr txBox="1"/>
          <p:nvPr/>
        </p:nvSpPr>
        <p:spPr>
          <a:xfrm>
            <a:off x="5251773" y="5163727"/>
            <a:ext cx="222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40" name="TextovéPole 1039"/>
          <p:cNvSpPr txBox="1"/>
          <p:nvPr/>
        </p:nvSpPr>
        <p:spPr>
          <a:xfrm>
            <a:off x="6897986" y="4427820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41" name="TextovéPole 1040"/>
          <p:cNvSpPr txBox="1"/>
          <p:nvPr/>
        </p:nvSpPr>
        <p:spPr>
          <a:xfrm>
            <a:off x="8674623" y="5151474"/>
            <a:ext cx="3209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750669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2048" grpId="0"/>
      <p:bldP spid="2053" grpId="0"/>
      <p:bldP spid="2054" grpId="0"/>
      <p:bldP spid="2061" grpId="0"/>
      <p:bldP spid="2068" grpId="0"/>
      <p:bldP spid="2069" grpId="0"/>
      <p:bldP spid="2070" grpId="0"/>
      <p:bldP spid="2071" grpId="0"/>
      <p:bldP spid="2072" grpId="0"/>
      <p:bldP spid="2073" grpId="0"/>
      <p:bldP spid="2074" grpId="0"/>
      <p:bldP spid="2076" grpId="0"/>
      <p:bldP spid="2077" grpId="0"/>
      <p:bldP spid="2078" grpId="0"/>
      <p:bldP spid="2079" grpId="0"/>
      <p:bldP spid="1025" grpId="0"/>
      <p:bldP spid="1026" grpId="0"/>
      <p:bldP spid="1027" grpId="0"/>
      <p:bldP spid="1035" grpId="0"/>
      <p:bldP spid="1039" grpId="0"/>
      <p:bldP spid="1040" grpId="0"/>
      <p:bldP spid="104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  <a:ln w="38100">
            <a:solidFill>
              <a:srgbClr val="0070C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Oprav chyby!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  <a:ln w="38100">
            <a:solidFill>
              <a:schemeClr val="bg1"/>
            </a:solidFill>
          </a:ln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Do</a:t>
            </a:r>
            <a:r>
              <a:rPr lang="cs-CZ" dirty="0" smtClean="0"/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poléfky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 dáváme 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mrkef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. 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K 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svádku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 jsem dostala 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heskou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blůsku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. 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Koupil jsem 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láhef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malinofky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. </a:t>
            </a:r>
          </a:p>
          <a:p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Mrás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 vytvořil na rybníku 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pefný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 let. 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Mám 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rát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šíbkový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sirub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. 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+mn-lt"/>
              </a:rPr>
              <a:t>Strýc 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Josev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 připevnil na 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strob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 novou </a:t>
            </a:r>
            <a:r>
              <a:rPr lang="cs-CZ" sz="3200" dirty="0" err="1" smtClean="0">
                <a:solidFill>
                  <a:schemeClr val="tx1"/>
                </a:solidFill>
                <a:latin typeface="+mn-lt"/>
              </a:rPr>
              <a:t>žárofku</a:t>
            </a:r>
            <a:r>
              <a:rPr lang="cs-CZ" sz="3200" dirty="0" smtClean="0">
                <a:solidFill>
                  <a:schemeClr val="tx1"/>
                </a:solidFill>
                <a:latin typeface="+mn-lt"/>
              </a:rPr>
              <a:t>.</a:t>
            </a:r>
            <a:endParaRPr lang="cs-CZ" sz="3200" dirty="0">
              <a:solidFill>
                <a:schemeClr val="tx1"/>
              </a:solidFill>
              <a:latin typeface="+mn-lt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2195736" y="1282564"/>
            <a:ext cx="28803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364088" y="1282564"/>
            <a:ext cx="36004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835696" y="1916832"/>
            <a:ext cx="36004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364088" y="1868252"/>
            <a:ext cx="36004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948264" y="1891296"/>
            <a:ext cx="360040" cy="4341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779912" y="2420888"/>
            <a:ext cx="360040" cy="4287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332896" y="2463292"/>
            <a:ext cx="360040" cy="4056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1508312" y="2996952"/>
            <a:ext cx="36004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5854764" y="2999036"/>
            <a:ext cx="36004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6831608" y="3059424"/>
            <a:ext cx="36004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2198688" y="3573016"/>
            <a:ext cx="288032" cy="4708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764520" y="3589666"/>
            <a:ext cx="295312" cy="454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4644008" y="3601498"/>
            <a:ext cx="360040" cy="454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2552136" y="4221088"/>
            <a:ext cx="36004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5926772" y="4221088"/>
            <a:ext cx="288032" cy="4086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1580320" y="4708240"/>
            <a:ext cx="288032" cy="4056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TextovéPole 74"/>
          <p:cNvSpPr txBox="1"/>
          <p:nvPr/>
        </p:nvSpPr>
        <p:spPr>
          <a:xfrm>
            <a:off x="2168196" y="877809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5364088" y="877809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1796989" y="1512077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5353118" y="1529368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6918454" y="1564228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3779912" y="2050469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5287062" y="2071354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1508312" y="2704564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5864642" y="2635244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6831608" y="2686412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2145754" y="3243847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2694809" y="3163848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4644008" y="3163848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2580488" y="3895000"/>
            <a:ext cx="3449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f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5842200" y="3763358"/>
            <a:ext cx="434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1518190" y="4321487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08DY\AppData\Local\Microsoft\Windows\Temporary Internet Files\Content.IE5\HZ84ZV5K\MC9003535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488" y="4927599"/>
            <a:ext cx="2768872" cy="168769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eselý obličej 3"/>
          <p:cNvSpPr/>
          <p:nvPr/>
        </p:nvSpPr>
        <p:spPr>
          <a:xfrm>
            <a:off x="809936" y="5517232"/>
            <a:ext cx="914400" cy="914400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23606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" grpId="0"/>
      <p:bldP spid="76" grpId="0"/>
      <p:bldP spid="77" grpId="0"/>
      <p:bldP spid="78" grpId="0"/>
      <p:bldP spid="79" grpId="0"/>
      <p:bldP spid="80" grpId="0"/>
      <p:bldP spid="81" grpId="0"/>
      <p:bldP spid="82" grpId="0"/>
      <p:bldP spid="83" grpId="0"/>
      <p:bldP spid="84" grpId="0"/>
      <p:bldP spid="85" grpId="0"/>
      <p:bldP spid="86" grpId="0"/>
      <p:bldP spid="87" grpId="0"/>
      <p:bldP spid="88" grpId="0"/>
      <p:bldP spid="89" grpId="0"/>
      <p:bldP spid="90" grpId="0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  <a:solidFill>
            <a:srgbClr val="FFCCFF"/>
          </a:solidFill>
          <a:ln w="38100">
            <a:solidFill>
              <a:srgbClr val="E41CE4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VYLUŠTI!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34533451"/>
              </p:ext>
            </p:extLst>
          </p:nvPr>
        </p:nvGraphicFramePr>
        <p:xfrm>
          <a:off x="4716016" y="1340772"/>
          <a:ext cx="3909120" cy="48885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  <a:gridCol w="473224"/>
                <a:gridCol w="488640"/>
                <a:gridCol w="488640"/>
                <a:gridCol w="488640"/>
                <a:gridCol w="488640"/>
                <a:gridCol w="488640"/>
                <a:gridCol w="488640"/>
              </a:tblGrid>
              <a:tr h="544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41CE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36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41CE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4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41CE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4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41CE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4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41CE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4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41CE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4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41CE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4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41CE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40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41CE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364088" y="141277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196677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0032" y="254758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306896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64088" y="357301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414908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38730" y="472514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41991" y="522920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30295" y="580526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5536" y="1412776"/>
            <a:ext cx="2507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Zmije je jedovatý ….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5536" y="1962334"/>
            <a:ext cx="3650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Na stěnu jsme pověsili nový ….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6128" y="2547586"/>
            <a:ext cx="2813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Zatáhl jsem na okně ….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5536" y="3068960"/>
            <a:ext cx="30748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Na louce se pase stádo ….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06128" y="3573016"/>
            <a:ext cx="24705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 …. mi nějaký dárek!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5536" y="4149080"/>
            <a:ext cx="30187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 Na ten vysoký strom …. !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5536" y="4725144"/>
            <a:ext cx="39148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 Mamince jsme vyrobili hezkou ….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83685" y="5229200"/>
            <a:ext cx="2858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 V kostele slouží mši …..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3685" y="5805264"/>
            <a:ext cx="36343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 Komár a moucha je obtížný …. 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796136" y="1415852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228184" y="141585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732240" y="139660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7236296" y="141585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789655" y="1966774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288980" y="1962334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788923" y="196233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208948" y="196677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757888" y="196233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308216" y="254758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776099" y="254758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228184" y="254103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732240" y="2541038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Ě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236296" y="254758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781241" y="3068266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268942" y="3067870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801747" y="306787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788923" y="3573016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222448" y="3573016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719416" y="357301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236296" y="357301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668344" y="357301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774497" y="414908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262524" y="414908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6745064" y="414908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236296" y="414908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7668344" y="414908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276156" y="4725144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5831403" y="4725144"/>
            <a:ext cx="263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6240231" y="4725888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731438" y="4725144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7217060" y="472514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5299781" y="522920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5743238" y="522920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6262524" y="522920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Ě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6738652" y="522920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4781241" y="579871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5268740" y="5798716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5788923" y="579871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6221200" y="579871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2176120" y="6308944"/>
            <a:ext cx="49327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Brzy už budou ___________.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406128" y="6339722"/>
            <a:ext cx="17930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TAJENKA :</a:t>
            </a:r>
            <a:endParaRPr lang="cs-CZ" sz="24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4802114" y="6278167"/>
            <a:ext cx="18822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E41CE4"/>
                </a:solidFill>
              </a:rPr>
              <a:t>prázdniny</a:t>
            </a:r>
            <a:endParaRPr lang="cs-CZ" sz="2800" b="1" dirty="0">
              <a:solidFill>
                <a:srgbClr val="E41CE4"/>
              </a:solidFill>
            </a:endParaRPr>
          </a:p>
        </p:txBody>
      </p:sp>
      <p:pic>
        <p:nvPicPr>
          <p:cNvPr id="1026" name="Picture 2" descr="C:\Users\08DY\AppData\Local\Microsoft\Windows\Temporary Internet Files\Content.IE5\HZ84ZV5K\MP9004305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3381" y="5229200"/>
            <a:ext cx="1843074" cy="12282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71968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8" grpId="0"/>
      <p:bldP spid="39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2" grpId="0"/>
      <p:bldP spid="53" grpId="0"/>
      <p:bldP spid="55" grpId="0"/>
      <p:bldP spid="56" grpId="0"/>
      <p:bldP spid="58" grpId="0"/>
      <p:bldP spid="59" grpId="0"/>
      <p:bldP spid="61" grpId="0"/>
      <p:bldP spid="62" grpId="0"/>
      <p:bldP spid="64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  <a:latin typeface="+mn-lt"/>
              </a:rPr>
              <a:t>Citace: 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Veškerý text je dílem autora materiálu,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26.5.2012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</a:t>
            </a:r>
          </a:p>
          <a:p>
            <a:r>
              <a:rPr lang="cs-CZ" b="1" dirty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Otevřená galerie  </a:t>
            </a:r>
            <a:r>
              <a:rPr lang="cs-CZ" dirty="0" smtClean="0">
                <a:solidFill>
                  <a:schemeClr val="tx1"/>
                </a:solidFill>
                <a:latin typeface="+mn-lt"/>
                <a:hlinkClick r:id="rId2"/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  <a:latin typeface="+mn-lt"/>
                <a:hlinkClick r:id="rId2"/>
              </a:rPr>
              <a:t>microsoft.com</a:t>
            </a:r>
            <a:endParaRPr lang="cs-CZ" smtClean="0">
              <a:solidFill>
                <a:schemeClr val="tx1"/>
              </a:solidFill>
              <a:latin typeface="+mn-lt"/>
            </a:endParaRPr>
          </a:p>
          <a:p>
            <a:r>
              <a:rPr lang="cs-CZ" smtClean="0">
                <a:solidFill>
                  <a:schemeClr val="tx1"/>
                </a:solidFill>
                <a:latin typeface="+mn-lt"/>
              </a:rPr>
              <a:t>26.5.2012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40113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5672</TotalTime>
  <Words>461</Words>
  <Application>Microsoft Office PowerPoint</Application>
  <PresentationFormat>Předvádění na obrazovce (4:3)</PresentationFormat>
  <Paragraphs>192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Snímek 1</vt:lpstr>
      <vt:lpstr>Snímek 2</vt:lpstr>
      <vt:lpstr>Píšeme z nebo s ?</vt:lpstr>
      <vt:lpstr>s nebo z</vt:lpstr>
      <vt:lpstr>Doplň s nebo z !</vt:lpstr>
      <vt:lpstr>Oprav chyby!</vt:lpstr>
      <vt:lpstr>VYLUŠTI!</vt:lpstr>
      <vt:lpstr>Snímek 8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484</cp:revision>
  <dcterms:created xsi:type="dcterms:W3CDTF">2011-06-20T10:40:08Z</dcterms:created>
  <dcterms:modified xsi:type="dcterms:W3CDTF">2013-01-29T17:30:47Z</dcterms:modified>
</cp:coreProperties>
</file>