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8" r:id="rId3"/>
    <p:sldId id="282" r:id="rId4"/>
    <p:sldId id="283" r:id="rId5"/>
    <p:sldId id="284" r:id="rId6"/>
    <p:sldId id="285" r:id="rId7"/>
    <p:sldId id="286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04EE776-F914-43D8-841E-5385C6AB0ECF}">
          <p14:sldIdLst>
            <p14:sldId id="256"/>
            <p14:sldId id="278"/>
            <p14:sldId id="282"/>
            <p14:sldId id="283"/>
            <p14:sldId id="284"/>
            <p14:sldId id="285"/>
            <p14:sldId id="286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CC99FF"/>
    <a:srgbClr val="FFCCCC"/>
    <a:srgbClr val="F96307"/>
    <a:srgbClr val="FFFFCC"/>
    <a:srgbClr val="CCCCFF"/>
    <a:srgbClr val="FFCCFF"/>
    <a:srgbClr val="E41CE4"/>
    <a:srgbClr val="FFFF99"/>
    <a:srgbClr val="F55D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250" autoAdjust="0"/>
    <p:restoredTop sz="97158" autoAdjust="0"/>
  </p:normalViewPr>
  <p:slideViewPr>
    <p:cSldViewPr>
      <p:cViewPr>
        <p:scale>
          <a:sx n="75" d="100"/>
          <a:sy n="75" d="100"/>
        </p:scale>
        <p:origin x="-996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VY_32_INOVACE_19_Český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Párové souhlásky: ž - š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VY_32_INOVACE_19_Český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Párové souhlásky: ž - š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29.5.2012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17.png"/><Relationship Id="rId2" Type="http://schemas.openxmlformats.org/officeDocument/2006/relationships/image" Target="../media/image7.jpeg"/><Relationship Id="rId16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5" Type="http://schemas.openxmlformats.org/officeDocument/2006/relationships/image" Target="../media/image2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329666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Materiál slouží k upevnění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probraného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učiva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 párových souhláskách. Žáci si procvičí doplňování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ž - š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na konci nebo uprostřed slov.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lní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zadané úkoly do sešitu nebo ústně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kdy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pracují na interaktivní tabuli a po kliknutí se jim zobrazí správná </a:t>
            </a:r>
            <a:r>
              <a:rPr lang="cs-CZ" dirty="0" err="1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ˇ.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723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  <a:solidFill>
            <a:srgbClr val="FFFFCC"/>
          </a:solidFill>
          <a:ln w="38100">
            <a:solidFill>
              <a:srgbClr val="FFC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Píšeme </a:t>
            </a:r>
            <a:r>
              <a:rPr lang="cs-CZ" b="1" dirty="0" smtClean="0">
                <a:solidFill>
                  <a:srgbClr val="F96307"/>
                </a:solidFill>
              </a:rPr>
              <a:t>ž</a:t>
            </a:r>
            <a:r>
              <a:rPr lang="cs-CZ" b="1" dirty="0" smtClean="0">
                <a:solidFill>
                  <a:srgbClr val="FFC000"/>
                </a:solidFill>
              </a:rPr>
              <a:t> nebo </a:t>
            </a:r>
            <a:r>
              <a:rPr lang="cs-CZ" b="1" dirty="0" smtClean="0">
                <a:solidFill>
                  <a:srgbClr val="F96307"/>
                </a:solidFill>
              </a:rPr>
              <a:t>š</a:t>
            </a:r>
            <a:r>
              <a:rPr lang="cs-CZ" b="1" dirty="0" smtClean="0">
                <a:solidFill>
                  <a:srgbClr val="FFC000"/>
                </a:solidFill>
              </a:rPr>
              <a:t>?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  <a:solidFill>
            <a:srgbClr val="FFFFCC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+mn-lt"/>
              </a:rPr>
              <a:t>       </a:t>
            </a:r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PROČ ?          PROTOŽE…  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C00000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   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ostrý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nů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     krájíme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no_em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dobrý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gulá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 talíř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gulá_e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starý mu_   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mu_i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neškodný slepý_     vidím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slepý_e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velká kalu_              přes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kalu_e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blízká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sala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 na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sala_i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s ovocem           v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ko_i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těžká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soutě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_             v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soutě_i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cizopasná ve_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v_i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7KZDQQTS\MC900431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874740"/>
            <a:ext cx="2302086" cy="2434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47020" y="181004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ž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00699" y="179129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ž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4726" y="2342436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š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1564" y="2343994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š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5858" y="2867214"/>
            <a:ext cx="3219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ž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95049" y="286267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ž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3351520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š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2800" y="3350240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š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93136" y="387474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ž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30726" y="387474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ž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55452" y="4397960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š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82789" y="4371140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š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03648" y="4921180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š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52100" y="4877760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š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68671" y="540098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ž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12815" y="540098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ž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61191" y="5924200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š</a:t>
            </a:r>
            <a:endParaRPr lang="cs-CZ" sz="2800" b="1" dirty="0">
              <a:solidFill>
                <a:srgbClr val="F96307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98637" y="5892100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96307"/>
                </a:solidFill>
              </a:rPr>
              <a:t>š</a:t>
            </a:r>
            <a:endParaRPr lang="cs-CZ" sz="2800" b="1" dirty="0">
              <a:solidFill>
                <a:srgbClr val="F96307"/>
              </a:solidFill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2774726" y="2071658"/>
            <a:ext cx="137516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141780" y="2605604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946408" y="3144600"/>
            <a:ext cx="12034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se šipkou 1028"/>
          <p:cNvCxnSpPr/>
          <p:nvPr/>
        </p:nvCxnSpPr>
        <p:spPr>
          <a:xfrm>
            <a:off x="3841437" y="3700264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/>
          <p:nvPr/>
        </p:nvCxnSpPr>
        <p:spPr>
          <a:xfrm>
            <a:off x="3143550" y="4152166"/>
            <a:ext cx="100634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6" name="Přímá spojnice se šipkou 1035"/>
          <p:cNvCxnSpPr/>
          <p:nvPr/>
        </p:nvCxnSpPr>
        <p:spPr>
          <a:xfrm>
            <a:off x="3141780" y="4659570"/>
            <a:ext cx="100549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se šipkou 1040"/>
          <p:cNvCxnSpPr/>
          <p:nvPr/>
        </p:nvCxnSpPr>
        <p:spPr>
          <a:xfrm>
            <a:off x="3278370" y="5190996"/>
            <a:ext cx="87152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se šipkou 1045"/>
          <p:cNvCxnSpPr/>
          <p:nvPr/>
        </p:nvCxnSpPr>
        <p:spPr>
          <a:xfrm>
            <a:off x="3278370" y="5691810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0" name="Přímá spojnice se šipkou 1049"/>
          <p:cNvCxnSpPr>
            <a:stCxn id="20" idx="3"/>
          </p:cNvCxnSpPr>
          <p:nvPr/>
        </p:nvCxnSpPr>
        <p:spPr>
          <a:xfrm>
            <a:off x="3404555" y="6185810"/>
            <a:ext cx="79970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4372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57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408712"/>
          </a:xfrm>
          <a:solidFill>
            <a:srgbClr val="FFCCCC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>
                <a:solidFill>
                  <a:srgbClr val="C00000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      PROČ ?    PROTOŽE… 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tu_ka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hodně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tu_ek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kní_ka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hodně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kní_ek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my_ka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my_i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je_ci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je_ek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mu_stvo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mu_i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no_ka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hodně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no_ek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pono_ka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hodně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pono_ek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bě_ky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bě_í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pě_ky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pě_í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túra 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rovnobě_ky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hodně </a:t>
            </a:r>
            <a:r>
              <a:rPr lang="cs-CZ" sz="2800" b="1" dirty="0" err="1" smtClean="0">
                <a:solidFill>
                  <a:schemeClr val="tx1"/>
                </a:solidFill>
                <a:latin typeface="+mn-lt"/>
              </a:rPr>
              <a:t>rovnobě_ek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MYCGSC0L\MC9002154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13387" y="1257796"/>
            <a:ext cx="3274283" cy="2758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483768" y="110648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627784" y="1628800"/>
            <a:ext cx="8357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627784" y="2132856"/>
            <a:ext cx="8357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483768" y="2636912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940968" y="3140968"/>
            <a:ext cx="5225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2480916" y="3645024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938116" y="4171007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>
            <a:off x="2603228" y="472514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9" name="Přímá spojnice se šipkou 1028"/>
          <p:cNvCxnSpPr/>
          <p:nvPr/>
        </p:nvCxnSpPr>
        <p:spPr>
          <a:xfrm>
            <a:off x="2542072" y="5229200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/>
          <p:nvPr/>
        </p:nvCxnSpPr>
        <p:spPr>
          <a:xfrm>
            <a:off x="2915904" y="5733256"/>
            <a:ext cx="5405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4" name="TextovéPole 1033"/>
          <p:cNvSpPr txBox="1"/>
          <p:nvPr/>
        </p:nvSpPr>
        <p:spPr>
          <a:xfrm>
            <a:off x="1691680" y="80141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4860032" y="80141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6" name="TextovéPole 1035"/>
          <p:cNvSpPr txBox="1"/>
          <p:nvPr/>
        </p:nvSpPr>
        <p:spPr>
          <a:xfrm>
            <a:off x="1884963" y="130306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7" name="TextovéPole 1036"/>
          <p:cNvSpPr txBox="1"/>
          <p:nvPr/>
        </p:nvSpPr>
        <p:spPr>
          <a:xfrm>
            <a:off x="5128166" y="132463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8" name="TextovéPole 1037"/>
          <p:cNvSpPr txBox="1"/>
          <p:nvPr/>
        </p:nvSpPr>
        <p:spPr>
          <a:xfrm>
            <a:off x="1873781" y="1826284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39" name="TextovéPole 1038"/>
          <p:cNvSpPr txBox="1"/>
          <p:nvPr/>
        </p:nvSpPr>
        <p:spPr>
          <a:xfrm>
            <a:off x="3923928" y="1826284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1633041" y="234950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41" name="TextovéPole 1040"/>
          <p:cNvSpPr txBox="1"/>
          <p:nvPr/>
        </p:nvSpPr>
        <p:spPr>
          <a:xfrm>
            <a:off x="3731408" y="233680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42" name="TextovéPole 1041"/>
          <p:cNvSpPr txBox="1"/>
          <p:nvPr/>
        </p:nvSpPr>
        <p:spPr>
          <a:xfrm>
            <a:off x="1873781" y="286002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3972800" y="286002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44" name="TextovéPole 1043"/>
          <p:cNvSpPr txBox="1"/>
          <p:nvPr/>
        </p:nvSpPr>
        <p:spPr>
          <a:xfrm>
            <a:off x="1734185" y="337559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45" name="TextovéPole 1044"/>
          <p:cNvSpPr txBox="1"/>
          <p:nvPr/>
        </p:nvSpPr>
        <p:spPr>
          <a:xfrm>
            <a:off x="4933598" y="337299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46" name="TextovéPole 1045"/>
          <p:cNvSpPr txBox="1"/>
          <p:nvPr/>
        </p:nvSpPr>
        <p:spPr>
          <a:xfrm>
            <a:off x="2181539" y="386904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47" name="TextovéPole 1046"/>
          <p:cNvSpPr txBox="1"/>
          <p:nvPr/>
        </p:nvSpPr>
        <p:spPr>
          <a:xfrm>
            <a:off x="5281002" y="386904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48" name="TextovéPole 1047"/>
          <p:cNvSpPr txBox="1"/>
          <p:nvPr/>
        </p:nvSpPr>
        <p:spPr>
          <a:xfrm>
            <a:off x="1734185" y="439226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49" name="TextovéPole 1048"/>
          <p:cNvSpPr txBox="1"/>
          <p:nvPr/>
        </p:nvSpPr>
        <p:spPr>
          <a:xfrm>
            <a:off x="3790699" y="439226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50" name="TextovéPole 1049"/>
          <p:cNvSpPr txBox="1"/>
          <p:nvPr/>
        </p:nvSpPr>
        <p:spPr>
          <a:xfrm>
            <a:off x="1755023" y="4915484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51" name="TextovéPole 1050"/>
          <p:cNvSpPr txBox="1"/>
          <p:nvPr/>
        </p:nvSpPr>
        <p:spPr>
          <a:xfrm>
            <a:off x="3790699" y="4915484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52" name="TextovéPole 1051"/>
          <p:cNvSpPr txBox="1"/>
          <p:nvPr/>
        </p:nvSpPr>
        <p:spPr>
          <a:xfrm>
            <a:off x="2168954" y="541737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53" name="TextovéPole 1052"/>
          <p:cNvSpPr txBox="1"/>
          <p:nvPr/>
        </p:nvSpPr>
        <p:spPr>
          <a:xfrm>
            <a:off x="5919812" y="541737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ž</a:t>
            </a:r>
          </a:p>
        </p:txBody>
      </p:sp>
    </p:spTree>
    <p:extLst>
      <p:ext uri="{BB962C8B-B14F-4D97-AF65-F5344CB8AC3E}">
        <p14:creationId xmlns:p14="http://schemas.microsoft.com/office/powerpoint/2010/main" val="247441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" grpId="0"/>
      <p:bldP spid="1035" grpId="0"/>
      <p:bldP spid="1036" grpId="0"/>
      <p:bldP spid="1037" grpId="0"/>
      <p:bldP spid="1038" grpId="0"/>
      <p:bldP spid="1039" grpId="0"/>
      <p:bldP spid="1040" grpId="0"/>
      <p:bldP spid="1041" grpId="0"/>
      <p:bldP spid="1042" grpId="0"/>
      <p:bldP spid="1043" grpId="0"/>
      <p:bldP spid="1044" grpId="0"/>
      <p:bldP spid="1045" grpId="0"/>
      <p:bldP spid="1046" grpId="0"/>
      <p:bldP spid="1047" grpId="0"/>
      <p:bldP spid="1048" grpId="0"/>
      <p:bldP spid="1049" grpId="0"/>
      <p:bldP spid="1050" grpId="0"/>
      <p:bldP spid="1051" grpId="0"/>
      <p:bldP spid="1052" grpId="0"/>
      <p:bldP spid="10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  <a:solidFill>
            <a:schemeClr val="bg2"/>
          </a:solidFill>
        </p:spPr>
        <p:txBody>
          <a:bodyPr/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ROZKAŽ  KAMARÁDOVI !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+mn-lt"/>
              </a:rPr>
              <a:t>   aby napsal úkol               _____________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aby položil nůž               _____________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aby šel domů                   _____________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aby psal pěkně                _____________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aby přiložil na oheň       ________________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aby si uložil věci             ________________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aby ti ukázal sešit           ________________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aby usmažil řízky           ________________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987824" y="141277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987824" y="189056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973872" y="234888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987824" y="276562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525256" y="3212976"/>
            <a:ext cx="2546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059832" y="3645024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203848" y="4077072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3203848" y="4509120"/>
            <a:ext cx="5983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139952" y="1181943"/>
            <a:ext cx="18325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Napi</a:t>
            </a:r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/>
              <a:t> úkol!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139952" y="1641872"/>
            <a:ext cx="16626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Polo</a:t>
            </a:r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r>
              <a:rPr lang="cs-CZ" sz="2400" b="1" dirty="0" smtClean="0"/>
              <a:t> nůž!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139952" y="2098477"/>
            <a:ext cx="16786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Bě</a:t>
            </a:r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r>
              <a:rPr lang="cs-CZ" sz="2400" b="1" dirty="0" smtClean="0"/>
              <a:t> domů!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149569" y="2524994"/>
            <a:ext cx="1643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Pi</a:t>
            </a:r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/>
              <a:t> pěkně!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24276" y="2970263"/>
            <a:ext cx="2303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Přilo</a:t>
            </a:r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r>
              <a:rPr lang="cs-CZ" sz="2400" b="1" dirty="0" smtClean="0"/>
              <a:t> na oheň!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149569" y="3414191"/>
            <a:ext cx="18934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Ulo</a:t>
            </a:r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r>
              <a:rPr lang="cs-CZ" sz="2400" b="1" dirty="0" smtClean="0"/>
              <a:t> si věci!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193205" y="3846239"/>
            <a:ext cx="2165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Uka</a:t>
            </a:r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r>
              <a:rPr lang="cs-CZ" sz="2400" b="1" dirty="0" smtClean="0"/>
              <a:t> mi sešit!</a:t>
            </a:r>
            <a:endParaRPr lang="cs-CZ" sz="2400" b="1" dirty="0"/>
          </a:p>
        </p:txBody>
      </p:sp>
      <p:sp>
        <p:nvSpPr>
          <p:cNvPr id="42" name="Obdélník 41"/>
          <p:cNvSpPr/>
          <p:nvPr/>
        </p:nvSpPr>
        <p:spPr>
          <a:xfrm>
            <a:off x="4193205" y="4278287"/>
            <a:ext cx="20393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Usma</a:t>
            </a:r>
            <a:r>
              <a:rPr lang="cs-CZ" sz="2400" b="1" dirty="0">
                <a:solidFill>
                  <a:srgbClr val="FF0000"/>
                </a:solidFill>
              </a:rPr>
              <a:t>ž</a:t>
            </a:r>
            <a:r>
              <a:rPr lang="cs-CZ" sz="2400" b="1" dirty="0">
                <a:solidFill>
                  <a:prstClr val="black"/>
                </a:solidFill>
              </a:rPr>
              <a:t> řízky!</a:t>
            </a:r>
          </a:p>
        </p:txBody>
      </p:sp>
      <p:pic>
        <p:nvPicPr>
          <p:cNvPr id="1026" name="Picture 2" descr="C:\Users\08DY\AppData\Local\Microsoft\Windows\Temporary Internet Files\Content.IE5\6DF1E43R\MM90031810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638" y="4509119"/>
            <a:ext cx="2160240" cy="157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6185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39" grpId="0"/>
      <p:bldP spid="40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  <a:ln w="57150">
            <a:solidFill>
              <a:srgbClr val="CC99FF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Přiřaď správně: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  <a:solidFill>
            <a:srgbClr val="CC99FF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Ře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dříví pilou!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ře_e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Ře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složitý úkol!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ře_í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To je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le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_.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l_e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Le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klidně.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le_í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Slepý_  je ještěrka.          vidím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slepý_e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Slepí_  mi ten model?     </a:t>
            </a:r>
            <a:r>
              <a:rPr lang="cs-CZ" sz="3200" b="1" dirty="0">
                <a:solidFill>
                  <a:schemeClr val="tx1"/>
                </a:solidFill>
                <a:latin typeface="+mn-lt"/>
              </a:rPr>
              <a:t>l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epí_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90005" y="110986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108519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73510" y="1676240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152" y="1669969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79712" y="285293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285293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01019" y="3437711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0354" y="343771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07229" y="4615656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34572" y="4615655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35702" y="5200431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3974837" y="1408804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974837" y="1962357"/>
            <a:ext cx="577032" cy="62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627784" y="3145323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3060437" y="3758946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4412024" y="496450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4932040" y="5483441"/>
            <a:ext cx="38985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08DY\AppData\Local\Microsoft\Windows\Temporary Internet Files\Content.IE5\6DF1E43R\MM90028369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1792355"/>
            <a:ext cx="2448272" cy="2577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008836" y="5221831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š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546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Doplň ž nebo š !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3" name="Picture 5" descr="C:\Users\08DY\AppData\Local\Microsoft\Windows\Temporary Internet Files\Content.IE5\6DF1E43R\MP9004229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90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83768" y="0"/>
            <a:ext cx="43845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Doplň</a:t>
            </a:r>
            <a:r>
              <a:rPr lang="cs-CZ" sz="4400" b="1" dirty="0" smtClean="0"/>
              <a:t> ž </a:t>
            </a:r>
            <a:r>
              <a:rPr lang="cs-CZ" sz="4400" b="1" dirty="0" smtClean="0">
                <a:solidFill>
                  <a:srgbClr val="00B0F0"/>
                </a:solidFill>
              </a:rPr>
              <a:t>nebo</a:t>
            </a:r>
            <a:r>
              <a:rPr lang="cs-CZ" sz="4400" b="1" dirty="0" smtClean="0"/>
              <a:t> š </a:t>
            </a:r>
            <a:r>
              <a:rPr lang="cs-CZ" sz="4400" b="1" dirty="0" smtClean="0">
                <a:solidFill>
                  <a:srgbClr val="00B0F0"/>
                </a:solidFill>
              </a:rPr>
              <a:t>!</a:t>
            </a:r>
            <a:endParaRPr lang="cs-CZ" sz="4400" b="1" dirty="0">
              <a:solidFill>
                <a:srgbClr val="00B0F0"/>
              </a:solidFill>
            </a:endParaRPr>
          </a:p>
        </p:txBody>
      </p:sp>
      <p:pic>
        <p:nvPicPr>
          <p:cNvPr id="2054" name="Picture 6" descr="C:\Users\08DY\AppData\Local\Microsoft\Windows\Temporary Internet Files\Content.IE5\7KZDQQTS\MC9004157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596" y="769441"/>
            <a:ext cx="2373404" cy="381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Y\AppData\Local\Microsoft\Windows\Temporary Internet Files\Content.IE5\7KZDQQTS\MC9000566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590" y="4179788"/>
            <a:ext cx="2316948" cy="183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24161"/>
            <a:ext cx="2123728" cy="183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DY\AppData\Local\Microsoft\Windows\Temporary Internet Files\Content.IE5\MYCGSC0L\MM900046574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40919"/>
            <a:ext cx="2880320" cy="220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8DY\AppData\Local\Microsoft\Windows\Temporary Internet Files\Content.IE5\MYCGSC0L\MC9003358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8600" y="5149177"/>
            <a:ext cx="1046468" cy="855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08DY\AppData\Local\Microsoft\Windows\Temporary Internet Files\Content.IE5\7KZDQQTS\MC9004241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077" y="5518276"/>
            <a:ext cx="1053869" cy="139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08DY\AppData\Local\Microsoft\Windows\Temporary Internet Files\Content.IE5\QVJDX2DW\MC90019227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433" y="6038891"/>
            <a:ext cx="486159" cy="33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08DY\AppData\Local\Microsoft\Windows\Temporary Internet Files\Content.IE5\QVJDX2DW\MC90019227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463" y="6061526"/>
            <a:ext cx="640016" cy="44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08DY\AppData\Local\Microsoft\Windows\Temporary Internet Files\Content.IE5\QVJDX2DW\MC90019227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230" y="6488091"/>
            <a:ext cx="543739" cy="378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08DY\AppData\Local\Microsoft\Windows\Temporary Internet Files\Content.IE5\MYCGSC0L\MC90015033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90" y="6208295"/>
            <a:ext cx="1790700" cy="85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08DY\AppData\Local\Microsoft\Windows\Temporary Internet Files\Content.IE5\MYCGSC0L\MC90031895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6537735"/>
            <a:ext cx="1266653" cy="32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loud"/>
          <p:cNvSpPr>
            <a:spLocks noChangeAspect="1" noEditPoints="1" noChangeArrowheads="1"/>
          </p:cNvSpPr>
          <p:nvPr/>
        </p:nvSpPr>
        <p:spPr bwMode="auto">
          <a:xfrm rot="10800000">
            <a:off x="154310" y="260648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bg2">
              <a:lumMod val="9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Cloud"/>
          <p:cNvSpPr>
            <a:spLocks noChangeAspect="1" noEditPoints="1" noChangeArrowheads="1"/>
          </p:cNvSpPr>
          <p:nvPr/>
        </p:nvSpPr>
        <p:spPr bwMode="auto">
          <a:xfrm>
            <a:off x="1959247" y="1824038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tx2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Cloud"/>
          <p:cNvSpPr>
            <a:spLocks noChangeAspect="1" noEditPoints="1" noChangeArrowheads="1"/>
          </p:cNvSpPr>
          <p:nvPr/>
        </p:nvSpPr>
        <p:spPr bwMode="auto">
          <a:xfrm rot="10356527">
            <a:off x="6552119" y="-12418"/>
            <a:ext cx="2552177" cy="1246269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CCECFF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5825284" y="2059156"/>
            <a:ext cx="1809750" cy="345912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78" name="Picture 30" descr="C:\Users\08DY\AppData\Local\Microsoft\Windows\Temporary Internet Files\Content.IE5\MYCGSC0L\MC900441793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12342"/>
            <a:ext cx="2743200" cy="349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1" name="Picture 33" descr="C:\Users\08DY\AppData\Local\Microsoft\Windows\Temporary Internet Files\Content.IE5\QVJDX2DW\MC90033794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171" y="4723050"/>
            <a:ext cx="1825625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2" name="Picture 34" descr="C:\Users\08DY\AppData\Local\Microsoft\Windows\Temporary Internet Files\Content.IE5\6DF1E43R\MC900441809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7530" y="3495452"/>
            <a:ext cx="1901081" cy="190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C:\Users\08DY\AppData\Local\Microsoft\Windows\Temporary Internet Files\Content.IE5\7KZDQQTS\MC90019333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06012">
            <a:off x="6001207" y="5156235"/>
            <a:ext cx="636734" cy="954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5" name="Picture 37" descr="C:\Users\08DY\AppData\Local\Microsoft\Windows\Temporary Internet Files\Content.IE5\7KZDQQTS\MC90032443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501" y="5633407"/>
            <a:ext cx="1426482" cy="94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00392" y="1179811"/>
            <a:ext cx="66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v</a:t>
            </a:r>
            <a:r>
              <a:rPr lang="cs-CZ" sz="2400" b="1" dirty="0" err="1" smtClean="0"/>
              <a:t>ě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52856" y="3200698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FFFF00"/>
                </a:solidFill>
              </a:rPr>
              <a:t>s</a:t>
            </a:r>
            <a:r>
              <a:rPr lang="cs-CZ" sz="2400" b="1" dirty="0" err="1" smtClean="0">
                <a:solidFill>
                  <a:srgbClr val="FFFF00"/>
                </a:solidFill>
              </a:rPr>
              <a:t>tr</a:t>
            </a:r>
            <a:r>
              <a:rPr lang="cs-CZ" sz="2400" b="1" dirty="0" smtClean="0">
                <a:solidFill>
                  <a:srgbClr val="FFFF00"/>
                </a:solidFill>
              </a:rPr>
              <a:t>_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98108" y="5863952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s</a:t>
            </a:r>
            <a:r>
              <a:rPr lang="cs-CZ" sz="2400" b="1" dirty="0" err="1" smtClean="0"/>
              <a:t>rá_ka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07674" y="6256294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s</a:t>
            </a:r>
            <a:r>
              <a:rPr lang="cs-CZ" sz="2400" b="1" dirty="0" smtClean="0"/>
              <a:t>lepý_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47442" y="6413256"/>
            <a:ext cx="1313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l</a:t>
            </a:r>
            <a:r>
              <a:rPr lang="cs-CZ" sz="2400" b="1" dirty="0" err="1" smtClean="0"/>
              <a:t>istono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1347" y="6348340"/>
            <a:ext cx="833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j</a:t>
            </a:r>
            <a:r>
              <a:rPr lang="cs-CZ" sz="2400" b="1" dirty="0" err="1" smtClean="0"/>
              <a:t>e_ci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39420" y="6530259"/>
            <a:ext cx="117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d</a:t>
            </a:r>
            <a:r>
              <a:rPr lang="cs-CZ" sz="2400" b="1" dirty="0" err="1" smtClean="0"/>
              <a:t>růbe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74780" y="4492217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s</a:t>
            </a:r>
            <a:r>
              <a:rPr lang="cs-CZ" sz="2400" b="1" dirty="0" err="1" smtClean="0"/>
              <a:t>ala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22770" y="3662363"/>
            <a:ext cx="1056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p</a:t>
            </a:r>
            <a:r>
              <a:rPr lang="cs-CZ" sz="2400" b="1" dirty="0" err="1" smtClean="0"/>
              <a:t>růtr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0" y="5822877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alu_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447442" y="5830693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ko</a:t>
            </a:r>
            <a:r>
              <a:rPr lang="cs-CZ" sz="2400" b="1" dirty="0"/>
              <a:t>_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943600" y="5681852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š</a:t>
            </a:r>
            <a:r>
              <a:rPr lang="cs-CZ" sz="2400" b="1" dirty="0" err="1" smtClean="0"/>
              <a:t>i_ka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60196" y="507831"/>
            <a:ext cx="9428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m</a:t>
            </a:r>
            <a:r>
              <a:rPr lang="cs-CZ" sz="2800" b="1" dirty="0" err="1" smtClean="0"/>
              <a:t>ří</a:t>
            </a:r>
            <a:r>
              <a:rPr lang="cs-CZ" sz="2800" b="1" dirty="0" smtClean="0"/>
              <a:t>_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34854" y="918201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m</a:t>
            </a:r>
            <a:r>
              <a:rPr lang="cs-CZ" sz="2800" b="1" dirty="0" err="1" smtClean="0"/>
              <a:t>láde</a:t>
            </a:r>
            <a:r>
              <a:rPr lang="cs-CZ" sz="2800" b="1" dirty="0" smtClean="0"/>
              <a:t>_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34854" y="1392834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k</a:t>
            </a:r>
            <a:r>
              <a:rPr lang="cs-CZ" sz="2800" b="1" dirty="0" err="1" smtClean="0"/>
              <a:t>ráde</a:t>
            </a:r>
            <a:r>
              <a:rPr lang="cs-CZ" sz="2800" b="1" dirty="0" smtClean="0"/>
              <a:t>_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80320" y="1943792"/>
            <a:ext cx="1104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olo_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97510" y="2324050"/>
            <a:ext cx="1282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oslu_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03207" y="2743200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u</a:t>
            </a:r>
            <a:r>
              <a:rPr lang="cs-CZ" sz="2800" b="1" dirty="0" err="1" smtClean="0"/>
              <a:t>ka</a:t>
            </a:r>
            <a:r>
              <a:rPr lang="cs-CZ" sz="2800" b="1" dirty="0" smtClean="0"/>
              <a:t>_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14742" y="3139143"/>
            <a:ext cx="663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l</a:t>
            </a:r>
            <a:r>
              <a:rPr lang="cs-CZ" sz="2800" b="1" dirty="0" err="1" smtClean="0"/>
              <a:t>e</a:t>
            </a:r>
            <a:r>
              <a:rPr lang="cs-CZ" sz="2800" b="1" dirty="0" smtClean="0"/>
              <a:t>_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07674" y="0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api</a:t>
            </a:r>
            <a:r>
              <a:rPr lang="cs-CZ" sz="2800" b="1" dirty="0" smtClean="0"/>
              <a:t>_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49824" y="349106"/>
            <a:ext cx="1183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d</a:t>
            </a:r>
            <a:r>
              <a:rPr lang="cs-CZ" sz="2800" b="1" dirty="0" err="1" smtClean="0"/>
              <a:t>oka</a:t>
            </a:r>
            <a:r>
              <a:rPr lang="cs-CZ" sz="2800" b="1" dirty="0" smtClean="0"/>
              <a:t>_</a:t>
            </a:r>
            <a:endParaRPr lang="cs-CZ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007463" y="689432"/>
            <a:ext cx="1282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r</a:t>
            </a:r>
            <a:r>
              <a:rPr lang="cs-CZ" sz="2800" b="1" dirty="0" err="1" smtClean="0"/>
              <a:t>ozka</a:t>
            </a:r>
            <a:r>
              <a:rPr lang="cs-CZ" sz="2800" b="1" dirty="0" smtClean="0"/>
              <a:t>_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438881" y="50766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1840669" y="90374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49" name="TextovéPole 2048"/>
          <p:cNvSpPr txBox="1"/>
          <p:nvPr/>
        </p:nvSpPr>
        <p:spPr>
          <a:xfrm>
            <a:off x="1772611" y="139283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50" name="TextovéPole 2049"/>
          <p:cNvSpPr txBox="1"/>
          <p:nvPr/>
        </p:nvSpPr>
        <p:spPr>
          <a:xfrm>
            <a:off x="3645882" y="194379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51" name="TextovéPole 2050"/>
          <p:cNvSpPr txBox="1"/>
          <p:nvPr/>
        </p:nvSpPr>
        <p:spPr>
          <a:xfrm>
            <a:off x="3816031" y="232405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52" name="TextovéPole 2051"/>
          <p:cNvSpPr txBox="1"/>
          <p:nvPr/>
        </p:nvSpPr>
        <p:spPr>
          <a:xfrm>
            <a:off x="3536990" y="27432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3394687" y="3139143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56" name="TextovéPole 2055"/>
          <p:cNvSpPr txBox="1"/>
          <p:nvPr/>
        </p:nvSpPr>
        <p:spPr>
          <a:xfrm>
            <a:off x="8189797" y="-962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59" name="TextovéPole 2058"/>
          <p:cNvSpPr txBox="1"/>
          <p:nvPr/>
        </p:nvSpPr>
        <p:spPr>
          <a:xfrm>
            <a:off x="8189797" y="34910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60" name="TextovéPole 2059"/>
          <p:cNvSpPr txBox="1"/>
          <p:nvPr/>
        </p:nvSpPr>
        <p:spPr>
          <a:xfrm>
            <a:off x="7947959" y="68943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2745894" y="366236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4" name="TextovéPole 2063"/>
          <p:cNvSpPr txBox="1"/>
          <p:nvPr/>
        </p:nvSpPr>
        <p:spPr>
          <a:xfrm>
            <a:off x="639431" y="582042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8" name="TextovéPole 2067"/>
          <p:cNvSpPr txBox="1"/>
          <p:nvPr/>
        </p:nvSpPr>
        <p:spPr>
          <a:xfrm>
            <a:off x="2787530" y="652924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3" name="TextovéPole 2072"/>
          <p:cNvSpPr txBox="1"/>
          <p:nvPr/>
        </p:nvSpPr>
        <p:spPr>
          <a:xfrm>
            <a:off x="4674195" y="4492216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4" name="TextovéPole 2073"/>
          <p:cNvSpPr txBox="1"/>
          <p:nvPr/>
        </p:nvSpPr>
        <p:spPr>
          <a:xfrm>
            <a:off x="3865384" y="633807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5" name="TextovéPole 2074"/>
          <p:cNvSpPr txBox="1"/>
          <p:nvPr/>
        </p:nvSpPr>
        <p:spPr>
          <a:xfrm>
            <a:off x="5796255" y="5863951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6" name="TextovéPole 2075"/>
          <p:cNvSpPr txBox="1"/>
          <p:nvPr/>
        </p:nvSpPr>
        <p:spPr>
          <a:xfrm>
            <a:off x="6176557" y="5681852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7" name="TextovéPole 2076"/>
          <p:cNvSpPr txBox="1"/>
          <p:nvPr/>
        </p:nvSpPr>
        <p:spPr>
          <a:xfrm>
            <a:off x="6417314" y="6405362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9" name="TextovéPole 2078"/>
          <p:cNvSpPr txBox="1"/>
          <p:nvPr/>
        </p:nvSpPr>
        <p:spPr>
          <a:xfrm>
            <a:off x="8417533" y="1179811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80" name="TextovéPole 2079"/>
          <p:cNvSpPr txBox="1"/>
          <p:nvPr/>
        </p:nvSpPr>
        <p:spPr>
          <a:xfrm>
            <a:off x="8328760" y="320069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83" name="TextovéPole 2082"/>
          <p:cNvSpPr txBox="1"/>
          <p:nvPr/>
        </p:nvSpPr>
        <p:spPr>
          <a:xfrm>
            <a:off x="8120909" y="586050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86" name="TextovéPole 2085"/>
          <p:cNvSpPr txBox="1"/>
          <p:nvPr/>
        </p:nvSpPr>
        <p:spPr>
          <a:xfrm>
            <a:off x="8178207" y="6256293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748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2048" grpId="0"/>
      <p:bldP spid="2049" grpId="0"/>
      <p:bldP spid="2050" grpId="0"/>
      <p:bldP spid="2051" grpId="0"/>
      <p:bldP spid="2052" grpId="0"/>
      <p:bldP spid="2055" grpId="0"/>
      <p:bldP spid="2056" grpId="0"/>
      <p:bldP spid="2059" grpId="0"/>
      <p:bldP spid="2060" grpId="0"/>
      <p:bldP spid="2062" grpId="0"/>
      <p:bldP spid="2064" grpId="0"/>
      <p:bldP spid="2068" grpId="0"/>
      <p:bldP spid="2073" grpId="0"/>
      <p:bldP spid="2074" grpId="0"/>
      <p:bldP spid="2075" grpId="0"/>
      <p:bldP spid="2076" grpId="0"/>
      <p:bldP spid="2077" grpId="0"/>
      <p:bldP spid="2079" grpId="0"/>
      <p:bldP spid="2080" grpId="0"/>
      <p:bldP spid="2083" grpId="0"/>
      <p:bldP spid="208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29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29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11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5859</TotalTime>
  <Words>446</Words>
  <Application>Microsoft Office PowerPoint</Application>
  <PresentationFormat>Předvádění na obrazovce (4:3)</PresentationFormat>
  <Paragraphs>152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Píšeme ž nebo š?</vt:lpstr>
      <vt:lpstr>Prezentace aplikace PowerPoint</vt:lpstr>
      <vt:lpstr>ROZKAŽ  KAMARÁDOVI !</vt:lpstr>
      <vt:lpstr>Přiřaď správně:</vt:lpstr>
      <vt:lpstr>Doplň ž nebo š !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502</cp:revision>
  <dcterms:created xsi:type="dcterms:W3CDTF">2011-06-20T10:40:08Z</dcterms:created>
  <dcterms:modified xsi:type="dcterms:W3CDTF">2012-05-29T15:08:32Z</dcterms:modified>
</cp:coreProperties>
</file>