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8" r:id="rId3"/>
    <p:sldId id="282" r:id="rId4"/>
    <p:sldId id="283" r:id="rId5"/>
    <p:sldId id="284" r:id="rId6"/>
    <p:sldId id="285" r:id="rId7"/>
    <p:sldId id="286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104EE776-F914-43D8-841E-5385C6AB0ECF}">
          <p14:sldIdLst>
            <p14:sldId id="256"/>
            <p14:sldId id="278"/>
            <p14:sldId id="282"/>
            <p14:sldId id="283"/>
            <p14:sldId id="284"/>
            <p14:sldId id="285"/>
            <p14:sldId id="286"/>
            <p14:sldId id="281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FF"/>
    <a:srgbClr val="FFCCCC"/>
    <a:srgbClr val="FFFFCC"/>
    <a:srgbClr val="FF9966"/>
    <a:srgbClr val="F96307"/>
    <a:srgbClr val="CCECFF"/>
    <a:srgbClr val="CC99FF"/>
    <a:srgbClr val="FFCCFF"/>
    <a:srgbClr val="E41CE4"/>
    <a:srgbClr val="FFFF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50" autoAdjust="0"/>
    <p:restoredTop sz="97158" autoAdjust="0"/>
  </p:normalViewPr>
  <p:slideViewPr>
    <p:cSldViewPr>
      <p:cViewPr>
        <p:scale>
          <a:sx n="75" d="100"/>
          <a:sy n="75" d="100"/>
        </p:scale>
        <p:origin x="-798" y="-7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658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VY_32_INOVACE_20_Český 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Souhrnné  opakování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VY_32_INOVACE_20_Český jazyk 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60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Souhrnné  opakování</a:t>
          </a:r>
          <a:endParaRPr lang="cs-CZ" sz="2000" b="1" kern="1200" dirty="0"/>
        </a:p>
      </dsp:txBody>
      <dsp:txXfrm>
        <a:off x="1273857" y="1440160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91064621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 flipV="1">
            <a:off x="0" y="6172200"/>
            <a:ext cx="9324528" cy="6858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Materiál slouží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ke shrnutí probraného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učiva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druhého ročníku. Žáci si upevní získané poznatky. Plní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zadané úkoly do sešitu nebo ústně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kdy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pracují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                   na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interaktivní tabuli a po kliknutí se jim zobrazí </a:t>
            </a:r>
            <a:r>
              <a:rPr lang="cs-CZ">
                <a:solidFill>
                  <a:schemeClr val="tx1"/>
                </a:solidFill>
                <a:latin typeface="+mn-lt"/>
              </a:rPr>
              <a:t>správná </a:t>
            </a:r>
            <a:r>
              <a:rPr lang="cs-CZ" smtClean="0">
                <a:solidFill>
                  <a:schemeClr val="tx1"/>
                </a:solidFill>
                <a:latin typeface="+mn-lt"/>
              </a:rPr>
              <a:t>odpověď.</a:t>
            </a:r>
            <a:endParaRPr lang="cs-CZ" dirty="0">
              <a:solidFill>
                <a:schemeClr val="tx1"/>
              </a:solidFill>
              <a:latin typeface="+mn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87237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  <a:solidFill>
            <a:srgbClr val="F96307"/>
          </a:solidFill>
        </p:spPr>
        <p:txBody>
          <a:bodyPr/>
          <a:lstStyle/>
          <a:p>
            <a:r>
              <a:rPr lang="cs-CZ" b="1" dirty="0" smtClean="0">
                <a:solidFill>
                  <a:srgbClr val="FFCCCC"/>
                </a:solidFill>
              </a:rPr>
              <a:t>VĚTA</a:t>
            </a:r>
            <a:endParaRPr lang="cs-CZ" b="1" dirty="0">
              <a:solidFill>
                <a:srgbClr val="FFCC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616624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+mn-lt"/>
              </a:rPr>
              <a:t>    Urči druh vět a doplň znaménko: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Už brzy budou prázdniny _  __________________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Pojedeš letos na tábor _         __________________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Neskákej do vody _                __________________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Ať už přijede babička _         __________________ </a:t>
            </a: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+mn-lt"/>
              </a:rPr>
              <a:t>   Urči počet slov ve větě a počet slabik ve slovech: 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  <a:latin typeface="+mn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Příští rok už budeme chodit do třetí třídy.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 Rozděl slova na slabiky a najdi slabikotvorné </a:t>
            </a:r>
            <a:r>
              <a:rPr lang="cs-CZ" b="1" dirty="0" smtClean="0">
                <a:solidFill>
                  <a:srgbClr val="FFFF00"/>
                </a:solidFill>
                <a:latin typeface="+mn-lt"/>
              </a:rPr>
              <a:t>r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 a</a:t>
            </a:r>
            <a:r>
              <a:rPr lang="cs-CZ" b="1" dirty="0" smtClean="0">
                <a:solidFill>
                  <a:srgbClr val="C0000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FFFF00"/>
                </a:solidFill>
                <a:latin typeface="+mn-lt"/>
              </a:rPr>
              <a:t>l</a:t>
            </a:r>
            <a:r>
              <a:rPr lang="cs-CZ" b="1" dirty="0" smtClean="0">
                <a:solidFill>
                  <a:srgbClr val="C0000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: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vlak, vlk , mlha, mladá, Krakonoš, krtek, pokrčí, mrká, naplní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Vývojový diagram: spojnice 3"/>
          <p:cNvSpPr/>
          <p:nvPr/>
        </p:nvSpPr>
        <p:spPr>
          <a:xfrm>
            <a:off x="7092280" y="494116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151603" y="494116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8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4620" y="474363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2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640" y="474363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07704" y="474277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15816" y="474363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3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39952" y="474277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2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474363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474363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2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474277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2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4" name="Oblouk 13"/>
          <p:cNvSpPr/>
          <p:nvPr/>
        </p:nvSpPr>
        <p:spPr>
          <a:xfrm rot="8074703">
            <a:off x="163963" y="5544470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8008162">
            <a:off x="857085" y="5581034"/>
            <a:ext cx="821277" cy="84126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>
            <a:off x="2071480" y="5780812"/>
            <a:ext cx="0" cy="5882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094413" y="5884709"/>
            <a:ext cx="0" cy="5360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440034" y="5833361"/>
            <a:ext cx="0" cy="5882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095068" y="5774183"/>
            <a:ext cx="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423892" y="5884709"/>
            <a:ext cx="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356637" y="5858616"/>
            <a:ext cx="0" cy="5882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672282" y="5856350"/>
            <a:ext cx="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7442365" y="5845587"/>
            <a:ext cx="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8271916" y="5884709"/>
            <a:ext cx="0" cy="5659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8532440" y="5825277"/>
            <a:ext cx="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4581436" y="1268759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.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3900143" y="1878184"/>
            <a:ext cx="3898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347864" y="2396895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!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3938615" y="2945198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!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302035" y="1514980"/>
            <a:ext cx="21403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oznamovací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5730153" y="2001295"/>
            <a:ext cx="1122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tázací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5302035" y="2509785"/>
            <a:ext cx="21403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rozkazovací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855539" y="3030563"/>
            <a:ext cx="1002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přací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HOOH3QWE\MC900090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880" y="3591529"/>
            <a:ext cx="1644809" cy="12744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TextovéPole 72"/>
          <p:cNvSpPr txBox="1"/>
          <p:nvPr/>
        </p:nvSpPr>
        <p:spPr>
          <a:xfrm rot="10800000">
            <a:off x="1088829" y="6074957"/>
            <a:ext cx="3577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.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 rot="10800000">
            <a:off x="1849996" y="6062215"/>
            <a:ext cx="3577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.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 rot="10800000">
            <a:off x="5171601" y="6074957"/>
            <a:ext cx="3577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.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 rot="10800000">
            <a:off x="6396958" y="6047183"/>
            <a:ext cx="3577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.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 rot="10800000">
            <a:off x="7191690" y="6047184"/>
            <a:ext cx="3577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.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 rot="10800000">
            <a:off x="8291022" y="6047284"/>
            <a:ext cx="3577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.</a:t>
            </a:r>
            <a:endParaRPr lang="cs-CZ" sz="5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469331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2" fill="hold">
                      <p:stCondLst>
                        <p:cond delay="indefinite"/>
                      </p:stCondLst>
                      <p:childTnLst>
                        <p:par>
                          <p:cTn id="273" fill="hold">
                            <p:stCondLst>
                              <p:cond delay="0"/>
                            </p:stCondLst>
                            <p:childTnLst>
                              <p:par>
                                <p:cTn id="2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 animBg="1"/>
      <p:bldP spid="15" grpId="0" animBg="1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  <a:solidFill>
            <a:schemeClr val="accent5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Rozdělení hlásek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688632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+mn-lt"/>
              </a:rPr>
              <a:t>     Urči hlásky: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P -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r  -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á -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z -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d -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n -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i -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n -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y - 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61715" y="1484784"/>
            <a:ext cx="33698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s</a:t>
            </a:r>
            <a:r>
              <a:rPr lang="cs-CZ" sz="2800" b="1" dirty="0" smtClean="0">
                <a:solidFill>
                  <a:srgbClr val="C00000"/>
                </a:solidFill>
              </a:rPr>
              <a:t>ouhláska obojetná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90439" y="2024524"/>
            <a:ext cx="2787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s</a:t>
            </a:r>
            <a:r>
              <a:rPr lang="cs-CZ" sz="2800" b="1" dirty="0" smtClean="0">
                <a:solidFill>
                  <a:srgbClr val="C00000"/>
                </a:solidFill>
              </a:rPr>
              <a:t>ouhláska tvrdá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90439" y="2547744"/>
            <a:ext cx="33682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</a:rPr>
              <a:t>s</a:t>
            </a:r>
            <a:r>
              <a:rPr lang="cs-CZ" sz="2800" b="1" dirty="0" smtClean="0">
                <a:solidFill>
                  <a:srgbClr val="00B050"/>
                </a:solidFill>
              </a:rPr>
              <a:t>amohláska dlouhá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61714" y="3068528"/>
            <a:ext cx="33698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s</a:t>
            </a:r>
            <a:r>
              <a:rPr lang="cs-CZ" sz="2800" b="1" dirty="0" smtClean="0">
                <a:solidFill>
                  <a:srgbClr val="C00000"/>
                </a:solidFill>
              </a:rPr>
              <a:t>ouhláska obojetná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61715" y="3560176"/>
            <a:ext cx="2787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s</a:t>
            </a:r>
            <a:r>
              <a:rPr lang="cs-CZ" sz="2800" b="1" dirty="0" smtClean="0">
                <a:solidFill>
                  <a:srgbClr val="C00000"/>
                </a:solidFill>
              </a:rPr>
              <a:t>ouhláska tvrdá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47527" y="4083396"/>
            <a:ext cx="3047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s</a:t>
            </a:r>
            <a:r>
              <a:rPr lang="cs-CZ" sz="2800" b="1" dirty="0" smtClean="0">
                <a:solidFill>
                  <a:srgbClr val="C00000"/>
                </a:solidFill>
              </a:rPr>
              <a:t>ouhláska měkká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67371" y="4576768"/>
            <a:ext cx="32672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samohláska krátká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72183" y="5112908"/>
            <a:ext cx="2787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s</a:t>
            </a:r>
            <a:r>
              <a:rPr lang="cs-CZ" sz="2800" b="1" dirty="0" smtClean="0">
                <a:solidFill>
                  <a:srgbClr val="C00000"/>
                </a:solidFill>
              </a:rPr>
              <a:t>ouhláska tvrdá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90439" y="5599212"/>
            <a:ext cx="32672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</a:rPr>
              <a:t>s</a:t>
            </a:r>
            <a:r>
              <a:rPr lang="cs-CZ" sz="2800" b="1" dirty="0" smtClean="0">
                <a:solidFill>
                  <a:srgbClr val="00B050"/>
                </a:solidFill>
              </a:rPr>
              <a:t>amohláska krátká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6" name="Veselý obličej 15"/>
          <p:cNvSpPr/>
          <p:nvPr/>
        </p:nvSpPr>
        <p:spPr>
          <a:xfrm>
            <a:off x="5436096" y="2316222"/>
            <a:ext cx="3096344" cy="310434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79957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  <p:bldP spid="11" grpId="0"/>
      <p:bldP spid="12" grpId="0"/>
      <p:bldP spid="13" grpId="0"/>
      <p:bldP spid="14" grpId="0"/>
      <p:bldP spid="15" grpId="0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7156"/>
            <a:ext cx="9177948" cy="980728"/>
          </a:xfrm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rgbClr val="CCECFF"/>
                </a:solidFill>
              </a:rPr>
              <a:t>Doplň u-ú-ů</a:t>
            </a:r>
            <a:endParaRPr lang="cs-CZ" b="1" dirty="0">
              <a:solidFill>
                <a:srgbClr val="CCEC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616624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 _letí, _nor,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dol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_, _kol,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bor_vky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_raz,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s_šit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_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dolí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s_l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pot_ček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m_j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_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roda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p_jdu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dom_,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pom_že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_nava,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m_ž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t_cho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not_,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c_bule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str_c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hř_bek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br_le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kn_žka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komín_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r_že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ch_ba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ž_zeň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kluc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d_m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hod_nky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+mn-lt"/>
              </a:rPr>
              <a:t>š_ška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, noh_             </a:t>
            </a:r>
            <a:endParaRPr lang="cs-CZ" sz="2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3683248"/>
            <a:ext cx="9144000" cy="770384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CCECFF"/>
                </a:solidFill>
              </a:rPr>
              <a:t>Doplň i-í, y-ý</a:t>
            </a:r>
            <a:endParaRPr lang="cs-CZ" sz="4400" b="1" dirty="0">
              <a:solidFill>
                <a:srgbClr val="CCECFF"/>
              </a:solidFill>
            </a:endParaRPr>
          </a:p>
        </p:txBody>
      </p:sp>
      <p:pic>
        <p:nvPicPr>
          <p:cNvPr id="2051" name="Picture 3" descr="C:\Users\08DY\AppData\Local\Microsoft\Windows\Temporary Internet Files\Content.IE5\HOOH3QWE\MC9002313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372" y="2132856"/>
            <a:ext cx="1897720" cy="14481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Y\AppData\Local\Microsoft\Windows\Temporary Internet Files\Content.IE5\NXFXGGDC\MC900193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865" y="5645068"/>
            <a:ext cx="1434750" cy="12129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5024" y="111918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111918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1760" y="111918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29060" y="111918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22876" y="111918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83524" y="113506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46092" y="11264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37796" y="111218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83004" y="11264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6274" y="164240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59739" y="163606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65505" y="163540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96344" y="165876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85663" y="165828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48231" y="164240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39935" y="164240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384676" y="160963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12493" y="4696172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i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33175" y="470542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y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293005" y="4705424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i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652372" y="470542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ý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527154" y="4705424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780192" y="4680792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ý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867540" y="4696172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696012" y="468706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y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16781" y="522864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ý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348133" y="521028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y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048" name="TextovéPole 2047"/>
          <p:cNvSpPr txBox="1"/>
          <p:nvPr/>
        </p:nvSpPr>
        <p:spPr>
          <a:xfrm>
            <a:off x="2337248" y="5228644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049" name="TextovéPole 2048"/>
          <p:cNvSpPr txBox="1"/>
          <p:nvPr/>
        </p:nvSpPr>
        <p:spPr>
          <a:xfrm>
            <a:off x="3884968" y="5210288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i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053" name="TextovéPole 2052"/>
          <p:cNvSpPr txBox="1"/>
          <p:nvPr/>
        </p:nvSpPr>
        <p:spPr>
          <a:xfrm>
            <a:off x="4408711" y="521028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ý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054" name="TextovéPole 2053"/>
          <p:cNvSpPr txBox="1"/>
          <p:nvPr/>
        </p:nvSpPr>
        <p:spPr>
          <a:xfrm>
            <a:off x="5741200" y="5210288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i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055" name="TextovéPole 2054"/>
          <p:cNvSpPr txBox="1"/>
          <p:nvPr/>
        </p:nvSpPr>
        <p:spPr>
          <a:xfrm>
            <a:off x="6837182" y="5210288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i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058" name="TextovéPole 2057"/>
          <p:cNvSpPr txBox="1"/>
          <p:nvPr/>
        </p:nvSpPr>
        <p:spPr>
          <a:xfrm>
            <a:off x="8256722" y="520134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y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268309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2048" grpId="0"/>
      <p:bldP spid="2049" grpId="0"/>
      <p:bldP spid="2053" grpId="0"/>
      <p:bldP spid="2054" grpId="0"/>
      <p:bldP spid="2055" grpId="0"/>
      <p:bldP spid="205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  <a:solidFill>
            <a:srgbClr val="F96307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Doplň chybějící písmena!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616624"/>
          </a:xfrm>
          <a:solidFill>
            <a:srgbClr val="FFFFCC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Pan Josef  _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ekař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pracuje jako  _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ekař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. 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 Jiříček   _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alý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je ještě hodně   _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alý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. 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 O zvířata v zoo se  _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tará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paní  _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tará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. 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 Zbyněk   _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ový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si koupil  _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ový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počítač. 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 Milada   _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ladá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je   _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ladá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slečna.   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 Petr  _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lavík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zpívá jako  _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lavík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. </a:t>
            </a:r>
            <a:endParaRPr lang="cs-CZ" sz="32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Picture 2" descr="C:\Users\08DY\AppData\Local\Microsoft\Windows\Temporary Internet Files\Content.IE5\QEBOOXLF\MC9002311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417777"/>
            <a:ext cx="3168352" cy="33669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3728" y="1124744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78769" y="1124743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65900" y="1709519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45985" y="1717237"/>
            <a:ext cx="5501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38476" y="2286640"/>
            <a:ext cx="536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11364" y="2348195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63417" y="2871362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11251" y="2872217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26210" y="3456137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08019" y="3456992"/>
            <a:ext cx="5501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05485" y="4035931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94362" y="4035930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929986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  <a:solidFill>
            <a:srgbClr val="7030A0"/>
          </a:solidFill>
        </p:spPr>
        <p:txBody>
          <a:bodyPr/>
          <a:lstStyle/>
          <a:p>
            <a:r>
              <a:rPr lang="cs-CZ" b="1" dirty="0" smtClean="0">
                <a:solidFill>
                  <a:srgbClr val="FFCCCC"/>
                </a:solidFill>
              </a:rPr>
              <a:t>Co je správně?</a:t>
            </a:r>
            <a:endParaRPr lang="cs-CZ" b="1" dirty="0">
              <a:solidFill>
                <a:srgbClr val="FFCC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38188"/>
            <a:ext cx="8784976" cy="5544616"/>
          </a:xfrm>
          <a:solidFill>
            <a:srgbClr val="CCCCFF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n-lt"/>
              </a:rPr>
              <a:t>  </a:t>
            </a:r>
            <a:r>
              <a:rPr lang="cs-CZ" dirty="0" err="1">
                <a:solidFill>
                  <a:schemeClr val="tx1"/>
                </a:solidFill>
                <a:latin typeface="+mn-lt"/>
              </a:rPr>
              <a:t>h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olu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 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chlu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  (     ,      )                 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ši_ka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hlou_ka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(     ,      )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lo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 ,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labu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 ,    (     ,      )                 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ta_ka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Vla_ka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 (     ,      )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smí__ , sní_ ,  (     ,      )                 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ne_ty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pla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__ta     (     ,      )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hla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 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mos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 ,   (      ,     )                 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pamá_ka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sla_ký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(     ,     )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ko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 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mrá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 ,     (     ,      )                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he_ký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krá_ný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(      ,     )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pá_ 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fotogra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 ,(    ,      )                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Žo_ka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borů_ka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(      ,     )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nů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 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ko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_ ,        (    ,      )                 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ta_ka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+mn-lt"/>
              </a:rPr>
              <a:t>tu_ka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    (      ,     )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9097" y="1124744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1124744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63483" y="1586408"/>
            <a:ext cx="405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ď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971922" y="1586409"/>
            <a:ext cx="316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ť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2014487"/>
            <a:ext cx="508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05395" y="2014486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43598" y="2484387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04397" y="2484387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69246" y="2895253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53101" y="289525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85544" y="3346499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77376" y="334649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19542" y="3808164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58367" y="380816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25718" y="1124744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740352" y="1124743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796458" y="1586409"/>
            <a:ext cx="316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ť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 flipH="1">
            <a:off x="7343682" y="1586409"/>
            <a:ext cx="4583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ď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10524" y="2030608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697936" y="2030560"/>
            <a:ext cx="508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ch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343682" y="2492273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810885" y="2476152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77014" y="2895252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757183" y="289525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29636" y="3312516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7740352" y="3312516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</a:t>
            </a:r>
            <a:endParaRPr lang="cs-CZ" sz="2400" b="1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7364902" y="3773560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2052" name="TextovéPole 2051"/>
          <p:cNvSpPr txBox="1"/>
          <p:nvPr/>
        </p:nvSpPr>
        <p:spPr>
          <a:xfrm>
            <a:off x="7757183" y="3774181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1124744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82740" y="1124744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37728" y="1586409"/>
            <a:ext cx="405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ď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53" name="TextovéPole 2052"/>
          <p:cNvSpPr txBox="1"/>
          <p:nvPr/>
        </p:nvSpPr>
        <p:spPr>
          <a:xfrm>
            <a:off x="1719883" y="1586409"/>
            <a:ext cx="316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ť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54" name="TextovéPole 2053"/>
          <p:cNvSpPr txBox="1"/>
          <p:nvPr/>
        </p:nvSpPr>
        <p:spPr>
          <a:xfrm>
            <a:off x="840668" y="2014485"/>
            <a:ext cx="508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55" name="TextovéPole 2054"/>
          <p:cNvSpPr txBox="1"/>
          <p:nvPr/>
        </p:nvSpPr>
        <p:spPr>
          <a:xfrm>
            <a:off x="1796631" y="2014483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56" name="TextovéPole 2055"/>
          <p:cNvSpPr txBox="1"/>
          <p:nvPr/>
        </p:nvSpPr>
        <p:spPr>
          <a:xfrm>
            <a:off x="795215" y="2433587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57" name="TextovéPole 2056"/>
          <p:cNvSpPr txBox="1"/>
          <p:nvPr/>
        </p:nvSpPr>
        <p:spPr>
          <a:xfrm>
            <a:off x="1749194" y="2432347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58" name="TextovéPole 2057"/>
          <p:cNvSpPr txBox="1"/>
          <p:nvPr/>
        </p:nvSpPr>
        <p:spPr>
          <a:xfrm>
            <a:off x="773982" y="2895253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59" name="TextovéPole 2058"/>
          <p:cNvSpPr txBox="1"/>
          <p:nvPr/>
        </p:nvSpPr>
        <p:spPr>
          <a:xfrm>
            <a:off x="1644186" y="288483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60" name="TextovéPole 2059"/>
          <p:cNvSpPr txBox="1"/>
          <p:nvPr/>
        </p:nvSpPr>
        <p:spPr>
          <a:xfrm>
            <a:off x="738716" y="3318914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61" name="TextovéPole 2060"/>
          <p:cNvSpPr txBox="1"/>
          <p:nvPr/>
        </p:nvSpPr>
        <p:spPr>
          <a:xfrm>
            <a:off x="2091266" y="33253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62" name="TextovéPole 2061"/>
          <p:cNvSpPr txBox="1"/>
          <p:nvPr/>
        </p:nvSpPr>
        <p:spPr>
          <a:xfrm>
            <a:off x="795215" y="3773559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63" name="TextovéPole 2062"/>
          <p:cNvSpPr txBox="1"/>
          <p:nvPr/>
        </p:nvSpPr>
        <p:spPr>
          <a:xfrm>
            <a:off x="1500985" y="3771723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64" name="TextovéPole 2063"/>
          <p:cNvSpPr txBox="1"/>
          <p:nvPr/>
        </p:nvSpPr>
        <p:spPr>
          <a:xfrm>
            <a:off x="5043785" y="1125733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65" name="TextovéPole 2064"/>
          <p:cNvSpPr txBox="1"/>
          <p:nvPr/>
        </p:nvSpPr>
        <p:spPr>
          <a:xfrm>
            <a:off x="6339529" y="1125733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66" name="TextovéPole 2065"/>
          <p:cNvSpPr txBox="1"/>
          <p:nvPr/>
        </p:nvSpPr>
        <p:spPr>
          <a:xfrm>
            <a:off x="5136775" y="1562987"/>
            <a:ext cx="316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ť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67" name="TextovéPole 2066"/>
          <p:cNvSpPr txBox="1"/>
          <p:nvPr/>
        </p:nvSpPr>
        <p:spPr>
          <a:xfrm>
            <a:off x="6165166" y="1587398"/>
            <a:ext cx="405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ď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68" name="TextovéPole 2067"/>
          <p:cNvSpPr txBox="1"/>
          <p:nvPr/>
        </p:nvSpPr>
        <p:spPr>
          <a:xfrm>
            <a:off x="5130060" y="2022722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69" name="TextovéPole 2068"/>
          <p:cNvSpPr txBox="1"/>
          <p:nvPr/>
        </p:nvSpPr>
        <p:spPr>
          <a:xfrm>
            <a:off x="6085293" y="2030559"/>
            <a:ext cx="508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0" name="TextovéPole 2069"/>
          <p:cNvSpPr txBox="1"/>
          <p:nvPr/>
        </p:nvSpPr>
        <p:spPr>
          <a:xfrm>
            <a:off x="5605256" y="2435520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1" name="TextovéPole 2070"/>
          <p:cNvSpPr txBox="1"/>
          <p:nvPr/>
        </p:nvSpPr>
        <p:spPr>
          <a:xfrm>
            <a:off x="6566441" y="2463990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2" name="TextovéPole 2071"/>
          <p:cNvSpPr txBox="1"/>
          <p:nvPr/>
        </p:nvSpPr>
        <p:spPr>
          <a:xfrm>
            <a:off x="5173917" y="289401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3" name="TextovéPole 2072"/>
          <p:cNvSpPr txBox="1"/>
          <p:nvPr/>
        </p:nvSpPr>
        <p:spPr>
          <a:xfrm>
            <a:off x="6230365" y="2897185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4" name="TextovéPole 2073"/>
          <p:cNvSpPr txBox="1"/>
          <p:nvPr/>
        </p:nvSpPr>
        <p:spPr>
          <a:xfrm>
            <a:off x="5163723" y="331005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5" name="TextovéPole 2074"/>
          <p:cNvSpPr txBox="1"/>
          <p:nvPr/>
        </p:nvSpPr>
        <p:spPr>
          <a:xfrm>
            <a:off x="6423687" y="3332207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6" name="TextovéPole 2075"/>
          <p:cNvSpPr txBox="1"/>
          <p:nvPr/>
        </p:nvSpPr>
        <p:spPr>
          <a:xfrm>
            <a:off x="5069433" y="3771722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7" name="TextovéPole 2076"/>
          <p:cNvSpPr txBox="1"/>
          <p:nvPr/>
        </p:nvSpPr>
        <p:spPr>
          <a:xfrm>
            <a:off x="5961638" y="377162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NXFXGGDC\MC900382581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268" y="4279329"/>
            <a:ext cx="2596185" cy="25961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515402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25" grpId="0"/>
      <p:bldP spid="2053" grpId="0"/>
      <p:bldP spid="2054" grpId="0"/>
      <p:bldP spid="2055" grpId="0"/>
      <p:bldP spid="2056" grpId="0"/>
      <p:bldP spid="2057" grpId="0"/>
      <p:bldP spid="2058" grpId="0"/>
      <p:bldP spid="2059" grpId="0"/>
      <p:bldP spid="2060" grpId="0"/>
      <p:bldP spid="2061" grpId="0"/>
      <p:bldP spid="2062" grpId="0"/>
      <p:bldP spid="2063" grpId="0"/>
      <p:bldP spid="2064" grpId="0"/>
      <p:bldP spid="2065" grpId="0"/>
      <p:bldP spid="2066" grpId="0"/>
      <p:bldP spid="2067" grpId="0"/>
      <p:bldP spid="2068" grpId="0"/>
      <p:bldP spid="2069" grpId="0"/>
      <p:bldP spid="2070" grpId="0"/>
      <p:bldP spid="2071" grpId="0"/>
      <p:bldP spid="2072" grpId="0"/>
      <p:bldP spid="2073" grpId="0"/>
      <p:bldP spid="2074" grpId="0"/>
      <p:bldP spid="2075" grpId="0"/>
      <p:bldP spid="2076" grpId="0"/>
      <p:bldP spid="207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14.6.2012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</a:t>
            </a:r>
            <a:r>
              <a:rPr lang="cs-CZ" dirty="0" smtClean="0">
                <a:solidFill>
                  <a:schemeClr val="tx1"/>
                </a:solidFill>
                <a:latin typeface="+mn-lt"/>
                <a:hlinkClick r:id="rId2"/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  <a:latin typeface="+mn-lt"/>
                <a:hlinkClick r:id="rId2"/>
              </a:rPr>
              <a:t>microsoft.com</a:t>
            </a:r>
            <a:endParaRPr lang="cs-CZ" smtClean="0">
              <a:solidFill>
                <a:schemeClr val="tx1"/>
              </a:solidFill>
              <a:latin typeface="+mn-lt"/>
            </a:endParaRPr>
          </a:p>
          <a:p>
            <a:r>
              <a:rPr lang="cs-CZ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14.6.2012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401137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6129</TotalTime>
  <Words>611</Words>
  <Application>Microsoft Office PowerPoint</Application>
  <PresentationFormat>Předvádění na obrazovce (4:3)</PresentationFormat>
  <Paragraphs>191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Snímek 1</vt:lpstr>
      <vt:lpstr>Snímek 2</vt:lpstr>
      <vt:lpstr>VĚTA</vt:lpstr>
      <vt:lpstr>Rozdělení hlásek</vt:lpstr>
      <vt:lpstr>Doplň u-ú-ů</vt:lpstr>
      <vt:lpstr>Doplň chybějící písmena!</vt:lpstr>
      <vt:lpstr>Co je správně?</vt:lpstr>
      <vt:lpstr>Snímek 8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531</cp:revision>
  <dcterms:created xsi:type="dcterms:W3CDTF">2011-06-20T10:40:08Z</dcterms:created>
  <dcterms:modified xsi:type="dcterms:W3CDTF">2013-01-29T17:31:32Z</dcterms:modified>
</cp:coreProperties>
</file>