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5"/>
  </p:notesMasterIdLst>
  <p:sldIdLst>
    <p:sldId id="282" r:id="rId2"/>
    <p:sldId id="269" r:id="rId3"/>
    <p:sldId id="270" r:id="rId4"/>
    <p:sldId id="272" r:id="rId5"/>
    <p:sldId id="273" r:id="rId6"/>
    <p:sldId id="274" r:id="rId7"/>
    <p:sldId id="275" r:id="rId8"/>
    <p:sldId id="276" r:id="rId9"/>
    <p:sldId id="277" r:id="rId10"/>
    <p:sldId id="278" r:id="rId11"/>
    <p:sldId id="279" r:id="rId12"/>
    <p:sldId id="280" r:id="rId13"/>
    <p:sldId id="271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574" autoAdjust="0"/>
    <p:restoredTop sz="94624" autoAdjust="0"/>
  </p:normalViewPr>
  <p:slideViewPr>
    <p:cSldViewPr>
      <p:cViewPr>
        <p:scale>
          <a:sx n="66" d="100"/>
          <a:sy n="66" d="100"/>
        </p:scale>
        <p:origin x="-588" y="-3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  </a:t>
          </a:r>
          <a:r>
            <a:rPr lang="cs-CZ" sz="2000" smtClean="0"/>
            <a:t>VY_32_INOVACE_07_  </a:t>
          </a:r>
          <a:r>
            <a:rPr lang="cs-CZ" sz="2000" dirty="0" smtClean="0"/>
            <a:t>Prvouka 2. ročník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 ZŠ Dolní Benešov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 Mgr. Hana Kolaříková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 </a:t>
          </a:r>
          <a:r>
            <a:rPr lang="cs-CZ" sz="2400" dirty="0" smtClean="0"/>
            <a:t>Ovoce</a:t>
          </a:r>
          <a:endParaRPr lang="cs-CZ" sz="24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 CZ.1.07/1.4.00/21.1262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 custScaleY="90278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 custScaleX="100000" custScaleY="112767" custLinFactNeighborX="343" custLinFactNeighborY="26364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 custScaleY="153206" custLinFactY="5040" custLinFactNeighborX="343" custLinFactNeighborY="100000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46FB142-390A-4BE8-ADC8-E6DFECC806A7}" type="presOf" srcId="{D1B46980-6531-4606-95E6-44980827E919}" destId="{2BE915AB-18AA-4053-B92C-3BFC9ED204BB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972763E1-55F9-4BC2-A271-E1B8A78B60E4}" type="presOf" srcId="{B651F6E3-6281-48DB-9319-2AEAFDAE7572}" destId="{6BB5E863-4638-4E1D-BFDE-399D028AC4ED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7BEC32F3-9070-4126-B80C-04160284D634}" type="presOf" srcId="{757F3AB3-0718-4624-B441-E567A8F0AB56}" destId="{333A1088-737F-45CB-B68E-254E46348037}" srcOrd="0" destOrd="0" presId="urn:microsoft.com/office/officeart/2005/8/layout/target3"/>
    <dgm:cxn modelId="{121DB89E-18F0-4029-8FCD-F00D4892E7D2}" type="presOf" srcId="{B651F6E3-6281-48DB-9319-2AEAFDAE7572}" destId="{619D679B-A015-4ECF-8348-D1034C574F40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C9DFA82B-B045-4DE6-A44F-731EAF7EF6B6}" type="presOf" srcId="{D1B46980-6531-4606-95E6-44980827E919}" destId="{6140AFEC-043D-4C43-A2F9-D0F5331DF3A3}" srcOrd="0" destOrd="0" presId="urn:microsoft.com/office/officeart/2005/8/layout/target3"/>
    <dgm:cxn modelId="{8172AE58-C527-45CE-BD9C-336F5B6AFFE9}" type="presOf" srcId="{4C35D32F-0EAB-4CD7-82EE-45574DC2A586}" destId="{890E4F0B-2866-4A3F-A3C7-2A14B1797930}" srcOrd="1" destOrd="0" presId="urn:microsoft.com/office/officeart/2005/8/layout/target3"/>
    <dgm:cxn modelId="{A8322E69-4848-4EE7-B990-3BD95ABC6290}" type="presOf" srcId="{D1D4F407-5343-4D3F-B5B9-D407B03CAEB4}" destId="{D005CE8C-CC26-4C3E-AC11-E15060ECD759}" srcOrd="0" destOrd="0" presId="urn:microsoft.com/office/officeart/2005/8/layout/target3"/>
    <dgm:cxn modelId="{7EDC21B9-2B9A-48F7-82AA-96863002DDD7}" type="presOf" srcId="{D8197B8C-B260-4A16-BDF4-0947B075E274}" destId="{25B08C86-7E15-44DC-BE7F-FFB55DD49D12}" srcOrd="0" destOrd="0" presId="urn:microsoft.com/office/officeart/2005/8/layout/target3"/>
    <dgm:cxn modelId="{35D39CB8-252D-437C-BC5D-01ED6D7E2A6D}" type="presOf" srcId="{4C35D32F-0EAB-4CD7-82EE-45574DC2A586}" destId="{8BEBB6EC-1DAA-4CAC-8A25-BC0FCBD5DBD5}" srcOrd="0" destOrd="0" presId="urn:microsoft.com/office/officeart/2005/8/layout/target3"/>
    <dgm:cxn modelId="{2B9AA4E0-1EE5-4A6D-94FA-BF9AEC2CB72F}" type="presOf" srcId="{D8197B8C-B260-4A16-BDF4-0947B075E274}" destId="{5A5FFA88-C948-4069-8E93-59FA12366E83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2E474587-31A4-4596-B105-303FF7D1E4C2}" type="presOf" srcId="{D1D4F407-5343-4D3F-B5B9-D407B03CAEB4}" destId="{AED2198E-93D5-4001-81B4-73124B309672}" srcOrd="1" destOrd="0" presId="urn:microsoft.com/office/officeart/2005/8/layout/target3"/>
    <dgm:cxn modelId="{A1984684-EACB-436A-8C8B-475785AD0655}" type="presParOf" srcId="{333A1088-737F-45CB-B68E-254E46348037}" destId="{F5ABB229-8D3B-4694-996A-96F23CF14429}" srcOrd="0" destOrd="0" presId="urn:microsoft.com/office/officeart/2005/8/layout/target3"/>
    <dgm:cxn modelId="{9CC25D9C-EA5D-46D4-8429-DC88310DCDBB}" type="presParOf" srcId="{333A1088-737F-45CB-B68E-254E46348037}" destId="{F41139FD-01EE-4571-8B17-4FB00FC51163}" srcOrd="1" destOrd="0" presId="urn:microsoft.com/office/officeart/2005/8/layout/target3"/>
    <dgm:cxn modelId="{FF760B03-664D-426D-BC16-06EB71AF7716}" type="presParOf" srcId="{333A1088-737F-45CB-B68E-254E46348037}" destId="{D005CE8C-CC26-4C3E-AC11-E15060ECD759}" srcOrd="2" destOrd="0" presId="urn:microsoft.com/office/officeart/2005/8/layout/target3"/>
    <dgm:cxn modelId="{702FA963-38C3-40CC-B2F1-ED09BECB9E24}" type="presParOf" srcId="{333A1088-737F-45CB-B68E-254E46348037}" destId="{2C702D82-9B77-49B7-9568-BB8EB47C3372}" srcOrd="3" destOrd="0" presId="urn:microsoft.com/office/officeart/2005/8/layout/target3"/>
    <dgm:cxn modelId="{130717D0-A34F-4102-8553-F14A114103AE}" type="presParOf" srcId="{333A1088-737F-45CB-B68E-254E46348037}" destId="{A52A0455-90FF-4808-ABD0-F02540D31D5A}" srcOrd="4" destOrd="0" presId="urn:microsoft.com/office/officeart/2005/8/layout/target3"/>
    <dgm:cxn modelId="{291D836D-C5D7-4028-BC7F-CAF6F647A8C5}" type="presParOf" srcId="{333A1088-737F-45CB-B68E-254E46348037}" destId="{6140AFEC-043D-4C43-A2F9-D0F5331DF3A3}" srcOrd="5" destOrd="0" presId="urn:microsoft.com/office/officeart/2005/8/layout/target3"/>
    <dgm:cxn modelId="{907B2F86-2E81-46B5-884C-F9FE482B14BD}" type="presParOf" srcId="{333A1088-737F-45CB-B68E-254E46348037}" destId="{9358AC05-5D7D-4327-9F80-1AD486AEA664}" srcOrd="6" destOrd="0" presId="urn:microsoft.com/office/officeart/2005/8/layout/target3"/>
    <dgm:cxn modelId="{4C61A635-5B65-4F6B-8BD4-5DE17857205D}" type="presParOf" srcId="{333A1088-737F-45CB-B68E-254E46348037}" destId="{313FC574-E1CD-4FB4-B054-0B805CE0447D}" srcOrd="7" destOrd="0" presId="urn:microsoft.com/office/officeart/2005/8/layout/target3"/>
    <dgm:cxn modelId="{6402E725-0CEB-4F6C-9D17-1F1E6D21848F}" type="presParOf" srcId="{333A1088-737F-45CB-B68E-254E46348037}" destId="{619D679B-A015-4ECF-8348-D1034C574F40}" srcOrd="8" destOrd="0" presId="urn:microsoft.com/office/officeart/2005/8/layout/target3"/>
    <dgm:cxn modelId="{D7D5A881-0F04-4A83-92EF-2AE8B703E568}" type="presParOf" srcId="{333A1088-737F-45CB-B68E-254E46348037}" destId="{322283A8-4A27-4CDA-BAE3-F381106A9174}" srcOrd="9" destOrd="0" presId="urn:microsoft.com/office/officeart/2005/8/layout/target3"/>
    <dgm:cxn modelId="{06496CA6-3B80-4B9D-ABBC-8E5981C81FF6}" type="presParOf" srcId="{333A1088-737F-45CB-B68E-254E46348037}" destId="{FFC9F71D-1B4F-4AD9-A4A6-86ADEFC8AF5C}" srcOrd="10" destOrd="0" presId="urn:microsoft.com/office/officeart/2005/8/layout/target3"/>
    <dgm:cxn modelId="{DC3FBB96-2241-444E-92D0-1EE0FE01CEF0}" type="presParOf" srcId="{333A1088-737F-45CB-B68E-254E46348037}" destId="{25B08C86-7E15-44DC-BE7F-FFB55DD49D12}" srcOrd="11" destOrd="0" presId="urn:microsoft.com/office/officeart/2005/8/layout/target3"/>
    <dgm:cxn modelId="{C548207D-E2EC-4023-A36B-B697D679BAF1}" type="presParOf" srcId="{333A1088-737F-45CB-B68E-254E46348037}" destId="{76644BE8-9D7C-4C09-B250-3D10AF48CBB7}" srcOrd="12" destOrd="0" presId="urn:microsoft.com/office/officeart/2005/8/layout/target3"/>
    <dgm:cxn modelId="{E0A40B39-E4E1-4B8C-9354-43C2CEA19BDD}" type="presParOf" srcId="{333A1088-737F-45CB-B68E-254E46348037}" destId="{EE85B701-7295-41C0-BA7A-34D3756A2AE6}" srcOrd="13" destOrd="0" presId="urn:microsoft.com/office/officeart/2005/8/layout/target3"/>
    <dgm:cxn modelId="{DF94221F-98B5-446B-B960-1E7FA2A8A2DC}" type="presParOf" srcId="{333A1088-737F-45CB-B68E-254E46348037}" destId="{8BEBB6EC-1DAA-4CAC-8A25-BC0FCBD5DBD5}" srcOrd="14" destOrd="0" presId="urn:microsoft.com/office/officeart/2005/8/layout/target3"/>
    <dgm:cxn modelId="{4A4F3888-A91D-464E-93F2-3D94367541CC}" type="presParOf" srcId="{333A1088-737F-45CB-B68E-254E46348037}" destId="{AED2198E-93D5-4001-81B4-73124B309672}" srcOrd="15" destOrd="0" presId="urn:microsoft.com/office/officeart/2005/8/layout/target3"/>
    <dgm:cxn modelId="{F437F059-BC2C-4C45-B02A-5D6D4F7FB640}" type="presParOf" srcId="{333A1088-737F-45CB-B68E-254E46348037}" destId="{2BE915AB-18AA-4053-B92C-3BFC9ED204BB}" srcOrd="16" destOrd="0" presId="urn:microsoft.com/office/officeart/2005/8/layout/target3"/>
    <dgm:cxn modelId="{74A5E3E2-36CE-438D-9EAD-4DF101A30E86}" type="presParOf" srcId="{333A1088-737F-45CB-B68E-254E46348037}" destId="{6BB5E863-4638-4E1D-BFDE-399D028AC4ED}" srcOrd="17" destOrd="0" presId="urn:microsoft.com/office/officeart/2005/8/layout/target3"/>
    <dgm:cxn modelId="{489C60A9-F9B1-4646-8888-63335BFE67B8}" type="presParOf" srcId="{333A1088-737F-45CB-B68E-254E46348037}" destId="{5A5FFA88-C948-4069-8E93-59FA12366E83}" srcOrd="18" destOrd="0" presId="urn:microsoft.com/office/officeart/2005/8/layout/target3"/>
    <dgm:cxn modelId="{8708CC85-5E96-4DF7-A4EB-A0037A90365E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 ZŠ Dolní Benešov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 Mgr. Hana Kolaříková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87098"/>
          <a:ext cx="6498543" cy="13340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  </a:t>
          </a:r>
          <a:r>
            <a:rPr lang="cs-CZ" sz="2000" kern="1200" smtClean="0"/>
            <a:t>VY_32_INOVACE_07_  </a:t>
          </a:r>
          <a:r>
            <a:rPr lang="cs-CZ" sz="2000" kern="1200" dirty="0" smtClean="0"/>
            <a:t>Prvouka 2. ročník</a:t>
          </a:r>
          <a:endParaRPr lang="cs-CZ" sz="2000" kern="1200" dirty="0"/>
        </a:p>
      </dsp:txBody>
      <dsp:txXfrm>
        <a:off x="1273857" y="887098"/>
        <a:ext cx="6498543" cy="36800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411249"/>
          <a:ext cx="6498543" cy="106300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 </a:t>
          </a:r>
          <a:r>
            <a:rPr lang="cs-CZ" sz="2400" kern="1200" dirty="0" smtClean="0"/>
            <a:t>Ovoce</a:t>
          </a:r>
          <a:endParaRPr lang="cs-CZ" sz="2400" kern="1200" dirty="0"/>
        </a:p>
      </dsp:txBody>
      <dsp:txXfrm>
        <a:off x="1273857" y="1411249"/>
        <a:ext cx="6498543" cy="459676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923193"/>
          <a:ext cx="6498543" cy="62452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 CZ.1.07/1.4.00/21.1262</a:t>
          </a:r>
          <a:endParaRPr lang="cs-CZ" sz="2000" kern="1200" dirty="0"/>
        </a:p>
      </dsp:txBody>
      <dsp:txXfrm>
        <a:off x="1273857" y="1923193"/>
        <a:ext cx="6498543" cy="62452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2197B35-209D-42B9-BD33-481CB6E73284}" type="datetimeFigureOut">
              <a:rPr lang="cs-CZ" smtClean="0"/>
              <a:t>31.1.2012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E77E629-3EBF-4242-8D46-E9D4F27CF7E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2726591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E77E629-3EBF-4242-8D46-E9D4F27CF7E3}" type="slidenum">
              <a:rPr lang="cs-CZ" smtClean="0"/>
              <a:t>13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8343190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31.1.2012</a:t>
            </a:fld>
            <a:endParaRPr lang="cs-CZ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31.1.2012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31.1.2012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31.1.2012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31.1.2012</a:t>
            </a:fld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31.1.2012</a:t>
            </a:fld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31.1.2012</a:t>
            </a:fld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31.1.2012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31.1.2012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31.1.2012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31.1.2012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18FE4659-7985-49B0-AFB9-855F1780E650}" type="datetimeFigureOut">
              <a:rPr lang="cs-CZ" smtClean="0"/>
              <a:t>31.1.2012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jpeg"/><Relationship Id="rId4" Type="http://schemas.openxmlformats.org/officeDocument/2006/relationships/image" Target="../media/image11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wmf"/><Relationship Id="rId7" Type="http://schemas.openxmlformats.org/officeDocument/2006/relationships/image" Target="../media/image18.wmf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.png"/><Relationship Id="rId5" Type="http://schemas.openxmlformats.org/officeDocument/2006/relationships/image" Target="../media/image16.png"/><Relationship Id="rId4" Type="http://schemas.openxmlformats.org/officeDocument/2006/relationships/image" Target="../media/image15.w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7" Type="http://schemas.openxmlformats.org/officeDocument/2006/relationships/image" Target="../media/image24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3.wmf"/><Relationship Id="rId5" Type="http://schemas.openxmlformats.org/officeDocument/2006/relationships/image" Target="../media/image22.wmf"/><Relationship Id="rId4" Type="http://schemas.openxmlformats.org/officeDocument/2006/relationships/image" Target="../media/image21.jpe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169181893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8" name="Podnadpis 7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067651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>
                <a:solidFill>
                  <a:schemeClr val="tx1"/>
                </a:solidFill>
                <a:latin typeface="+mn-lt"/>
              </a:rPr>
              <a:t>Anotace: </a:t>
            </a:r>
            <a:r>
              <a:rPr lang="cs-CZ" sz="2000" dirty="0" smtClean="0">
                <a:solidFill>
                  <a:schemeClr val="tx1"/>
                </a:solidFill>
                <a:latin typeface="+mn-lt"/>
              </a:rPr>
              <a:t>Materiál slouží k prezentaci učiva, k opakování a upevňování  znalostí o ovoci. Žáci plní úkoly na interaktivní tabuli a po kliknutí  se jim zobrazí správné řešení.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8125448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Ovoce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71212" y="1600200"/>
            <a:ext cx="8229600" cy="5257800"/>
          </a:xfrm>
        </p:spPr>
        <p:txBody>
          <a:bodyPr/>
          <a:lstStyle/>
          <a:p>
            <a:r>
              <a:rPr lang="cs-CZ" dirty="0" smtClean="0">
                <a:solidFill>
                  <a:schemeClr val="tx1"/>
                </a:solidFill>
                <a:latin typeface="+mn-lt"/>
              </a:rPr>
              <a:t>Ovocné stromy pěstujeme v </a:t>
            </a:r>
            <a:r>
              <a:rPr lang="cs-CZ" dirty="0" smtClean="0">
                <a:solidFill>
                  <a:srgbClr val="00B050"/>
                </a:solidFill>
                <a:latin typeface="+mn-lt"/>
              </a:rPr>
              <a:t>zahradě </a:t>
            </a:r>
            <a:r>
              <a:rPr lang="cs-CZ" dirty="0" smtClean="0">
                <a:solidFill>
                  <a:schemeClr val="tx1"/>
                </a:solidFill>
                <a:latin typeface="+mn-lt"/>
              </a:rPr>
              <a:t>nebo v </a:t>
            </a:r>
            <a:r>
              <a:rPr lang="cs-CZ" dirty="0" smtClean="0">
                <a:solidFill>
                  <a:srgbClr val="00B050"/>
                </a:solidFill>
                <a:latin typeface="+mn-lt"/>
              </a:rPr>
              <a:t>sadu. </a:t>
            </a:r>
          </a:p>
          <a:p>
            <a:endParaRPr lang="cs-CZ" dirty="0">
              <a:solidFill>
                <a:srgbClr val="00B050"/>
              </a:solidFill>
              <a:latin typeface="+mn-lt"/>
            </a:endParaRPr>
          </a:p>
          <a:p>
            <a:r>
              <a:rPr lang="cs-CZ" dirty="0" smtClean="0">
                <a:solidFill>
                  <a:srgbClr val="C00000"/>
                </a:solidFill>
                <a:latin typeface="+mn-lt"/>
              </a:rPr>
              <a:t>Popiš části stromu:</a:t>
            </a:r>
          </a:p>
          <a:p>
            <a:endParaRPr lang="cs-CZ" dirty="0">
              <a:solidFill>
                <a:srgbClr val="C00000"/>
              </a:solidFill>
              <a:latin typeface="+mn-lt"/>
            </a:endParaRPr>
          </a:p>
          <a:p>
            <a:endParaRPr lang="cs-CZ" dirty="0" smtClean="0">
              <a:solidFill>
                <a:srgbClr val="C00000"/>
              </a:solidFill>
              <a:latin typeface="+mn-lt"/>
            </a:endParaRPr>
          </a:p>
          <a:p>
            <a:endParaRPr lang="cs-CZ" dirty="0">
              <a:solidFill>
                <a:srgbClr val="C00000"/>
              </a:solidFill>
              <a:latin typeface="+mn-lt"/>
            </a:endParaRPr>
          </a:p>
          <a:p>
            <a:endParaRPr lang="cs-CZ" dirty="0" smtClean="0">
              <a:solidFill>
                <a:srgbClr val="C00000"/>
              </a:solidFill>
              <a:latin typeface="+mn-lt"/>
            </a:endParaRPr>
          </a:p>
          <a:p>
            <a:endParaRPr lang="cs-CZ" dirty="0">
              <a:solidFill>
                <a:srgbClr val="C00000"/>
              </a:solidFill>
              <a:latin typeface="+mn-lt"/>
            </a:endParaRPr>
          </a:p>
          <a:p>
            <a:pPr marL="0" indent="0">
              <a:buNone/>
            </a:pPr>
            <a:endParaRPr lang="cs-CZ" dirty="0" smtClean="0">
              <a:solidFill>
                <a:srgbClr val="C00000"/>
              </a:solidFill>
              <a:latin typeface="+mn-lt"/>
            </a:endParaRPr>
          </a:p>
          <a:p>
            <a:pPr marL="0" indent="0">
              <a:buNone/>
            </a:pPr>
            <a:endParaRPr lang="cs-CZ" dirty="0">
              <a:solidFill>
                <a:srgbClr val="C00000"/>
              </a:solidFill>
              <a:latin typeface="+mn-lt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31505" y="2242435"/>
            <a:ext cx="2808312" cy="413841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5" name="Přímá spojnice se šipkou 4"/>
          <p:cNvCxnSpPr/>
          <p:nvPr/>
        </p:nvCxnSpPr>
        <p:spPr>
          <a:xfrm flipH="1">
            <a:off x="6516216" y="3455977"/>
            <a:ext cx="1440160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>
            <a:off x="3491880" y="4509120"/>
            <a:ext cx="1440160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>
            <a:off x="2551967" y="5582727"/>
            <a:ext cx="1440160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TextovéPole 17"/>
          <p:cNvSpPr txBox="1"/>
          <p:nvPr/>
        </p:nvSpPr>
        <p:spPr>
          <a:xfrm>
            <a:off x="6639817" y="2994312"/>
            <a:ext cx="119295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koruna</a:t>
            </a:r>
            <a:endParaRPr lang="cs-CZ" sz="24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3498241" y="4080810"/>
            <a:ext cx="98777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kmen</a:t>
            </a:r>
            <a:endParaRPr lang="cs-CZ" sz="24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2551967" y="5121062"/>
            <a:ext cx="117692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kořeny</a:t>
            </a:r>
            <a:endParaRPr lang="cs-CZ" sz="2400" b="1" dirty="0">
              <a:solidFill>
                <a:schemeClr val="accent3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550052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  <p:bldP spid="19" grpId="0"/>
      <p:bldP spid="20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96752"/>
          </a:xfrm>
        </p:spPr>
        <p:txBody>
          <a:bodyPr/>
          <a:lstStyle/>
          <a:p>
            <a:r>
              <a:rPr lang="cs-CZ" sz="3600" dirty="0" smtClean="0">
                <a:solidFill>
                  <a:srgbClr val="C00000"/>
                </a:solidFill>
              </a:rPr>
              <a:t>V koruně stromů rozlišujeme:</a:t>
            </a:r>
            <a:endParaRPr lang="cs-CZ" sz="3600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5544616"/>
          </a:xfrm>
        </p:spPr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sz="2800" dirty="0">
              <a:solidFill>
                <a:schemeClr val="tx1"/>
              </a:solidFill>
              <a:latin typeface="+mn-lt"/>
            </a:endParaRPr>
          </a:p>
          <a:p>
            <a:pPr marL="0" indent="0">
              <a:buNone/>
            </a:pPr>
            <a:r>
              <a:rPr lang="cs-CZ" sz="2800" dirty="0" smtClean="0">
                <a:solidFill>
                  <a:schemeClr val="tx1"/>
                </a:solidFill>
                <a:latin typeface="+mn-lt"/>
              </a:rPr>
              <a:t>Kdy kvetou ovocné stromy? 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chemeClr val="tx1"/>
                </a:solidFill>
                <a:latin typeface="+mn-lt"/>
              </a:rPr>
              <a:t>Kdy se sklízí ovoce?</a:t>
            </a:r>
            <a:endParaRPr lang="cs-CZ" sz="2800" dirty="0">
              <a:solidFill>
                <a:schemeClr val="tx1"/>
              </a:solidFill>
              <a:latin typeface="+mn-lt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1852960"/>
            <a:ext cx="2095500" cy="2790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2204864"/>
            <a:ext cx="2457450" cy="1857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5" name="Přímá spojnice se šipkou 4"/>
          <p:cNvCxnSpPr/>
          <p:nvPr/>
        </p:nvCxnSpPr>
        <p:spPr>
          <a:xfrm>
            <a:off x="727405" y="2564904"/>
            <a:ext cx="1414353" cy="20245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/>
          <p:nvPr/>
        </p:nvCxnSpPr>
        <p:spPr>
          <a:xfrm flipV="1">
            <a:off x="1637702" y="4487949"/>
            <a:ext cx="1008112" cy="93610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 flipH="1" flipV="1">
            <a:off x="6948264" y="3717032"/>
            <a:ext cx="720080" cy="1238969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/>
          <p:nvPr/>
        </p:nvCxnSpPr>
        <p:spPr>
          <a:xfrm>
            <a:off x="4355976" y="3248372"/>
            <a:ext cx="1418456" cy="42179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TextovéPole 17"/>
          <p:cNvSpPr txBox="1"/>
          <p:nvPr/>
        </p:nvSpPr>
        <p:spPr>
          <a:xfrm>
            <a:off x="894547" y="2173687"/>
            <a:ext cx="73693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větve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1056112" y="4936618"/>
            <a:ext cx="75693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květy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4644008" y="2879040"/>
            <a:ext cx="62068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listy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6730044" y="4643785"/>
            <a:ext cx="7873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plody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5242852" y="5661248"/>
            <a:ext cx="138531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C00000"/>
                </a:solidFill>
              </a:rPr>
              <a:t>Na jaře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4629922" y="6184468"/>
            <a:ext cx="325762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C00000"/>
                </a:solidFill>
              </a:rPr>
              <a:t>V létě a na podzim.</a:t>
            </a:r>
            <a:endParaRPr lang="cs-CZ" sz="28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160176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  <p:bldP spid="20" grpId="0"/>
      <p:bldP spid="23" grpId="0"/>
      <p:bldP spid="24" grpId="0"/>
      <p:bldP spid="25" grpId="0"/>
      <p:bldP spid="2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400" b="1" dirty="0" smtClean="0">
                <a:solidFill>
                  <a:srgbClr val="C00000"/>
                </a:solidFill>
              </a:rPr>
              <a:t>Vyber ovoce:</a:t>
            </a:r>
            <a:endParaRPr lang="cs-CZ" sz="4400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02461"/>
            <a:ext cx="8354888" cy="4525963"/>
          </a:xfrm>
        </p:spPr>
        <p:txBody>
          <a:bodyPr/>
          <a:lstStyle/>
          <a:p>
            <a:r>
              <a:rPr lang="cs-CZ" dirty="0">
                <a:solidFill>
                  <a:schemeClr val="tx1"/>
                </a:solidFill>
                <a:latin typeface="+mn-lt"/>
              </a:rPr>
              <a:t>b</a:t>
            </a:r>
            <a:r>
              <a:rPr lang="cs-CZ" dirty="0" smtClean="0">
                <a:solidFill>
                  <a:schemeClr val="tx1"/>
                </a:solidFill>
                <a:latin typeface="+mn-lt"/>
              </a:rPr>
              <a:t>roskev,  banán,  kapusta,  salát,  paprika,  meruňka,  </a:t>
            </a:r>
          </a:p>
          <a:p>
            <a:endParaRPr lang="cs-CZ" dirty="0">
              <a:solidFill>
                <a:schemeClr val="tx1"/>
              </a:solidFill>
              <a:latin typeface="+mn-lt"/>
            </a:endParaRPr>
          </a:p>
          <a:p>
            <a:r>
              <a:rPr lang="cs-CZ" dirty="0">
                <a:solidFill>
                  <a:schemeClr val="tx1"/>
                </a:solidFill>
                <a:latin typeface="+mn-lt"/>
              </a:rPr>
              <a:t>č</a:t>
            </a:r>
            <a:r>
              <a:rPr lang="cs-CZ" dirty="0" smtClean="0">
                <a:solidFill>
                  <a:schemeClr val="tx1"/>
                </a:solidFill>
                <a:latin typeface="+mn-lt"/>
              </a:rPr>
              <a:t>esnek,  okurka,  hruška,  pomeranč,  špenát,  jablko, </a:t>
            </a:r>
          </a:p>
          <a:p>
            <a:endParaRPr lang="cs-CZ" dirty="0">
              <a:solidFill>
                <a:schemeClr val="tx1"/>
              </a:solidFill>
              <a:latin typeface="+mn-lt"/>
            </a:endParaRPr>
          </a:p>
          <a:p>
            <a:r>
              <a:rPr lang="cs-CZ" dirty="0">
                <a:solidFill>
                  <a:schemeClr val="tx1"/>
                </a:solidFill>
                <a:latin typeface="+mn-lt"/>
              </a:rPr>
              <a:t>k</a:t>
            </a:r>
            <a:r>
              <a:rPr lang="cs-CZ" dirty="0" smtClean="0">
                <a:solidFill>
                  <a:schemeClr val="tx1"/>
                </a:solidFill>
                <a:latin typeface="+mn-lt"/>
              </a:rPr>
              <a:t>edluben,  švestka,   mrkev,  cibule,  rajče,  petržel,  </a:t>
            </a:r>
          </a:p>
          <a:p>
            <a:endParaRPr lang="cs-CZ" dirty="0">
              <a:solidFill>
                <a:schemeClr val="tx1"/>
              </a:solidFill>
              <a:latin typeface="+mn-lt"/>
            </a:endParaRPr>
          </a:p>
          <a:p>
            <a:r>
              <a:rPr lang="cs-CZ" dirty="0">
                <a:solidFill>
                  <a:schemeClr val="tx1"/>
                </a:solidFill>
                <a:latin typeface="+mn-lt"/>
              </a:rPr>
              <a:t>v</a:t>
            </a:r>
            <a:r>
              <a:rPr lang="cs-CZ" dirty="0" smtClean="0">
                <a:solidFill>
                  <a:schemeClr val="tx1"/>
                </a:solidFill>
                <a:latin typeface="+mn-lt"/>
              </a:rPr>
              <a:t>išně,  celer,  květák,  třešně,  zelí,  pórek,  kiwi,  ananas,</a:t>
            </a:r>
            <a:endParaRPr lang="cs-CZ" dirty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4" name="Minus 3"/>
          <p:cNvSpPr/>
          <p:nvPr/>
        </p:nvSpPr>
        <p:spPr>
          <a:xfrm>
            <a:off x="899592" y="1628800"/>
            <a:ext cx="914400" cy="914400"/>
          </a:xfrm>
          <a:prstGeom prst="mathMinus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Minus 4"/>
          <p:cNvSpPr/>
          <p:nvPr/>
        </p:nvSpPr>
        <p:spPr>
          <a:xfrm>
            <a:off x="2115479" y="1628800"/>
            <a:ext cx="914400" cy="914400"/>
          </a:xfrm>
          <a:prstGeom prst="mathMinus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Minus 5"/>
          <p:cNvSpPr/>
          <p:nvPr/>
        </p:nvSpPr>
        <p:spPr>
          <a:xfrm>
            <a:off x="6804248" y="1628800"/>
            <a:ext cx="914400" cy="914400"/>
          </a:xfrm>
          <a:prstGeom prst="mathMinus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Minus 6"/>
          <p:cNvSpPr/>
          <p:nvPr/>
        </p:nvSpPr>
        <p:spPr>
          <a:xfrm>
            <a:off x="3203848" y="2536078"/>
            <a:ext cx="914400" cy="914400"/>
          </a:xfrm>
          <a:prstGeom prst="mathMinus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Minus 7"/>
          <p:cNvSpPr/>
          <p:nvPr/>
        </p:nvSpPr>
        <p:spPr>
          <a:xfrm>
            <a:off x="4716016" y="2536078"/>
            <a:ext cx="914400" cy="914400"/>
          </a:xfrm>
          <a:prstGeom prst="mathMinus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Minus 8"/>
          <p:cNvSpPr/>
          <p:nvPr/>
        </p:nvSpPr>
        <p:spPr>
          <a:xfrm>
            <a:off x="7020272" y="2536078"/>
            <a:ext cx="914400" cy="914400"/>
          </a:xfrm>
          <a:prstGeom prst="mathMinus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Minus 9"/>
          <p:cNvSpPr/>
          <p:nvPr/>
        </p:nvSpPr>
        <p:spPr>
          <a:xfrm>
            <a:off x="2483768" y="3408243"/>
            <a:ext cx="914400" cy="914400"/>
          </a:xfrm>
          <a:prstGeom prst="mathMinus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Minus 10"/>
          <p:cNvSpPr/>
          <p:nvPr/>
        </p:nvSpPr>
        <p:spPr>
          <a:xfrm>
            <a:off x="828687" y="4267202"/>
            <a:ext cx="914400" cy="914400"/>
          </a:xfrm>
          <a:prstGeom prst="mathMinus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Minus 11"/>
          <p:cNvSpPr/>
          <p:nvPr/>
        </p:nvSpPr>
        <p:spPr>
          <a:xfrm>
            <a:off x="3793232" y="4275495"/>
            <a:ext cx="914400" cy="914400"/>
          </a:xfrm>
          <a:prstGeom prst="mathMinus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Minus 12"/>
          <p:cNvSpPr/>
          <p:nvPr/>
        </p:nvSpPr>
        <p:spPr>
          <a:xfrm>
            <a:off x="6473034" y="4302450"/>
            <a:ext cx="914400" cy="914400"/>
          </a:xfrm>
          <a:prstGeom prst="mathMinus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Minus 13"/>
          <p:cNvSpPr/>
          <p:nvPr/>
        </p:nvSpPr>
        <p:spPr>
          <a:xfrm>
            <a:off x="7477472" y="4275495"/>
            <a:ext cx="914400" cy="914400"/>
          </a:xfrm>
          <a:prstGeom prst="mathMinus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433112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dirty="0" smtClean="0">
                <a:solidFill>
                  <a:srgbClr val="C00000"/>
                </a:solidFill>
              </a:rPr>
              <a:t>Napiš názvy stromů, na nichž roste ovoce:</a:t>
            </a:r>
            <a:endParaRPr lang="cs-CZ" sz="3200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dirty="0" smtClean="0">
              <a:solidFill>
                <a:schemeClr val="tx1"/>
              </a:solidFill>
              <a:latin typeface="+mn-lt"/>
            </a:endParaRPr>
          </a:p>
          <a:p>
            <a:r>
              <a:rPr lang="cs-CZ" sz="2800" dirty="0">
                <a:solidFill>
                  <a:schemeClr val="tx1"/>
                </a:solidFill>
                <a:latin typeface="+mn-lt"/>
              </a:rPr>
              <a:t>j</a:t>
            </a:r>
            <a:r>
              <a:rPr lang="cs-CZ" sz="2800" dirty="0" smtClean="0">
                <a:solidFill>
                  <a:schemeClr val="tx1"/>
                </a:solidFill>
                <a:latin typeface="+mn-lt"/>
              </a:rPr>
              <a:t>ablko ___________    meruňka _____________   </a:t>
            </a:r>
          </a:p>
          <a:p>
            <a:endParaRPr lang="cs-CZ" sz="2800" dirty="0">
              <a:solidFill>
                <a:schemeClr val="tx1"/>
              </a:solidFill>
              <a:latin typeface="+mn-lt"/>
            </a:endParaRPr>
          </a:p>
          <a:p>
            <a:r>
              <a:rPr lang="cs-CZ" sz="2800" dirty="0">
                <a:solidFill>
                  <a:schemeClr val="tx1"/>
                </a:solidFill>
                <a:latin typeface="+mn-lt"/>
              </a:rPr>
              <a:t>h</a:t>
            </a:r>
            <a:r>
              <a:rPr lang="cs-CZ" sz="2800" dirty="0" smtClean="0">
                <a:solidFill>
                  <a:schemeClr val="tx1"/>
                </a:solidFill>
                <a:latin typeface="+mn-lt"/>
              </a:rPr>
              <a:t>ruška __________    švestka    _____________ </a:t>
            </a:r>
          </a:p>
          <a:p>
            <a:endParaRPr lang="cs-CZ" sz="2800" dirty="0">
              <a:solidFill>
                <a:schemeClr val="tx1"/>
              </a:solidFill>
              <a:latin typeface="+mn-lt"/>
            </a:endParaRPr>
          </a:p>
          <a:p>
            <a:r>
              <a:rPr lang="cs-CZ" sz="2800" dirty="0">
                <a:solidFill>
                  <a:schemeClr val="tx1"/>
                </a:solidFill>
                <a:latin typeface="+mn-lt"/>
              </a:rPr>
              <a:t>b</a:t>
            </a:r>
            <a:r>
              <a:rPr lang="cs-CZ" sz="2800" dirty="0" smtClean="0">
                <a:solidFill>
                  <a:schemeClr val="tx1"/>
                </a:solidFill>
                <a:latin typeface="+mn-lt"/>
              </a:rPr>
              <a:t>roskev _________     višně       _____________   </a:t>
            </a:r>
          </a:p>
          <a:p>
            <a:endParaRPr lang="cs-CZ" sz="2800" dirty="0">
              <a:solidFill>
                <a:schemeClr val="tx1"/>
              </a:solidFill>
              <a:latin typeface="+mn-lt"/>
            </a:endParaRPr>
          </a:p>
          <a:p>
            <a:r>
              <a:rPr lang="cs-CZ" sz="2800" dirty="0">
                <a:solidFill>
                  <a:schemeClr val="tx1"/>
                </a:solidFill>
                <a:latin typeface="+mn-lt"/>
              </a:rPr>
              <a:t>t</a:t>
            </a:r>
            <a:r>
              <a:rPr lang="cs-CZ" sz="2800" dirty="0" smtClean="0">
                <a:solidFill>
                  <a:schemeClr val="tx1"/>
                </a:solidFill>
                <a:latin typeface="+mn-lt"/>
              </a:rPr>
              <a:t>řešně   _________  vlašský ořech ___________</a:t>
            </a:r>
            <a:endParaRPr lang="cs-CZ" sz="2800" dirty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195736" y="1988840"/>
            <a:ext cx="129715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jabloň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215726" y="2996952"/>
            <a:ext cx="144302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hrušeň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188951" y="4003418"/>
            <a:ext cx="188968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broskvoň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231502" y="5013176"/>
            <a:ext cx="128913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třešeň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940152" y="1980906"/>
            <a:ext cx="182453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meruňka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940152" y="2996952"/>
            <a:ext cx="152420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švestka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940152" y="4003417"/>
            <a:ext cx="114807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višeň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164572" y="5013559"/>
            <a:ext cx="137569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ořešák</a:t>
            </a:r>
            <a:endParaRPr lang="cs-CZ" sz="32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993760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9" grpId="0"/>
      <p:bldP spid="10" grpId="0"/>
      <p:bldP spid="11" grpId="0"/>
      <p:bldP spid="1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332656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46654" y="609481"/>
            <a:ext cx="8820471" cy="5433467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chemeClr val="tx1"/>
                </a:solidFill>
                <a:latin typeface="+mn-lt"/>
              </a:rPr>
              <a:t>Uvnitř ovoce je </a:t>
            </a:r>
            <a:r>
              <a:rPr lang="cs-CZ" sz="3200" dirty="0" smtClean="0">
                <a:solidFill>
                  <a:srgbClr val="FF0000"/>
                </a:solidFill>
                <a:latin typeface="+mn-lt"/>
              </a:rPr>
              <a:t>jadřinec, pecka </a:t>
            </a:r>
            <a:r>
              <a:rPr lang="cs-CZ" sz="3200" dirty="0" smtClean="0">
                <a:solidFill>
                  <a:schemeClr val="tx1"/>
                </a:solidFill>
                <a:latin typeface="+mn-lt"/>
              </a:rPr>
              <a:t>nebo </a:t>
            </a:r>
            <a:r>
              <a:rPr lang="cs-CZ" sz="3200" dirty="0" smtClean="0">
                <a:solidFill>
                  <a:srgbClr val="FF0000"/>
                </a:solidFill>
                <a:latin typeface="+mn-lt"/>
              </a:rPr>
              <a:t>semena. </a:t>
            </a:r>
          </a:p>
          <a:p>
            <a:endParaRPr lang="cs-CZ" sz="2800" dirty="0">
              <a:solidFill>
                <a:srgbClr val="FF0000"/>
              </a:solidFill>
              <a:latin typeface="+mn-lt"/>
            </a:endParaRPr>
          </a:p>
          <a:p>
            <a:endParaRPr lang="cs-CZ" sz="2800" dirty="0">
              <a:solidFill>
                <a:srgbClr val="FF0000"/>
              </a:solidFill>
              <a:latin typeface="+mn-lt"/>
            </a:endParaRPr>
          </a:p>
        </p:txBody>
      </p:sp>
      <p:pic>
        <p:nvPicPr>
          <p:cNvPr id="3074" name="Picture 2" descr="C:\Users\08DY\AppData\Local\Microsoft\Windows\Temporary Internet Files\Content.IE5\9CFKJRFQ\MP90043094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916832"/>
            <a:ext cx="2592288" cy="28187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08DY\AppData\Local\Microsoft\Windows\Temporary Internet Files\Content.IE5\9CFKJRFQ\MC90011272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2522505"/>
            <a:ext cx="2041104" cy="16074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08DY\AppData\Local\Microsoft\Windows\Temporary Internet Files\Content.IE5\9CFKJRFQ\MC90005828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2488194"/>
            <a:ext cx="2289046" cy="18056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66912" y="4350878"/>
            <a:ext cx="2282997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/>
              <a:t>jadřinec</a:t>
            </a:r>
            <a:endParaRPr lang="cs-CZ" sz="4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3740298" y="4350877"/>
            <a:ext cx="1688283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/>
              <a:t>pecka</a:t>
            </a:r>
            <a:endParaRPr lang="cs-CZ" sz="4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6343576" y="4350878"/>
            <a:ext cx="212750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/>
              <a:t>semena</a:t>
            </a:r>
            <a:endParaRPr lang="cs-CZ" sz="4400" b="1" dirty="0"/>
          </a:p>
        </p:txBody>
      </p:sp>
    </p:spTree>
    <p:extLst>
      <p:ext uri="{BB962C8B-B14F-4D97-AF65-F5344CB8AC3E}">
        <p14:creationId xmlns:p14="http://schemas.microsoft.com/office/powerpoint/2010/main" val="27020565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96752"/>
          </a:xfrm>
        </p:spPr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</a:rPr>
              <a:t>Malvice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857403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chemeClr val="tx1"/>
                </a:solidFill>
                <a:latin typeface="+mn-lt"/>
              </a:rPr>
              <a:t>Mají jadřinec.</a:t>
            </a:r>
            <a:endParaRPr lang="cs-CZ" sz="3600" dirty="0">
              <a:solidFill>
                <a:schemeClr val="tx1"/>
              </a:solidFill>
              <a:latin typeface="+mn-lt"/>
            </a:endParaRPr>
          </a:p>
        </p:txBody>
      </p:sp>
      <p:cxnSp>
        <p:nvCxnSpPr>
          <p:cNvPr id="5" name="Přímá spojnice 4"/>
          <p:cNvCxnSpPr/>
          <p:nvPr/>
        </p:nvCxnSpPr>
        <p:spPr>
          <a:xfrm>
            <a:off x="1835696" y="1916832"/>
            <a:ext cx="18002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098" name="Picture 2" descr="C:\Users\08DY\AppData\Local\Microsoft\Windows\Temporary Internet Files\Content.IE5\VS4MWW3I\MP90040314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892559"/>
            <a:ext cx="3605450" cy="24120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08DY\AppData\Local\Microsoft\Windows\Temporary Internet Files\Content.IE5\9CFKJRFQ\MP900387877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1892559"/>
            <a:ext cx="3243333" cy="23142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08DY\AppData\Local\Microsoft\Windows\Temporary Internet Files\Content.IE5\2UCNU2EM\MP900387854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14597" y="4304567"/>
            <a:ext cx="3164526" cy="22580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08DY\AppData\Local\Microsoft\Windows\Temporary Internet Files\Content.IE5\2UCNU2EM\MP900422958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75370" y="4240005"/>
            <a:ext cx="1684462" cy="24466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879205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68760"/>
          </a:xfrm>
        </p:spPr>
        <p:txBody>
          <a:bodyPr/>
          <a:lstStyle/>
          <a:p>
            <a:r>
              <a:rPr lang="cs-CZ" b="1" dirty="0" smtClean="0">
                <a:solidFill>
                  <a:srgbClr val="7030A0"/>
                </a:solidFill>
              </a:rPr>
              <a:t>Peckovice</a:t>
            </a:r>
            <a:endParaRPr lang="cs-CZ" b="1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412776"/>
            <a:ext cx="8424935" cy="5112568"/>
          </a:xfrm>
        </p:spPr>
        <p:txBody>
          <a:bodyPr>
            <a:normAutofit/>
          </a:bodyPr>
          <a:lstStyle/>
          <a:p>
            <a:r>
              <a:rPr lang="cs-CZ" sz="4000" dirty="0" smtClean="0">
                <a:solidFill>
                  <a:schemeClr val="tx1"/>
                </a:solidFill>
                <a:latin typeface="+mn-lt"/>
              </a:rPr>
              <a:t>Mají pecku.</a:t>
            </a:r>
            <a:endParaRPr lang="cs-CZ" sz="4000" dirty="0">
              <a:solidFill>
                <a:schemeClr val="tx1"/>
              </a:solidFill>
              <a:latin typeface="+mn-lt"/>
            </a:endParaRPr>
          </a:p>
        </p:txBody>
      </p:sp>
      <p:pic>
        <p:nvPicPr>
          <p:cNvPr id="5123" name="Picture 3" descr="C:\Users\08DY\AppData\Local\Microsoft\Windows\Temporary Internet Files\Content.IE5\72QN0ZGZ\MC900436910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752842"/>
            <a:ext cx="2808312" cy="2808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C:\Users\08DY\AppData\Local\Microsoft\Windows\Temporary Internet Files\Content.IE5\VS4MWW3I\MC90024610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4561154"/>
            <a:ext cx="3438357" cy="1799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5" name="Picture 5" descr="C:\Users\08DY\AppData\Local\Microsoft\Windows\Temporary Internet Files\Content.IE5\72QN0ZGZ\MC90024611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56475" y="4154608"/>
            <a:ext cx="2453864" cy="22295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C:\Users\08DY\AppData\Local\Microsoft\Windows\Temporary Internet Files\Content.IE5\9CFKJRFQ\MC900441719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26356" y="1955107"/>
            <a:ext cx="1914103" cy="19141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7" name="Picture 7" descr="C:\Users\08DY\AppData\Local\Microsoft\Windows\Temporary Internet Files\Content.IE5\2UCNU2EM\MC900436905[1]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91601" y="1955107"/>
            <a:ext cx="1837571" cy="18375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9" name="Picture 9" descr="C:\Users\08DY\AppData\Local\Microsoft\Windows\Temporary Internet Files\Content.IE5\9CFKJRFQ\MC900246093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91601" y="4046176"/>
            <a:ext cx="1811432" cy="24977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37335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96752"/>
          </a:xfrm>
        </p:spPr>
        <p:txBody>
          <a:bodyPr/>
          <a:lstStyle/>
          <a:p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</a:rPr>
              <a:t>Bobule</a:t>
            </a:r>
            <a:endParaRPr lang="cs-CZ" b="1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5400600"/>
          </a:xfrm>
        </p:spPr>
        <p:txBody>
          <a:bodyPr>
            <a:normAutofit/>
          </a:bodyPr>
          <a:lstStyle/>
          <a:p>
            <a:r>
              <a:rPr lang="cs-CZ" sz="4000" dirty="0" smtClean="0">
                <a:solidFill>
                  <a:schemeClr val="tx1"/>
                </a:solidFill>
                <a:latin typeface="+mn-lt"/>
              </a:rPr>
              <a:t>Mají semena.</a:t>
            </a:r>
            <a:endParaRPr lang="cs-CZ" sz="4000" dirty="0">
              <a:solidFill>
                <a:schemeClr val="tx1"/>
              </a:solidFill>
              <a:latin typeface="+mn-lt"/>
            </a:endParaRPr>
          </a:p>
        </p:txBody>
      </p:sp>
      <p:pic>
        <p:nvPicPr>
          <p:cNvPr id="6149" name="Picture 5" descr="C:\Users\08DY\AppData\Local\Microsoft\Windows\Temporary Internet Files\Content.IE5\VS4MWW3I\MP90043406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154320"/>
            <a:ext cx="1519759" cy="22766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5" name="Picture 11" descr="C:\Users\08DY\AppData\Local\Microsoft\Windows\Temporary Internet Files\Content.IE5\9CFKJRFQ\MP900387870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2014283"/>
            <a:ext cx="2878463" cy="20539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6" name="Picture 12" descr="C:\Users\08DY\AppData\Local\Microsoft\Windows\Temporary Internet Files\Content.IE5\72QN0ZGZ\MP900313733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2154320"/>
            <a:ext cx="2871114" cy="19041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8" name="Picture 14" descr="C:\Users\08DY\AppData\Local\Microsoft\Windows\Temporary Internet Files\Content.IE5\VS4MWW3I\MC900358593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4625178"/>
            <a:ext cx="1647825" cy="18399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9" name="Picture 15" descr="C:\Users\08DY\AppData\Local\Microsoft\Windows\Temporary Internet Files\Content.IE5\VS4MWW3I\MC900358609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8981" y="4661092"/>
            <a:ext cx="1844675" cy="14636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61" name="Picture 17" descr="C:\Users\08DY\AppData\Local\Microsoft\Windows\Temporary Internet Files\Content.IE5\9CFKJRFQ\MP900387869[1].jp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8983" y="4068186"/>
            <a:ext cx="1890520" cy="26494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644717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24744"/>
          </a:xfrm>
        </p:spPr>
        <p:txBody>
          <a:bodyPr/>
          <a:lstStyle/>
          <a:p>
            <a:r>
              <a:rPr lang="cs-CZ" sz="4800" dirty="0" err="1" smtClean="0">
                <a:solidFill>
                  <a:srgbClr val="C00000"/>
                </a:solidFill>
              </a:rPr>
              <a:t>Roztřid</a:t>
            </a:r>
            <a:r>
              <a:rPr lang="cs-CZ" sz="4800" dirty="0" smtClean="0">
                <a:solidFill>
                  <a:srgbClr val="C00000"/>
                </a:solidFill>
              </a:rPr>
              <a:t>ˇ plody:</a:t>
            </a:r>
            <a:endParaRPr lang="cs-CZ" sz="4800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      </a:t>
            </a:r>
            <a:r>
              <a:rPr lang="cs-CZ" b="1" dirty="0" smtClean="0">
                <a:solidFill>
                  <a:srgbClr val="FF0000"/>
                </a:solidFill>
                <a:latin typeface="+mn-lt"/>
              </a:rPr>
              <a:t>MALVICE             </a:t>
            </a:r>
            <a:r>
              <a:rPr lang="cs-CZ" b="1" dirty="0" smtClean="0">
                <a:solidFill>
                  <a:srgbClr val="7030A0"/>
                </a:solidFill>
                <a:latin typeface="+mn-lt"/>
              </a:rPr>
              <a:t>PECKOVICE </a:t>
            </a:r>
            <a:r>
              <a:rPr lang="cs-CZ" b="1" dirty="0" smtClean="0">
                <a:latin typeface="+mn-lt"/>
              </a:rPr>
              <a:t>                </a:t>
            </a:r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  <a:latin typeface="+mn-lt"/>
              </a:rPr>
              <a:t>BOBULE 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  <a:latin typeface="+mn-lt"/>
              </a:rPr>
              <a:t>     ___________            ____________              ____________</a:t>
            </a:r>
            <a:endParaRPr lang="cs-CZ" b="1" dirty="0">
              <a:solidFill>
                <a:schemeClr val="accent3">
                  <a:lumMod val="75000"/>
                </a:schemeClr>
              </a:solidFill>
              <a:latin typeface="+mn-lt"/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  <a:latin typeface="+mn-lt"/>
              </a:rPr>
              <a:t>     ___________            ____________              ____________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  <a:latin typeface="+mn-lt"/>
              </a:rPr>
              <a:t>                                       ____________              ____________</a:t>
            </a:r>
            <a:endParaRPr lang="cs-CZ" b="1" dirty="0">
              <a:solidFill>
                <a:schemeClr val="accent3">
                  <a:lumMod val="75000"/>
                </a:schemeClr>
              </a:solidFill>
              <a:latin typeface="+mn-lt"/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  <a:latin typeface="+mn-lt"/>
              </a:rPr>
              <a:t>                                       ____________              ____________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  <a:latin typeface="+mn-lt"/>
              </a:rPr>
              <a:t>                                       ____________              ____________</a:t>
            </a:r>
            <a:endParaRPr lang="cs-CZ" b="1" dirty="0">
              <a:solidFill>
                <a:schemeClr val="accent3">
                  <a:lumMod val="75000"/>
                </a:schemeClr>
              </a:solidFill>
              <a:latin typeface="+mn-lt"/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chemeClr val="tx1"/>
                </a:solidFill>
                <a:latin typeface="+mn-lt"/>
              </a:rPr>
              <a:t>                                       ____________              ____________</a:t>
            </a:r>
          </a:p>
          <a:p>
            <a:pPr marL="0" indent="0">
              <a:buNone/>
            </a:pPr>
            <a:r>
              <a:rPr lang="cs-CZ" b="1" dirty="0">
                <a:solidFill>
                  <a:schemeClr val="tx1"/>
                </a:solidFill>
                <a:latin typeface="+mn-lt"/>
              </a:rPr>
              <a:t>b</a:t>
            </a:r>
            <a:r>
              <a:rPr lang="cs-CZ" b="1" dirty="0" smtClean="0">
                <a:solidFill>
                  <a:schemeClr val="tx1"/>
                </a:solidFill>
                <a:latin typeface="+mn-lt"/>
              </a:rPr>
              <a:t>roskev  angrešt  banán  jablko  třešně  hrozny  ryngle  </a:t>
            </a:r>
          </a:p>
          <a:p>
            <a:pPr marL="0" indent="0">
              <a:buNone/>
            </a:pPr>
            <a:r>
              <a:rPr lang="cs-CZ" b="1" dirty="0">
                <a:solidFill>
                  <a:schemeClr val="tx1"/>
                </a:solidFill>
                <a:latin typeface="+mn-lt"/>
              </a:rPr>
              <a:t>j</a:t>
            </a:r>
            <a:r>
              <a:rPr lang="cs-CZ" b="1" dirty="0" smtClean="0">
                <a:solidFill>
                  <a:schemeClr val="tx1"/>
                </a:solidFill>
                <a:latin typeface="+mn-lt"/>
              </a:rPr>
              <a:t>ahody  hruška  rybíz  meruňka  višně  meloun  švestka</a:t>
            </a:r>
          </a:p>
          <a:p>
            <a:pPr marL="0" indent="0">
              <a:buNone/>
            </a:pPr>
            <a:endParaRPr lang="cs-CZ" b="1" dirty="0">
              <a:solidFill>
                <a:schemeClr val="accent3">
                  <a:lumMod val="75000"/>
                </a:schemeClr>
              </a:solidFill>
              <a:latin typeface="+mn-lt"/>
            </a:endParaRPr>
          </a:p>
          <a:p>
            <a:pPr marL="0" indent="0">
              <a:buNone/>
            </a:pPr>
            <a:endParaRPr lang="cs-CZ" b="1" dirty="0">
              <a:solidFill>
                <a:schemeClr val="accent3">
                  <a:lumMod val="75000"/>
                </a:schemeClr>
              </a:solidFill>
              <a:latin typeface="+mn-lt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779912" y="1976832"/>
            <a:ext cx="126669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7030A0"/>
                </a:solidFill>
              </a:rPr>
              <a:t>broskev</a:t>
            </a:r>
            <a:endParaRPr lang="cs-CZ" sz="2400" dirty="0">
              <a:solidFill>
                <a:srgbClr val="7030A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732240" y="1990400"/>
            <a:ext cx="118974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3">
                    <a:lumMod val="75000"/>
                  </a:schemeClr>
                </a:solidFill>
              </a:rPr>
              <a:t>angrešt</a:t>
            </a:r>
            <a:endParaRPr lang="cs-CZ" sz="2400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767307" y="2438497"/>
            <a:ext cx="12961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3">
                    <a:lumMod val="75000"/>
                  </a:schemeClr>
                </a:solidFill>
              </a:rPr>
              <a:t>banán</a:t>
            </a:r>
            <a:endParaRPr lang="cs-CZ" sz="2400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259632" y="1990400"/>
            <a:ext cx="101021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jablko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798370" y="2467621"/>
            <a:ext cx="101181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7030A0"/>
                </a:solidFill>
              </a:rPr>
              <a:t>třešně</a:t>
            </a:r>
            <a:endParaRPr lang="cs-CZ" sz="2400" dirty="0">
              <a:solidFill>
                <a:srgbClr val="7030A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747468" y="2900162"/>
            <a:ext cx="11592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3">
                    <a:lumMod val="75000"/>
                  </a:schemeClr>
                </a:solidFill>
              </a:rPr>
              <a:t>hrozny</a:t>
            </a:r>
            <a:endParaRPr lang="cs-CZ" sz="2400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771181" y="2900161"/>
            <a:ext cx="106631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7030A0"/>
                </a:solidFill>
              </a:rPr>
              <a:t>ryngle</a:t>
            </a:r>
            <a:endParaRPr lang="cs-CZ" sz="2400" dirty="0">
              <a:solidFill>
                <a:srgbClr val="7030A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789146" y="3341824"/>
            <a:ext cx="111761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3">
                    <a:lumMod val="75000"/>
                  </a:schemeClr>
                </a:solidFill>
              </a:rPr>
              <a:t>jahody</a:t>
            </a:r>
            <a:endParaRPr lang="cs-CZ" sz="2400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241713" y="2438496"/>
            <a:ext cx="112723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hruška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6824777" y="3731664"/>
            <a:ext cx="89159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3">
                    <a:lumMod val="75000"/>
                  </a:schemeClr>
                </a:solidFill>
              </a:rPr>
              <a:t>rybíz</a:t>
            </a:r>
            <a:endParaRPr lang="cs-CZ" sz="2400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771181" y="3341823"/>
            <a:ext cx="143340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7030A0"/>
                </a:solidFill>
              </a:rPr>
              <a:t>meruň</a:t>
            </a:r>
            <a:r>
              <a:rPr lang="cs-CZ" sz="2400" b="1" dirty="0" smtClean="0">
                <a:solidFill>
                  <a:srgbClr val="7030A0"/>
                </a:solidFill>
              </a:rPr>
              <a:t>k</a:t>
            </a:r>
            <a:r>
              <a:rPr lang="cs-CZ" sz="2400" dirty="0" smtClean="0">
                <a:solidFill>
                  <a:srgbClr val="7030A0"/>
                </a:solidFill>
              </a:rPr>
              <a:t>a</a:t>
            </a:r>
            <a:endParaRPr lang="cs-CZ" sz="2400" dirty="0">
              <a:solidFill>
                <a:srgbClr val="7030A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771181" y="3733156"/>
            <a:ext cx="90441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7030A0"/>
                </a:solidFill>
              </a:rPr>
              <a:t>višně</a:t>
            </a:r>
            <a:endParaRPr lang="cs-CZ" sz="2400" dirty="0">
              <a:solidFill>
                <a:srgbClr val="7030A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6832506" y="4168626"/>
            <a:ext cx="122822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3">
                    <a:lumMod val="75000"/>
                  </a:schemeClr>
                </a:solidFill>
              </a:rPr>
              <a:t>meloun</a:t>
            </a:r>
            <a:endParaRPr lang="cs-CZ" sz="2400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3771181" y="4168625"/>
            <a:ext cx="118609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7030A0"/>
                </a:solidFill>
              </a:rPr>
              <a:t>švestka</a:t>
            </a:r>
            <a:endParaRPr lang="cs-CZ" sz="2400" dirty="0">
              <a:solidFill>
                <a:srgbClr val="7030A0"/>
              </a:solidFill>
            </a:endParaRPr>
          </a:p>
        </p:txBody>
      </p:sp>
      <p:cxnSp>
        <p:nvCxnSpPr>
          <p:cNvPr id="22" name="Přímá spojnice 21"/>
          <p:cNvCxnSpPr/>
          <p:nvPr/>
        </p:nvCxnSpPr>
        <p:spPr>
          <a:xfrm>
            <a:off x="784513" y="4630291"/>
            <a:ext cx="457200" cy="4572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>
            <a:off x="2041245" y="4630291"/>
            <a:ext cx="457200" cy="46166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>
            <a:off x="3153994" y="4630290"/>
            <a:ext cx="457200" cy="4572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>
            <a:off x="4199852" y="4630291"/>
            <a:ext cx="475744" cy="46166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35"/>
          <p:cNvCxnSpPr/>
          <p:nvPr/>
        </p:nvCxnSpPr>
        <p:spPr>
          <a:xfrm>
            <a:off x="5364088" y="4644342"/>
            <a:ext cx="457200" cy="4572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nice 38"/>
          <p:cNvCxnSpPr/>
          <p:nvPr/>
        </p:nvCxnSpPr>
        <p:spPr>
          <a:xfrm>
            <a:off x="6310107" y="4661650"/>
            <a:ext cx="457200" cy="4572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nice 41"/>
          <p:cNvCxnSpPr/>
          <p:nvPr/>
        </p:nvCxnSpPr>
        <p:spPr>
          <a:xfrm>
            <a:off x="7415379" y="4661650"/>
            <a:ext cx="457200" cy="4572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Přímá spojnice 44"/>
          <p:cNvCxnSpPr/>
          <p:nvPr/>
        </p:nvCxnSpPr>
        <p:spPr>
          <a:xfrm>
            <a:off x="-2052736" y="3130993"/>
            <a:ext cx="7200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Přímá spojnice 46"/>
          <p:cNvCxnSpPr/>
          <p:nvPr/>
        </p:nvCxnSpPr>
        <p:spPr>
          <a:xfrm>
            <a:off x="792264" y="5136376"/>
            <a:ext cx="449449" cy="45286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Přímá spojnice 51"/>
          <p:cNvCxnSpPr/>
          <p:nvPr/>
        </p:nvCxnSpPr>
        <p:spPr>
          <a:xfrm>
            <a:off x="2060423" y="5101542"/>
            <a:ext cx="457200" cy="4572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5" name="Přímá spojnice 54"/>
          <p:cNvCxnSpPr/>
          <p:nvPr/>
        </p:nvCxnSpPr>
        <p:spPr>
          <a:xfrm>
            <a:off x="2925394" y="5152764"/>
            <a:ext cx="457200" cy="47273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8" name="Přímá spojnice 57"/>
          <p:cNvCxnSpPr/>
          <p:nvPr/>
        </p:nvCxnSpPr>
        <p:spPr>
          <a:xfrm>
            <a:off x="4075740" y="5152764"/>
            <a:ext cx="457200" cy="47722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2" name="Přímá spojnice 61"/>
          <p:cNvCxnSpPr/>
          <p:nvPr/>
        </p:nvCxnSpPr>
        <p:spPr>
          <a:xfrm>
            <a:off x="5198209" y="5091957"/>
            <a:ext cx="457200" cy="44809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5" name="Přímá spojnice 64"/>
          <p:cNvCxnSpPr/>
          <p:nvPr/>
        </p:nvCxnSpPr>
        <p:spPr>
          <a:xfrm>
            <a:off x="6290268" y="5114270"/>
            <a:ext cx="457200" cy="4572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8" name="Přímá spojnice 67"/>
          <p:cNvCxnSpPr/>
          <p:nvPr/>
        </p:nvCxnSpPr>
        <p:spPr>
          <a:xfrm>
            <a:off x="7347953" y="5141608"/>
            <a:ext cx="457200" cy="4572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23210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1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2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3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4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>
                      <p:stCondLst>
                        <p:cond delay="indefinite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1" fill="hold">
                      <p:stCondLst>
                        <p:cond delay="indefinite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5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6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7" fill="hold">
                      <p:stCondLst>
                        <p:cond delay="indefinite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3" fill="hold">
                      <p:stCondLst>
                        <p:cond delay="indefinite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7" dur="5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8" dur="5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9" fill="hold">
                      <p:stCondLst>
                        <p:cond delay="indefinite"/>
                      </p:stCondLst>
                      <p:childTnLst>
                        <p:par>
                          <p:cTn id="160" fill="hold">
                            <p:stCondLst>
                              <p:cond delay="0"/>
                            </p:stCondLst>
                            <p:childTnLst>
                              <p:par>
                                <p:cTn id="16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5" fill="hold">
                      <p:stCondLst>
                        <p:cond delay="indefinite"/>
                      </p:stCondLst>
                      <p:childTnLst>
                        <p:par>
                          <p:cTn id="166" fill="hold">
                            <p:stCondLst>
                              <p:cond delay="0"/>
                            </p:stCondLst>
                            <p:childTnLst>
                              <p:par>
                                <p:cTn id="16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9" dur="5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0" dur="5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  <p:bldP spid="13" grpId="0"/>
      <p:bldP spid="14" grpId="0"/>
      <p:bldP spid="15" grpId="0"/>
      <p:bldP spid="16" grpId="0"/>
      <p:bldP spid="17" grpId="0"/>
      <p:bldP spid="19" grpId="0"/>
      <p:bldP spid="20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3898776" cy="1628800"/>
          </a:xfrm>
        </p:spPr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Odpověz: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916832"/>
            <a:ext cx="8291264" cy="4209331"/>
          </a:xfrm>
        </p:spPr>
        <p:txBody>
          <a:bodyPr/>
          <a:lstStyle/>
          <a:p>
            <a:r>
              <a:rPr lang="cs-CZ" sz="3200" dirty="0" smtClean="0">
                <a:solidFill>
                  <a:schemeClr val="tx1"/>
                </a:solidFill>
                <a:latin typeface="+mn-lt"/>
              </a:rPr>
              <a:t>Proč lidé pěstují ovocné stromy?</a:t>
            </a:r>
          </a:p>
          <a:p>
            <a:r>
              <a:rPr lang="cs-CZ" sz="3200" dirty="0" smtClean="0">
                <a:solidFill>
                  <a:schemeClr val="tx1"/>
                </a:solidFill>
                <a:latin typeface="+mn-lt"/>
              </a:rPr>
              <a:t>Proč je ovoce zdravé? </a:t>
            </a:r>
          </a:p>
          <a:p>
            <a:r>
              <a:rPr lang="cs-CZ" sz="3200" dirty="0" smtClean="0">
                <a:solidFill>
                  <a:schemeClr val="tx1"/>
                </a:solidFill>
                <a:latin typeface="+mn-lt"/>
              </a:rPr>
              <a:t>Co musíš udělat, než začneš ovoce jíst? </a:t>
            </a:r>
          </a:p>
          <a:p>
            <a:r>
              <a:rPr lang="cs-CZ" sz="3200" dirty="0" smtClean="0">
                <a:solidFill>
                  <a:schemeClr val="tx1"/>
                </a:solidFill>
                <a:latin typeface="+mn-lt"/>
              </a:rPr>
              <a:t>Co se musí stát s květem, aby z něho vyrostl plod?</a:t>
            </a:r>
          </a:p>
          <a:p>
            <a:r>
              <a:rPr lang="cs-CZ" sz="3200" dirty="0" smtClean="0">
                <a:solidFill>
                  <a:schemeClr val="tx1"/>
                </a:solidFill>
                <a:latin typeface="+mn-lt"/>
              </a:rPr>
              <a:t>Kdo opyluje květy ovocných stromů?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402768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  <a:latin typeface="+mn-lt"/>
              </a:rPr>
              <a:t>Citace: </a:t>
            </a:r>
            <a:r>
              <a:rPr lang="cs-CZ" sz="2000" dirty="0" smtClean="0">
                <a:solidFill>
                  <a:schemeClr val="tx1"/>
                </a:solidFill>
                <a:latin typeface="+mn-lt"/>
              </a:rPr>
              <a:t>Veškerý text je dílem autora materiálu,27.10.2011.</a:t>
            </a:r>
          </a:p>
          <a:p>
            <a:r>
              <a:rPr lang="cs-CZ" dirty="0" smtClean="0">
                <a:solidFill>
                  <a:schemeClr val="tx1"/>
                </a:solidFill>
                <a:latin typeface="+mn-lt"/>
              </a:rPr>
              <a:t>Strom:  </a:t>
            </a:r>
            <a:r>
              <a:rPr lang="pl-PL" sz="1600" i="1" dirty="0">
                <a:solidFill>
                  <a:schemeClr val="tx1"/>
                </a:solidFill>
                <a:latin typeface="+mn-lt"/>
              </a:rPr>
              <a:t>Http://www.magick.cz/via/index.php?todo=on-line</a:t>
            </a:r>
            <a:r>
              <a:rPr lang="pl-PL" sz="1600" dirty="0">
                <a:solidFill>
                  <a:schemeClr val="tx1"/>
                </a:solidFill>
                <a:latin typeface="+mn-lt"/>
              </a:rPr>
              <a:t> [online]. 2011 [cit. 2011-10-27]. Dostupné z WWW: &lt;http://www.magick.cz/via/index.php?todo=on-line</a:t>
            </a:r>
            <a:r>
              <a:rPr lang="pl-PL" sz="1600" dirty="0" smtClean="0">
                <a:solidFill>
                  <a:schemeClr val="tx1"/>
                </a:solidFill>
                <a:latin typeface="+mn-lt"/>
              </a:rPr>
              <a:t>&gt;. </a:t>
            </a:r>
          </a:p>
          <a:p>
            <a:r>
              <a:rPr lang="pl-PL" sz="2000" dirty="0" smtClean="0">
                <a:solidFill>
                  <a:schemeClr val="tx1"/>
                </a:solidFill>
                <a:latin typeface="+mn-lt"/>
              </a:rPr>
              <a:t>Meruňka-květ: </a:t>
            </a:r>
            <a:r>
              <a:rPr lang="cs-CZ" sz="1600" i="1" dirty="0">
                <a:solidFill>
                  <a:schemeClr val="tx1"/>
                </a:solidFill>
                <a:latin typeface="+mn-lt"/>
              </a:rPr>
              <a:t>Http://cs.wikipedia.org/wiki/Soubor:Apricot_blossom_detail1.jpg</a:t>
            </a:r>
            <a:r>
              <a:rPr lang="cs-CZ" sz="1600" dirty="0">
                <a:solidFill>
                  <a:schemeClr val="tx1"/>
                </a:solidFill>
                <a:latin typeface="+mn-lt"/>
              </a:rPr>
              <a:t> [online]. 2005 [cit. 2011-10-27]. Dostupné z WWW: &lt;http://</a:t>
            </a:r>
            <a:r>
              <a:rPr lang="cs-CZ" sz="1600" dirty="0" smtClean="0">
                <a:solidFill>
                  <a:schemeClr val="tx1"/>
                </a:solidFill>
                <a:latin typeface="+mn-lt"/>
              </a:rPr>
              <a:t>cs.wikipedia.org/wiki/Soubor:Apricot_blossom_detail1.jpg&gt;.  </a:t>
            </a:r>
          </a:p>
          <a:p>
            <a:r>
              <a:rPr lang="cs-CZ" sz="2000" dirty="0" smtClean="0">
                <a:solidFill>
                  <a:schemeClr val="tx1"/>
                </a:solidFill>
                <a:latin typeface="+mn-lt"/>
              </a:rPr>
              <a:t>Meruňka-plod: </a:t>
            </a:r>
            <a:r>
              <a:rPr lang="cs-CZ" sz="1600" i="1" dirty="0">
                <a:solidFill>
                  <a:schemeClr val="tx1"/>
                </a:solidFill>
                <a:latin typeface="+mn-lt"/>
              </a:rPr>
              <a:t>Http://cs.wikipedia.org/wiki/Soubor:Apricots.jpg</a:t>
            </a:r>
            <a:r>
              <a:rPr lang="cs-CZ" sz="1600" dirty="0">
                <a:solidFill>
                  <a:schemeClr val="tx1"/>
                </a:solidFill>
                <a:latin typeface="+mn-lt"/>
              </a:rPr>
              <a:t> [online]. 2005 [cit. 2011-10-27]. Dostupné z WWW: &lt;http://cs.wikipedia.org/wiki/</a:t>
            </a:r>
            <a:r>
              <a:rPr lang="cs-CZ" sz="1600" dirty="0" err="1">
                <a:solidFill>
                  <a:schemeClr val="tx1"/>
                </a:solidFill>
                <a:latin typeface="+mn-lt"/>
              </a:rPr>
              <a:t>Soubor:Apricots.jpg</a:t>
            </a:r>
            <a:r>
              <a:rPr lang="cs-CZ" sz="1600" dirty="0" smtClean="0">
                <a:solidFill>
                  <a:schemeClr val="tx1"/>
                </a:solidFill>
                <a:latin typeface="+mn-lt"/>
              </a:rPr>
              <a:t>&gt;.</a:t>
            </a:r>
          </a:p>
          <a:p>
            <a:r>
              <a:rPr lang="cs-CZ" sz="2000" dirty="0" smtClean="0">
                <a:solidFill>
                  <a:schemeClr val="tx1"/>
                </a:solidFill>
                <a:latin typeface="+mn-lt"/>
              </a:rPr>
              <a:t>Použité obrázky</a:t>
            </a:r>
            <a:r>
              <a:rPr lang="cs-CZ" sz="1600" dirty="0" smtClean="0">
                <a:solidFill>
                  <a:schemeClr val="tx1"/>
                </a:solidFill>
                <a:latin typeface="+mn-lt"/>
              </a:rPr>
              <a:t>: Otevřená galerie www.office.microsoft.com,27.10.2011.</a:t>
            </a:r>
            <a:endParaRPr lang="cs-CZ" sz="1600" dirty="0">
              <a:solidFill>
                <a:schemeClr val="tx1"/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5417759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1436</TotalTime>
  <Words>329</Words>
  <Application>Microsoft Office PowerPoint</Application>
  <PresentationFormat>Předvádění na obrazovce (4:3)</PresentationFormat>
  <Paragraphs>108</Paragraphs>
  <Slides>13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Exekutivní</vt:lpstr>
      <vt:lpstr>Prezentace aplikace PowerPoint</vt:lpstr>
      <vt:lpstr>Prezentace aplikace PowerPoint</vt:lpstr>
      <vt:lpstr>Ovoce</vt:lpstr>
      <vt:lpstr>V koruně stromů rozlišujeme:</vt:lpstr>
      <vt:lpstr>Vyber ovoce:</vt:lpstr>
      <vt:lpstr>Napiš názvy stromů, na nichž roste ovoce:</vt:lpstr>
      <vt:lpstr>Prezentace aplikace PowerPoint</vt:lpstr>
      <vt:lpstr>Malvice</vt:lpstr>
      <vt:lpstr>Peckovice</vt:lpstr>
      <vt:lpstr>Bobule</vt:lpstr>
      <vt:lpstr>Roztřidˇ plody:</vt:lpstr>
      <vt:lpstr>Odpověz:</vt:lpstr>
      <vt:lpstr>Prezentace aplikace PowerPoint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08DY</cp:lastModifiedBy>
  <cp:revision>88</cp:revision>
  <dcterms:created xsi:type="dcterms:W3CDTF">2011-06-20T10:40:08Z</dcterms:created>
  <dcterms:modified xsi:type="dcterms:W3CDTF">2012-01-31T15:41:05Z</dcterms:modified>
</cp:coreProperties>
</file>