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63" r:id="rId3"/>
    <p:sldId id="262" r:id="rId4"/>
    <p:sldId id="264" r:id="rId5"/>
    <p:sldId id="256" r:id="rId6"/>
    <p:sldId id="259" r:id="rId7"/>
    <p:sldId id="257" r:id="rId8"/>
    <p:sldId id="258" r:id="rId9"/>
    <p:sldId id="261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C7178B2F-5215-4C2E-A765-1AC2FAF03CF8}">
          <p14:sldIdLst>
            <p14:sldId id="263"/>
            <p14:sldId id="262"/>
            <p14:sldId id="264"/>
            <p14:sldId id="256"/>
            <p14:sldId id="259"/>
          </p14:sldIdLst>
        </p14:section>
        <p14:section name="Oddíl bez názvu" id="{2D7AA8EE-F662-4D76-9A4B-9A208BD0EE02}">
          <p14:sldIdLst>
            <p14:sldId id="257"/>
            <p14:sldId id="258"/>
            <p14:sldId id="261"/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VY_32_INOVACE_10_Písnička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</a:t>
          </a:r>
          <a:r>
            <a:rPr lang="cs-CZ" dirty="0" smtClean="0"/>
            <a:t>: Písnička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</a:t>
          </a:r>
          <a:r>
            <a:rPr lang="cs-CZ" dirty="0" smtClean="0"/>
            <a:t>: Jazykové </a:t>
          </a:r>
          <a:r>
            <a:rPr lang="cs-CZ" dirty="0" smtClean="0"/>
            <a:t>rozbory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DC3B3-361B-4D97-AD26-DF633CE904EC}" type="presOf" srcId="{019433A1-1324-4DE1-9E6F-32B851095F74}" destId="{E7297F21-D4FD-4A41-AE58-814D01A6B5E7}" srcOrd="1" destOrd="0" presId="urn:microsoft.com/office/officeart/2005/8/layout/target3"/>
    <dgm:cxn modelId="{A2C71D2A-F8DD-4DBB-B834-D8534342F140}" type="presOf" srcId="{445C7998-7549-48B0-BD68-D4F0167F02E5}" destId="{4D19AB04-24FA-40C2-B203-52AE3D15E171}" srcOrd="1" destOrd="0" presId="urn:microsoft.com/office/officeart/2005/8/layout/target3"/>
    <dgm:cxn modelId="{56B0ED49-9C32-48E8-944C-E08FD25BCACB}" type="presOf" srcId="{FBBFC3EA-9D9D-4F3A-BEA6-9C2C0E46BF20}" destId="{832BF48F-0145-4429-9E02-8FCA946CCE9E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003DD614-25AA-40C7-9B59-ECAD8E1A42F1}" type="presOf" srcId="{C73C7642-F245-4585-8F88-243F9FAEF6CA}" destId="{97289DF2-90F4-4EC2-A9FC-633B00BAB610}" srcOrd="0" destOrd="0" presId="urn:microsoft.com/office/officeart/2005/8/layout/target3"/>
    <dgm:cxn modelId="{D92DD48B-EE34-442D-875A-8547A5696CD8}" type="presOf" srcId="{C73C7642-F245-4585-8F88-243F9FAEF6CA}" destId="{AA41A67C-3D3F-4AE9-9E0F-5D7F7BB2E741}" srcOrd="1" destOrd="0" presId="urn:microsoft.com/office/officeart/2005/8/layout/target3"/>
    <dgm:cxn modelId="{02D04466-5BBF-4395-A716-8084A8BBE090}" type="presOf" srcId="{EBC41103-E2E5-4D48-9B4B-425520D3D098}" destId="{F969C235-9271-4D34-B740-D627A121CAD0}" srcOrd="1" destOrd="0" presId="urn:microsoft.com/office/officeart/2005/8/layout/target3"/>
    <dgm:cxn modelId="{ABD623F9-D59E-43D7-A5B8-20544FB8B56A}" type="presOf" srcId="{EBC41103-E2E5-4D48-9B4B-425520D3D098}" destId="{50C2F88D-8688-44C2-A854-691F34009D3B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2EDD74C-1BD7-406A-96B2-9D4C667B18B5}" type="presOf" srcId="{DAEA276B-ECF9-46F6-A7D3-4693B2D32BC4}" destId="{F69A1436-182C-465B-AD7F-FE48E0C090C1}" srcOrd="1" destOrd="0" presId="urn:microsoft.com/office/officeart/2005/8/layout/target3"/>
    <dgm:cxn modelId="{F735DF32-697E-430F-A945-1DC0341EB16E}" type="presOf" srcId="{DAEA276B-ECF9-46F6-A7D3-4693B2D32BC4}" destId="{CDED6FE3-AD8F-4ACC-B6B8-710EDDD97598}" srcOrd="0" destOrd="0" presId="urn:microsoft.com/office/officeart/2005/8/layout/target3"/>
    <dgm:cxn modelId="{A11EEEAD-2822-4FDE-8967-2EF7FA2888E7}" type="presOf" srcId="{445C7998-7549-48B0-BD68-D4F0167F02E5}" destId="{BC35EE03-4121-4EF9-923D-7CB6D30D358D}" srcOrd="0" destOrd="0" presId="urn:microsoft.com/office/officeart/2005/8/layout/target3"/>
    <dgm:cxn modelId="{46929865-94FA-4531-8610-63A080D47C56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A7D56BDC-689F-4828-9C87-4E3652524A1D}" type="presOf" srcId="{39F8B381-5807-488E-AC22-73DD4140ED4A}" destId="{71045F8C-00FA-488E-A7BD-E2E6753D979D}" srcOrd="0" destOrd="0" presId="urn:microsoft.com/office/officeart/2005/8/layout/target3"/>
    <dgm:cxn modelId="{6F6C09A9-A116-4F6B-96AC-6057EF04C6F7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848BDC2-9EFF-44FA-99A0-00E67DC3C090}" type="presParOf" srcId="{71045F8C-00FA-488E-A7BD-E2E6753D979D}" destId="{3577EC6B-C980-4F34-8C69-4365E7B8FC8C}" srcOrd="0" destOrd="0" presId="urn:microsoft.com/office/officeart/2005/8/layout/target3"/>
    <dgm:cxn modelId="{14029AD5-5403-4EE1-9871-137D3E465468}" type="presParOf" srcId="{71045F8C-00FA-488E-A7BD-E2E6753D979D}" destId="{6940EB87-DC1D-4BC3-9408-9AC2E1FFC039}" srcOrd="1" destOrd="0" presId="urn:microsoft.com/office/officeart/2005/8/layout/target3"/>
    <dgm:cxn modelId="{FF791F21-CF9F-4AFD-A6E9-81FEDC5B626A}" type="presParOf" srcId="{71045F8C-00FA-488E-A7BD-E2E6753D979D}" destId="{BC35EE03-4121-4EF9-923D-7CB6D30D358D}" srcOrd="2" destOrd="0" presId="urn:microsoft.com/office/officeart/2005/8/layout/target3"/>
    <dgm:cxn modelId="{8B0CC3B6-58AD-41B3-85FF-D9478675A68D}" type="presParOf" srcId="{71045F8C-00FA-488E-A7BD-E2E6753D979D}" destId="{C95EEA27-3CBF-4645-A92D-9D8AF5C1CBFC}" srcOrd="3" destOrd="0" presId="urn:microsoft.com/office/officeart/2005/8/layout/target3"/>
    <dgm:cxn modelId="{A6CE0559-A84D-405F-8D11-09CEA7E5C40C}" type="presParOf" srcId="{71045F8C-00FA-488E-A7BD-E2E6753D979D}" destId="{851BB866-B6AE-4566-893F-4C635BA974FC}" srcOrd="4" destOrd="0" presId="urn:microsoft.com/office/officeart/2005/8/layout/target3"/>
    <dgm:cxn modelId="{0A4CAFE7-FF84-4BBF-B5B8-1C189D085A0A}" type="presParOf" srcId="{71045F8C-00FA-488E-A7BD-E2E6753D979D}" destId="{643EA938-EDE0-4533-ACCC-D2BD6F3A527C}" srcOrd="5" destOrd="0" presId="urn:microsoft.com/office/officeart/2005/8/layout/target3"/>
    <dgm:cxn modelId="{B7CBC7BD-6920-49CC-97D6-8A9C666E5A56}" type="presParOf" srcId="{71045F8C-00FA-488E-A7BD-E2E6753D979D}" destId="{92F31B18-D66D-4CC7-89B9-378928DE877D}" srcOrd="6" destOrd="0" presId="urn:microsoft.com/office/officeart/2005/8/layout/target3"/>
    <dgm:cxn modelId="{B3B7C6FC-AAC0-47A9-8270-58D48E347B77}" type="presParOf" srcId="{71045F8C-00FA-488E-A7BD-E2E6753D979D}" destId="{902074E1-B931-4618-97F1-FADBE82E9C3C}" srcOrd="7" destOrd="0" presId="urn:microsoft.com/office/officeart/2005/8/layout/target3"/>
    <dgm:cxn modelId="{77AA66A0-5E69-402F-8499-32ECDD714515}" type="presParOf" srcId="{71045F8C-00FA-488E-A7BD-E2E6753D979D}" destId="{A3817367-F2BC-482F-8832-FA00B51DCCF3}" srcOrd="8" destOrd="0" presId="urn:microsoft.com/office/officeart/2005/8/layout/target3"/>
    <dgm:cxn modelId="{5E11A226-12E8-40EF-A4FA-6A792FCF6EF8}" type="presParOf" srcId="{71045F8C-00FA-488E-A7BD-E2E6753D979D}" destId="{626ABFF6-56C8-4386-B662-68EC364EED9D}" srcOrd="9" destOrd="0" presId="urn:microsoft.com/office/officeart/2005/8/layout/target3"/>
    <dgm:cxn modelId="{4FCDD94D-50E2-4F44-B4BE-065A9E1D9FBA}" type="presParOf" srcId="{71045F8C-00FA-488E-A7BD-E2E6753D979D}" destId="{6DB11F1C-D028-4800-9625-6611CA9DE6D4}" srcOrd="10" destOrd="0" presId="urn:microsoft.com/office/officeart/2005/8/layout/target3"/>
    <dgm:cxn modelId="{48CD0E44-0FC7-460B-8526-3AA90D8B8658}" type="presParOf" srcId="{71045F8C-00FA-488E-A7BD-E2E6753D979D}" destId="{CDED6FE3-AD8F-4ACC-B6B8-710EDDD97598}" srcOrd="11" destOrd="0" presId="urn:microsoft.com/office/officeart/2005/8/layout/target3"/>
    <dgm:cxn modelId="{CF806E12-5A32-41A2-9F13-D0F8E64459F2}" type="presParOf" srcId="{71045F8C-00FA-488E-A7BD-E2E6753D979D}" destId="{397AC6D7-84A6-4150-958F-83C92D9ACF38}" srcOrd="12" destOrd="0" presId="urn:microsoft.com/office/officeart/2005/8/layout/target3"/>
    <dgm:cxn modelId="{2883ABCB-3A5C-47BC-AF95-F07F50CD30F9}" type="presParOf" srcId="{71045F8C-00FA-488E-A7BD-E2E6753D979D}" destId="{D7419528-33A6-416D-9E64-B3F7915C5149}" srcOrd="13" destOrd="0" presId="urn:microsoft.com/office/officeart/2005/8/layout/target3"/>
    <dgm:cxn modelId="{99943403-0AB9-4C5D-AE56-2FD51CA0E530}" type="presParOf" srcId="{71045F8C-00FA-488E-A7BD-E2E6753D979D}" destId="{97289DF2-90F4-4EC2-A9FC-633B00BAB610}" srcOrd="14" destOrd="0" presId="urn:microsoft.com/office/officeart/2005/8/layout/target3"/>
    <dgm:cxn modelId="{913CAFD1-1694-42ED-A14B-A89FCB2ECA68}" type="presParOf" srcId="{71045F8C-00FA-488E-A7BD-E2E6753D979D}" destId="{234EBA9D-95B4-4C20-A84E-6F65F1085DC6}" srcOrd="15" destOrd="0" presId="urn:microsoft.com/office/officeart/2005/8/layout/target3"/>
    <dgm:cxn modelId="{CAD876FD-7226-4F90-A322-256B6AAE5889}" type="presParOf" srcId="{71045F8C-00FA-488E-A7BD-E2E6753D979D}" destId="{12255512-213F-41DF-90A6-8B4CD74A2B52}" srcOrd="16" destOrd="0" presId="urn:microsoft.com/office/officeart/2005/8/layout/target3"/>
    <dgm:cxn modelId="{D7FF77EF-B171-4CF4-88A8-9960CC354202}" type="presParOf" srcId="{71045F8C-00FA-488E-A7BD-E2E6753D979D}" destId="{50C2F88D-8688-44C2-A854-691F34009D3B}" srcOrd="17" destOrd="0" presId="urn:microsoft.com/office/officeart/2005/8/layout/target3"/>
    <dgm:cxn modelId="{A92877F6-C1CE-41B2-9A8C-8FD3A38135F9}" type="presParOf" srcId="{71045F8C-00FA-488E-A7BD-E2E6753D979D}" destId="{4D19AB04-24FA-40C2-B203-52AE3D15E171}" srcOrd="18" destOrd="0" presId="urn:microsoft.com/office/officeart/2005/8/layout/target3"/>
    <dgm:cxn modelId="{DC584E80-931A-4CB9-BCBD-1DABED4CCE7C}" type="presParOf" srcId="{71045F8C-00FA-488E-A7BD-E2E6753D979D}" destId="{832BF48F-0145-4429-9E02-8FCA946CCE9E}" srcOrd="19" destOrd="0" presId="urn:microsoft.com/office/officeart/2005/8/layout/target3"/>
    <dgm:cxn modelId="{DC906590-5A9F-45AE-8693-8EC41AF7BD20}" type="presParOf" srcId="{71045F8C-00FA-488E-A7BD-E2E6753D979D}" destId="{E7297F21-D4FD-4A41-AE58-814D01A6B5E7}" srcOrd="20" destOrd="0" presId="urn:microsoft.com/office/officeart/2005/8/layout/target3"/>
    <dgm:cxn modelId="{D7E19DAA-6299-4C8B-93E6-B96C7D58645F}" type="presParOf" srcId="{71045F8C-00FA-488E-A7BD-E2E6753D979D}" destId="{F69A1436-182C-465B-AD7F-FE48E0C090C1}" srcOrd="21" destOrd="0" presId="urn:microsoft.com/office/officeart/2005/8/layout/target3"/>
    <dgm:cxn modelId="{F3910FAD-0962-486D-9E65-80F5340224DA}" type="presParOf" srcId="{71045F8C-00FA-488E-A7BD-E2E6753D979D}" destId="{AA41A67C-3D3F-4AE9-9E0F-5D7F7BB2E741}" srcOrd="22" destOrd="0" presId="urn:microsoft.com/office/officeart/2005/8/layout/target3"/>
    <dgm:cxn modelId="{A3FE6ECA-F4A1-4491-9393-5107D319E41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</a:t>
          </a:r>
          <a:r>
            <a:rPr lang="cs-CZ" sz="1400" kern="1200" dirty="0" smtClean="0"/>
            <a:t>VY_32_INOVACE_10_Písnička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</a:t>
          </a:r>
          <a:r>
            <a:rPr lang="cs-CZ" sz="1400" kern="1200" dirty="0" smtClean="0"/>
            <a:t>: Jazykové </a:t>
          </a:r>
          <a:r>
            <a:rPr lang="cs-CZ" sz="1400" kern="1200" dirty="0" smtClean="0"/>
            <a:t>rozbory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1400" kern="1200" dirty="0" smtClean="0"/>
            <a:t>: Písnička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56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28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60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2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18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13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35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5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86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98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76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294DA3B-A74D-4F93-BCCB-E7F9DC70645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D6E5C8-51B3-45FC-ADE2-629E6CFCCBD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961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3297717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747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Jazykový rozbor je určen pro 4</a:t>
            </a:r>
            <a:r>
              <a:rPr lang="cs-CZ" dirty="0" smtClean="0"/>
              <a:t>. až </a:t>
            </a:r>
            <a:r>
              <a:rPr lang="cs-CZ" dirty="0" smtClean="0"/>
              <a:t>5</a:t>
            </a:r>
            <a:r>
              <a:rPr lang="cs-CZ" dirty="0" smtClean="0"/>
              <a:t>. ročník.</a:t>
            </a:r>
            <a:endParaRPr lang="cs-CZ" dirty="0" smtClean="0"/>
          </a:p>
          <a:p>
            <a:r>
              <a:rPr lang="cs-CZ" dirty="0" smtClean="0"/>
              <a:t>Pracujeme s interaktivní </a:t>
            </a:r>
            <a:r>
              <a:rPr lang="cs-CZ" dirty="0" smtClean="0"/>
              <a:t>tabulí.</a:t>
            </a:r>
            <a:endParaRPr lang="cs-CZ" dirty="0" smtClean="0"/>
          </a:p>
          <a:p>
            <a:r>
              <a:rPr lang="cs-CZ" dirty="0" smtClean="0"/>
              <a:t>Motivační rozhovor je na téma </a:t>
            </a:r>
            <a:r>
              <a:rPr lang="cs-CZ" dirty="0" smtClean="0"/>
              <a:t>Písnička.</a:t>
            </a:r>
            <a:endParaRPr lang="cs-CZ" dirty="0" smtClean="0"/>
          </a:p>
          <a:p>
            <a:r>
              <a:rPr lang="cs-CZ" dirty="0" smtClean="0"/>
              <a:t>Společná práce u tabule je zaměřena na tvoření </a:t>
            </a:r>
            <a:r>
              <a:rPr lang="cs-CZ" dirty="0" smtClean="0"/>
              <a:t>opozit/doplnění textu, hra </a:t>
            </a:r>
            <a:r>
              <a:rPr lang="cs-CZ" dirty="0" smtClean="0"/>
              <a:t>Bingo</a:t>
            </a:r>
            <a:r>
              <a:rPr lang="cs-CZ" dirty="0" smtClean="0"/>
              <a:t>/, následuje </a:t>
            </a:r>
            <a:r>
              <a:rPr lang="cs-CZ" dirty="0" smtClean="0"/>
              <a:t>jazykový rozbor určený pro samostatnou </a:t>
            </a:r>
            <a:r>
              <a:rPr lang="cs-CZ" dirty="0" smtClean="0"/>
              <a:t>práci.</a:t>
            </a:r>
            <a:endParaRPr lang="cs-CZ" dirty="0" smtClean="0"/>
          </a:p>
          <a:p>
            <a:r>
              <a:rPr lang="cs-CZ" dirty="0" smtClean="0"/>
              <a:t>Inovace</a:t>
            </a:r>
            <a:r>
              <a:rPr lang="cs-CZ" dirty="0" smtClean="0"/>
              <a:t>: Využití interaktivní </a:t>
            </a:r>
            <a:r>
              <a:rPr lang="cs-CZ" dirty="0" smtClean="0"/>
              <a:t>tabule zvyšuje pozornost </a:t>
            </a:r>
            <a:r>
              <a:rPr lang="cs-CZ" dirty="0" smtClean="0"/>
              <a:t>žáků.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100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Doplň slova opačného významu do </a:t>
            </a:r>
            <a:r>
              <a:rPr lang="cs-CZ" dirty="0" smtClean="0"/>
              <a:t>textu.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Pravidla hry </a:t>
            </a:r>
            <a:r>
              <a:rPr lang="cs-CZ" dirty="0" smtClean="0"/>
              <a:t>Bingo.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1</a:t>
            </a:r>
            <a:r>
              <a:rPr lang="cs-CZ" dirty="0" smtClean="0"/>
              <a:t>. hra Bingo.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2</a:t>
            </a:r>
            <a:r>
              <a:rPr lang="cs-CZ" dirty="0" smtClean="0"/>
              <a:t>. hra Bingo.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Samostatná </a:t>
            </a:r>
            <a:r>
              <a:rPr lang="cs-CZ" dirty="0" smtClean="0"/>
              <a:t>práce - jazykový rozbor.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835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Doplň slova opačného významu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/>
              <a:t>Písnička udělá svět zábavným</a:t>
            </a:r>
            <a:r>
              <a:rPr lang="cs-CZ" dirty="0" smtClean="0"/>
              <a:t>, není </a:t>
            </a:r>
            <a:r>
              <a:rPr lang="cs-CZ" dirty="0" smtClean="0"/>
              <a:t>tak _________</a:t>
            </a:r>
          </a:p>
          <a:p>
            <a:pPr marL="0" indent="0">
              <a:buNone/>
            </a:pPr>
            <a:r>
              <a:rPr lang="cs-CZ" dirty="0" smtClean="0"/>
              <a:t>Může být smutná i </a:t>
            </a:r>
            <a:r>
              <a:rPr lang="cs-CZ" dirty="0" smtClean="0"/>
              <a:t>_________, mollová </a:t>
            </a:r>
            <a:r>
              <a:rPr lang="cs-CZ" dirty="0" smtClean="0"/>
              <a:t>či __________.</a:t>
            </a:r>
          </a:p>
          <a:p>
            <a:pPr marL="0" indent="0">
              <a:buNone/>
            </a:pPr>
            <a:r>
              <a:rPr lang="cs-CZ" dirty="0" smtClean="0"/>
              <a:t>Někdy zpěvák zazpívá tóny přesně</a:t>
            </a:r>
            <a:r>
              <a:rPr lang="cs-CZ" dirty="0" smtClean="0"/>
              <a:t>, jindy </a:t>
            </a:r>
            <a:r>
              <a:rPr lang="cs-CZ" dirty="0" smtClean="0"/>
              <a:t>zas ______ </a:t>
            </a:r>
            <a:r>
              <a:rPr lang="cs-CZ" dirty="0" smtClean="0"/>
              <a:t>________. Důležitá </a:t>
            </a:r>
            <a:r>
              <a:rPr lang="cs-CZ" dirty="0" smtClean="0"/>
              <a:t>je však jeho radost nebo _________,</a:t>
            </a:r>
          </a:p>
          <a:p>
            <a:pPr marL="0" indent="0">
              <a:buNone/>
            </a:pPr>
            <a:r>
              <a:rPr lang="cs-CZ" dirty="0" smtClean="0"/>
              <a:t>co do ní vloží</a:t>
            </a:r>
            <a:r>
              <a:rPr lang="cs-CZ" dirty="0" smtClean="0"/>
              <a:t>. Písničky </a:t>
            </a:r>
            <a:r>
              <a:rPr lang="cs-CZ" dirty="0" smtClean="0"/>
              <a:t>mohou být pomalé či </a:t>
            </a:r>
            <a:r>
              <a:rPr lang="cs-CZ" dirty="0" smtClean="0"/>
              <a:t>__________, lidové </a:t>
            </a:r>
            <a:r>
              <a:rPr lang="cs-CZ" dirty="0" smtClean="0"/>
              <a:t>či </a:t>
            </a:r>
            <a:r>
              <a:rPr lang="cs-CZ" dirty="0" smtClean="0"/>
              <a:t>_________. Zazpívá </a:t>
            </a:r>
            <a:r>
              <a:rPr lang="cs-CZ" dirty="0"/>
              <a:t>j</a:t>
            </a:r>
            <a:r>
              <a:rPr lang="cs-CZ" dirty="0" smtClean="0"/>
              <a:t>e zpěvák</a:t>
            </a:r>
          </a:p>
          <a:p>
            <a:pPr marL="0" indent="0">
              <a:buNone/>
            </a:pPr>
            <a:r>
              <a:rPr lang="cs-CZ" dirty="0" smtClean="0"/>
              <a:t> se sborem či </a:t>
            </a:r>
            <a:r>
              <a:rPr lang="cs-CZ" dirty="0" smtClean="0"/>
              <a:t>________. Zpívají </a:t>
            </a:r>
            <a:r>
              <a:rPr lang="cs-CZ" dirty="0" smtClean="0"/>
              <a:t>si je děti i </a:t>
            </a:r>
            <a:r>
              <a:rPr lang="cs-CZ" dirty="0" smtClean="0"/>
              <a:t>__________. Každého </a:t>
            </a:r>
            <a:r>
              <a:rPr lang="cs-CZ" dirty="0" smtClean="0"/>
              <a:t>potěší a obohatí jeho svět.</a:t>
            </a:r>
            <a:endParaRPr lang="cs-CZ" dirty="0"/>
          </a:p>
        </p:txBody>
      </p:sp>
      <p:pic>
        <p:nvPicPr>
          <p:cNvPr id="1026" name="Picture 2" descr="C:\Users\Kolářová\AppData\Local\Microsoft\Windows\Temporary Internet Files\Content.IE5\S1JEQ4I9\MC9003386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35" y="5439135"/>
            <a:ext cx="845820" cy="89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lářová\AppData\Local\Microsoft\Windows\Temporary Internet Files\Content.IE5\DYZYG3L8\MC9003899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25144"/>
            <a:ext cx="1853489" cy="175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olářová\AppData\Local\Microsoft\Windows\Temporary Internet Files\Content.IE5\S1JEQ4I9\MC9003386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488085"/>
            <a:ext cx="845820" cy="89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olářová\AppData\Local\Microsoft\Windows\Temporary Internet Files\Content.IE5\S1JEQ4I9\MC9002512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317" y="5488085"/>
            <a:ext cx="845820" cy="89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olářová\AppData\Local\Microsoft\Windows\Temporary Internet Files\Content.IE5\S1JEQ4I9\MC9002512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445223"/>
            <a:ext cx="845820" cy="89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80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Pravidla hry Bingo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Hrají dva hráči nebo </a:t>
            </a:r>
            <a:r>
              <a:rPr lang="cs-CZ" dirty="0" smtClean="0"/>
              <a:t>týmy.</a:t>
            </a:r>
            <a:endParaRPr lang="cs-CZ" dirty="0" smtClean="0"/>
          </a:p>
          <a:p>
            <a:r>
              <a:rPr lang="cs-CZ" dirty="0" smtClean="0"/>
              <a:t>První hráč má značku X</a:t>
            </a:r>
            <a:r>
              <a:rPr lang="cs-CZ" dirty="0" smtClean="0"/>
              <a:t>, druhý </a:t>
            </a:r>
            <a:r>
              <a:rPr lang="cs-CZ" dirty="0" smtClean="0"/>
              <a:t>O </a:t>
            </a:r>
            <a:r>
              <a:rPr lang="cs-CZ" dirty="0" smtClean="0"/>
              <a:t>.</a:t>
            </a:r>
            <a:endParaRPr lang="cs-CZ" dirty="0" smtClean="0"/>
          </a:p>
          <a:p>
            <a:r>
              <a:rPr lang="cs-CZ" dirty="0" smtClean="0"/>
              <a:t>Hráči losují</a:t>
            </a:r>
            <a:r>
              <a:rPr lang="cs-CZ" dirty="0" smtClean="0"/>
              <a:t>, kdo </a:t>
            </a:r>
            <a:r>
              <a:rPr lang="cs-CZ" dirty="0" smtClean="0"/>
              <a:t>hru začne/např. si o to střihnou</a:t>
            </a:r>
            <a:r>
              <a:rPr lang="cs-CZ" dirty="0" smtClean="0"/>
              <a:t>/.</a:t>
            </a:r>
            <a:endParaRPr lang="cs-CZ" dirty="0" smtClean="0"/>
          </a:p>
          <a:p>
            <a:r>
              <a:rPr lang="cs-CZ" dirty="0" smtClean="0"/>
              <a:t>Hráč vybere políčko</a:t>
            </a:r>
            <a:r>
              <a:rPr lang="cs-CZ" dirty="0" smtClean="0"/>
              <a:t>, pokud </a:t>
            </a:r>
            <a:r>
              <a:rPr lang="cs-CZ" dirty="0" smtClean="0"/>
              <a:t>splní </a:t>
            </a:r>
            <a:r>
              <a:rPr lang="cs-CZ" dirty="0" smtClean="0"/>
              <a:t>úkol správně, označí si </a:t>
            </a:r>
            <a:r>
              <a:rPr lang="cs-CZ" dirty="0" smtClean="0"/>
              <a:t>ho svou </a:t>
            </a:r>
            <a:r>
              <a:rPr lang="cs-CZ" dirty="0" smtClean="0"/>
              <a:t>značkou.</a:t>
            </a:r>
            <a:endParaRPr lang="cs-CZ" dirty="0" smtClean="0"/>
          </a:p>
          <a:p>
            <a:r>
              <a:rPr lang="cs-CZ" dirty="0" smtClean="0"/>
              <a:t>Hráči se ve hře </a:t>
            </a:r>
            <a:r>
              <a:rPr lang="cs-CZ" dirty="0" smtClean="0"/>
              <a:t>střídají.</a:t>
            </a:r>
            <a:endParaRPr lang="cs-CZ" dirty="0" smtClean="0"/>
          </a:p>
          <a:p>
            <a:r>
              <a:rPr lang="cs-CZ" dirty="0" smtClean="0"/>
              <a:t>Vítěz má 3 svoje značky v řadě</a:t>
            </a:r>
            <a:r>
              <a:rPr lang="cs-CZ" dirty="0" smtClean="0"/>
              <a:t>, sloupci </a:t>
            </a:r>
            <a:r>
              <a:rPr lang="cs-CZ" dirty="0" smtClean="0"/>
              <a:t>či </a:t>
            </a:r>
            <a:r>
              <a:rPr lang="cs-CZ" dirty="0" smtClean="0"/>
              <a:t>úhlopříčce.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Diváci volají</a:t>
            </a:r>
            <a:endParaRPr lang="cs-CZ" dirty="0"/>
          </a:p>
        </p:txBody>
      </p:sp>
      <p:pic>
        <p:nvPicPr>
          <p:cNvPr id="2050" name="Picture 2" descr="C:\Users\Kolářová\AppData\Local\Microsoft\Windows\Temporary Internet Files\Content.IE5\DYZYG3L8\MC9003835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64704"/>
            <a:ext cx="2242831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843808" y="5445224"/>
            <a:ext cx="27366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BINGO!</a:t>
            </a:r>
            <a:endParaRPr lang="cs-CZ" sz="54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1" name="Picture 3" descr="C:\Users\Kolářová\AppData\Local\Microsoft\Windows\Temporary Internet Files\Content.IE5\CFCVX2EO\MC9003043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301208"/>
            <a:ext cx="2396155" cy="1067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52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798870"/>
              </p:ext>
            </p:extLst>
          </p:nvPr>
        </p:nvGraphicFramePr>
        <p:xfrm>
          <a:off x="683568" y="1412776"/>
          <a:ext cx="6096000" cy="4480272"/>
        </p:xfrm>
        <a:graphic>
          <a:graphicData uri="http://schemas.openxmlformats.org/drawingml/2006/table">
            <a:tbl>
              <a:tblPr>
                <a:tableStyleId>{18603FDC-E32A-4AB5-989C-0864C3EAD2B8}</a:tableStyleId>
              </a:tblPr>
              <a:tblGrid>
                <a:gridCol w="2032000"/>
                <a:gridCol w="2032000"/>
                <a:gridCol w="2032000"/>
              </a:tblGrid>
              <a:tr h="1397413">
                <a:tc>
                  <a:txBody>
                    <a:bodyPr/>
                    <a:lstStyle/>
                    <a:p>
                      <a:r>
                        <a:rPr lang="cs-CZ" sz="3600" smtClean="0">
                          <a:solidFill>
                            <a:srgbClr val="002060"/>
                          </a:solidFill>
                        </a:rPr>
                        <a:t>nízký</a:t>
                      </a:r>
                      <a:endParaRPr lang="cs-CZ" sz="36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smtClean="0">
                          <a:solidFill>
                            <a:srgbClr val="002060"/>
                          </a:solidFill>
                        </a:rPr>
                        <a:t>černobílý</a:t>
                      </a:r>
                      <a:endParaRPr lang="cs-CZ" sz="36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smtClean="0">
                          <a:solidFill>
                            <a:srgbClr val="002060"/>
                          </a:solidFill>
                        </a:rPr>
                        <a:t>skvělá</a:t>
                      </a:r>
                      <a:endParaRPr lang="cs-CZ" sz="36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413">
                <a:tc>
                  <a:txBody>
                    <a:bodyPr/>
                    <a:lstStyle/>
                    <a:p>
                      <a:r>
                        <a:rPr lang="cs-CZ" sz="3600" smtClean="0">
                          <a:solidFill>
                            <a:srgbClr val="002060"/>
                          </a:solidFill>
                        </a:rPr>
                        <a:t>úzké</a:t>
                      </a:r>
                      <a:endParaRPr lang="cs-CZ" sz="36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smtClean="0">
                          <a:solidFill>
                            <a:srgbClr val="002060"/>
                          </a:solidFill>
                        </a:rPr>
                        <a:t>bledé</a:t>
                      </a:r>
                      <a:endParaRPr lang="cs-CZ" sz="36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smtClean="0">
                          <a:solidFill>
                            <a:srgbClr val="002060"/>
                          </a:solidFill>
                        </a:rPr>
                        <a:t>pečlivé</a:t>
                      </a:r>
                      <a:endParaRPr lang="cs-CZ" sz="36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5446">
                <a:tc>
                  <a:txBody>
                    <a:bodyPr/>
                    <a:lstStyle/>
                    <a:p>
                      <a:r>
                        <a:rPr lang="cs-CZ" sz="3600" smtClean="0">
                          <a:solidFill>
                            <a:srgbClr val="002060"/>
                          </a:solidFill>
                        </a:rPr>
                        <a:t>kulaté</a:t>
                      </a:r>
                      <a:endParaRPr lang="cs-CZ" sz="36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smtClean="0">
                          <a:solidFill>
                            <a:srgbClr val="002060"/>
                          </a:solidFill>
                        </a:rPr>
                        <a:t>živá</a:t>
                      </a:r>
                      <a:endParaRPr lang="cs-CZ" sz="36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smtClean="0">
                          <a:solidFill>
                            <a:srgbClr val="002060"/>
                          </a:solidFill>
                        </a:rPr>
                        <a:t>temný</a:t>
                      </a:r>
                      <a:endParaRPr lang="cs-CZ" sz="36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07504" y="603489"/>
            <a:ext cx="78055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Hrajte Bingo</a:t>
            </a:r>
            <a:r>
              <a:rPr lang="cs-CZ" sz="3600" dirty="0" smtClean="0">
                <a:solidFill>
                  <a:srgbClr val="C00000"/>
                </a:solidFill>
              </a:rPr>
              <a:t>. Říkejte </a:t>
            </a:r>
            <a:r>
              <a:rPr lang="cs-CZ" sz="3600" dirty="0" smtClean="0">
                <a:solidFill>
                  <a:srgbClr val="C00000"/>
                </a:solidFill>
              </a:rPr>
              <a:t>opaky ke slovům.</a:t>
            </a:r>
            <a:endParaRPr lang="cs-CZ" sz="3600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Kolářová\AppData\Local\Microsoft\Windows\Temporary Internet Files\Content.IE5\2XL4XW1A\MM900284107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973" y="3519447"/>
            <a:ext cx="1296144" cy="333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Kolářová\AppData\Local\Microsoft\Windows\Temporary Internet Files\Content.IE5\CFCVX2EO\MC9003117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854" y="566727"/>
            <a:ext cx="1167617" cy="151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Kolářová\AppData\Local\Microsoft\Windows\Temporary Internet Files\Content.IE5\DYZYG3L8\MC900437057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1005" y="198884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6222503"/>
            <a:ext cx="5257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Poznáš</a:t>
            </a:r>
            <a:r>
              <a:rPr lang="cs-CZ" sz="2400" dirty="0" smtClean="0"/>
              <a:t>, co </a:t>
            </a:r>
            <a:r>
              <a:rPr lang="cs-CZ" sz="2400" dirty="0" smtClean="0"/>
              <a:t>mají tato slova společného?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806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947461"/>
              </p:ext>
            </p:extLst>
          </p:nvPr>
        </p:nvGraphicFramePr>
        <p:xfrm>
          <a:off x="680902" y="1764927"/>
          <a:ext cx="6096000" cy="4336257"/>
        </p:xfrm>
        <a:graphic>
          <a:graphicData uri="http://schemas.openxmlformats.org/drawingml/2006/table">
            <a:tbl>
              <a:tblPr>
                <a:tableStyleId>{306799F8-075E-4A3A-A7F6-7FBC6576F1A4}</a:tableStyleId>
              </a:tblPr>
              <a:tblGrid>
                <a:gridCol w="2032000"/>
                <a:gridCol w="2032000"/>
                <a:gridCol w="2032000"/>
              </a:tblGrid>
              <a:tr h="1445419">
                <a:tc>
                  <a:txBody>
                    <a:bodyPr/>
                    <a:lstStyle/>
                    <a:p>
                      <a:r>
                        <a:rPr lang="cs-CZ" sz="2800" smtClean="0">
                          <a:solidFill>
                            <a:srgbClr val="FF0000"/>
                          </a:solidFill>
                        </a:rPr>
                        <a:t>den</a:t>
                      </a:r>
                      <a:endParaRPr lang="cs-CZ" sz="28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smtClean="0">
                          <a:solidFill>
                            <a:srgbClr val="FF0000"/>
                          </a:solidFill>
                        </a:rPr>
                        <a:t>zima</a:t>
                      </a:r>
                      <a:endParaRPr lang="cs-CZ" sz="28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smtClean="0">
                          <a:solidFill>
                            <a:srgbClr val="FF0000"/>
                          </a:solidFill>
                        </a:rPr>
                        <a:t>tloušťka</a:t>
                      </a:r>
                      <a:endParaRPr lang="cs-CZ" sz="28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5419">
                <a:tc>
                  <a:txBody>
                    <a:bodyPr/>
                    <a:lstStyle/>
                    <a:p>
                      <a:r>
                        <a:rPr lang="cs-CZ" sz="2800" smtClean="0">
                          <a:solidFill>
                            <a:srgbClr val="FF0000"/>
                          </a:solidFill>
                        </a:rPr>
                        <a:t>přesnost</a:t>
                      </a:r>
                      <a:endParaRPr lang="cs-CZ" sz="28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smtClean="0">
                          <a:solidFill>
                            <a:srgbClr val="FF0000"/>
                          </a:solidFill>
                        </a:rPr>
                        <a:t>chudoba</a:t>
                      </a:r>
                      <a:endParaRPr lang="cs-CZ" sz="28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smtClean="0">
                          <a:solidFill>
                            <a:srgbClr val="FF0000"/>
                          </a:solidFill>
                        </a:rPr>
                        <a:t>skromnost</a:t>
                      </a:r>
                      <a:endParaRPr lang="cs-CZ" sz="28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5419">
                <a:tc>
                  <a:txBody>
                    <a:bodyPr/>
                    <a:lstStyle/>
                    <a:p>
                      <a:r>
                        <a:rPr lang="cs-CZ" sz="2800" smtClean="0">
                          <a:solidFill>
                            <a:srgbClr val="FF0000"/>
                          </a:solidFill>
                        </a:rPr>
                        <a:t>lakota</a:t>
                      </a:r>
                      <a:endParaRPr lang="cs-CZ" sz="28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smtClean="0">
                          <a:solidFill>
                            <a:srgbClr val="FF0000"/>
                          </a:solidFill>
                        </a:rPr>
                        <a:t>pravák</a:t>
                      </a:r>
                      <a:endParaRPr lang="cs-CZ" sz="28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smtClean="0">
                          <a:solidFill>
                            <a:srgbClr val="FF0000"/>
                          </a:solidFill>
                        </a:rPr>
                        <a:t>nemoc</a:t>
                      </a:r>
                      <a:endParaRPr lang="cs-CZ" sz="28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098" name="Picture 2" descr="C:\Users\Kolářová\AppData\Local\Microsoft\Windows\Temporary Internet Files\Content.IE5\CFCVX2EO\MC9003612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134" y="3933056"/>
            <a:ext cx="2600452" cy="25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968226"/>
            <a:ext cx="6849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Druhá hra</a:t>
            </a:r>
            <a:r>
              <a:rPr lang="cs-CZ" sz="3200" dirty="0" smtClean="0"/>
              <a:t>. Opět </a:t>
            </a:r>
            <a:r>
              <a:rPr lang="cs-CZ" sz="3200" dirty="0" smtClean="0"/>
              <a:t>říkej opaky/opozita/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9" name="Picture 3" descr="C:\Users\Kolářová\AppData\Local\Microsoft\Windows\Temporary Internet Files\Content.IE5\2XL4XW1A\MM90033657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093" y="1522169"/>
            <a:ext cx="2186054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Kolářová\AppData\Local\Microsoft\Windows\Temporary Internet Files\Content.IE5\2XL4XW1A\MM90033657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022" y="2636912"/>
            <a:ext cx="828675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6221373"/>
            <a:ext cx="42398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Co mají společného tato slova?</a:t>
            </a:r>
            <a:endParaRPr lang="cs-CZ" sz="2400"/>
          </a:p>
        </p:txBody>
      </p:sp>
    </p:spTree>
    <p:extLst>
      <p:ext uri="{BB962C8B-B14F-4D97-AF65-F5344CB8AC3E}">
        <p14:creationId xmlns:p14="http://schemas.microsoft.com/office/powerpoint/2010/main" val="192863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704850"/>
            <a:ext cx="8316416" cy="1143000"/>
          </a:xfrm>
        </p:spPr>
        <p:txBody>
          <a:bodyPr>
            <a:normAutofit fontScale="90000"/>
          </a:bodyPr>
          <a:lstStyle/>
          <a:p>
            <a:pPr marL="0" indent="0"/>
            <a:r>
              <a:rPr lang="cs-CZ"/>
              <a:t/>
            </a:r>
            <a:br>
              <a:rPr lang="cs-CZ"/>
            </a:b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67544" y="980728"/>
            <a:ext cx="64807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Písnička udělá svět zábavným</a:t>
            </a:r>
            <a:r>
              <a:rPr lang="cs-CZ" sz="2800" dirty="0" smtClean="0"/>
              <a:t>, není </a:t>
            </a:r>
            <a:r>
              <a:rPr lang="cs-CZ" sz="2800" dirty="0" smtClean="0"/>
              <a:t>tak nudný.</a:t>
            </a:r>
          </a:p>
          <a:p>
            <a:r>
              <a:rPr lang="cs-CZ" sz="2800" dirty="0" smtClean="0"/>
              <a:t>Může být smutná i veselá</a:t>
            </a:r>
            <a:r>
              <a:rPr lang="cs-CZ" sz="2800" dirty="0" smtClean="0"/>
              <a:t>, mollová </a:t>
            </a:r>
            <a:r>
              <a:rPr lang="cs-CZ" sz="2800" dirty="0" smtClean="0"/>
              <a:t>či durová.</a:t>
            </a:r>
          </a:p>
        </p:txBody>
      </p:sp>
      <p:pic>
        <p:nvPicPr>
          <p:cNvPr id="5122" name="Picture 2" descr="C:\Users\Kolářová\AppData\Local\Microsoft\Windows\Temporary Internet Files\Content.IE5\CFCVX2EO\MC9001996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957312"/>
            <a:ext cx="1724683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9592" y="3212976"/>
            <a:ext cx="8394606" cy="3077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002060"/>
                </a:solidFill>
              </a:rPr>
              <a:t>Z přídavných jmen vytvoř podstatná </a:t>
            </a:r>
            <a:r>
              <a:rPr lang="cs-CZ" sz="3200" dirty="0" smtClean="0">
                <a:solidFill>
                  <a:srgbClr val="002060"/>
                </a:solidFill>
              </a:rPr>
              <a:t>jména.</a:t>
            </a:r>
            <a:endParaRPr lang="cs-CZ" sz="3200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00B050"/>
                </a:solidFill>
              </a:rPr>
              <a:t>Najdi slovo citově </a:t>
            </a:r>
            <a:r>
              <a:rPr lang="cs-CZ" sz="3200" dirty="0" smtClean="0">
                <a:solidFill>
                  <a:srgbClr val="00B050"/>
                </a:solidFill>
              </a:rPr>
              <a:t>zabarvené.</a:t>
            </a:r>
            <a:endParaRPr lang="cs-CZ" sz="3200" dirty="0" smtClean="0">
              <a:solidFill>
                <a:srgbClr val="00B050"/>
              </a:solidFill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3200" dirty="0" smtClean="0">
                <a:solidFill>
                  <a:srgbClr val="002060"/>
                </a:solidFill>
              </a:rPr>
              <a:t>Napiš synonymum ke slovům </a:t>
            </a:r>
            <a:r>
              <a:rPr lang="cs-CZ" sz="3200" b="1" dirty="0" smtClean="0">
                <a:solidFill>
                  <a:srgbClr val="002060"/>
                </a:solidFill>
              </a:rPr>
              <a:t>udělá</a:t>
            </a:r>
            <a:r>
              <a:rPr lang="cs-CZ" sz="3200" b="1" dirty="0" smtClean="0">
                <a:solidFill>
                  <a:srgbClr val="002060"/>
                </a:solidFill>
              </a:rPr>
              <a:t>, veselá.</a:t>
            </a:r>
            <a:endParaRPr lang="cs-CZ" sz="3200" b="1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00B050"/>
                </a:solidFill>
              </a:rPr>
              <a:t>Nahraď spojky v textu jinými spojkami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002060"/>
                </a:solidFill>
              </a:rPr>
              <a:t>Věty přepiš jako věty </a:t>
            </a:r>
            <a:r>
              <a:rPr lang="cs-CZ" sz="3200" dirty="0" smtClean="0">
                <a:solidFill>
                  <a:srgbClr val="002060"/>
                </a:solidFill>
              </a:rPr>
              <a:t>rozkazovací.</a:t>
            </a:r>
            <a:endParaRPr lang="cs-CZ" sz="3200" dirty="0" smtClean="0">
              <a:solidFill>
                <a:srgbClr val="002060"/>
              </a:solidFill>
            </a:endParaRPr>
          </a:p>
          <a:p>
            <a:endParaRPr lang="cs-CZ" dirty="0"/>
          </a:p>
        </p:txBody>
      </p:sp>
      <p:pic>
        <p:nvPicPr>
          <p:cNvPr id="5123" name="Picture 3" descr="C:\Users\Kolářová\AppData\Local\Microsoft\Windows\Temporary Internet Files\Content.IE5\2XL4XW1A\MC90043253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452" y="4917058"/>
            <a:ext cx="1940942" cy="1940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79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Ilustrace:</a:t>
            </a:r>
          </a:p>
          <a:p>
            <a:endParaRPr lang="cs-CZ"/>
          </a:p>
          <a:p>
            <a:pPr marL="0" indent="0">
              <a:buNone/>
            </a:pPr>
            <a:r>
              <a:rPr lang="cs-CZ" smtClean="0">
                <a:hlinkClick r:id="rId2"/>
              </a:rPr>
              <a:t>www.office.microsoft.com</a:t>
            </a:r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86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109</TotalTime>
  <Words>361</Words>
  <Application>Microsoft Office PowerPoint</Application>
  <PresentationFormat>Předvádění na obrazovce (4:3)</PresentationFormat>
  <Paragraphs>68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Tok</vt:lpstr>
      <vt:lpstr>1_Motiv systému Office</vt:lpstr>
      <vt:lpstr>Prezentace aplikace PowerPoint</vt:lpstr>
      <vt:lpstr>Anotace</vt:lpstr>
      <vt:lpstr>Obsah</vt:lpstr>
      <vt:lpstr>Doplň slova opačného významu</vt:lpstr>
      <vt:lpstr>Pravidla hry Bingo</vt:lpstr>
      <vt:lpstr>Prezentace aplikace PowerPoint</vt:lpstr>
      <vt:lpstr>Prezentace aplikace PowerPoint</vt:lpstr>
      <vt:lpstr> 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Učitel</cp:lastModifiedBy>
  <cp:revision>14</cp:revision>
  <dcterms:created xsi:type="dcterms:W3CDTF">2011-12-18T13:45:41Z</dcterms:created>
  <dcterms:modified xsi:type="dcterms:W3CDTF">2012-03-11T15:04:04Z</dcterms:modified>
</cp:coreProperties>
</file>