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69" r:id="rId3"/>
    <p:sldId id="277" r:id="rId4"/>
    <p:sldId id="278" r:id="rId5"/>
    <p:sldId id="280" r:id="rId6"/>
    <p:sldId id="281" r:id="rId7"/>
    <p:sldId id="282" r:id="rId8"/>
    <p:sldId id="284" r:id="rId9"/>
    <p:sldId id="276" r:id="rId10"/>
    <p:sldId id="28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B610"/>
    <a:srgbClr val="E98D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100" d="100"/>
          <a:sy n="100" d="100"/>
        </p:scale>
        <p:origin x="-222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VY_32_INOVACE_12_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Mgr. Hana 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Jaro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Mgr. Hana 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VY_32_INOVACE_12_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Jaro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85694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 o jaru. Žáci 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racují na interaktivní tabuli,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solidFill>
                  <a:srgbClr val="10B610"/>
                </a:solidFill>
              </a:rPr>
              <a:t>JARO</a:t>
            </a:r>
            <a:endParaRPr lang="cs-CZ" b="1" dirty="0">
              <a:solidFill>
                <a:srgbClr val="10B61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785395"/>
          </a:xfrm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Jaro začíná ___ .  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Je to den ____________________ .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Den i noc jsou _______________ .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Jarní měsíce jsou : ________, ________,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                              ________.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A8XUFMF8\MP9004389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02776"/>
            <a:ext cx="1582377" cy="237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44730" y="1329582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21.3.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04274" y="1914357"/>
            <a:ext cx="3449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j</a:t>
            </a:r>
            <a:r>
              <a:rPr lang="cs-CZ" sz="2800" b="1" dirty="0" smtClean="0">
                <a:solidFill>
                  <a:srgbClr val="FF0000"/>
                </a:solidFill>
              </a:rPr>
              <a:t>arní rovnodennosti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46752" y="2564904"/>
            <a:ext cx="2411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tejně dlouhé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01391" y="3084698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březen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53535" y="3084698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duben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1390" y="3647471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květen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28" name="Picture 4" descr="C:\Users\08DY\AppData\Local\Microsoft\Windows\Temporary Internet Files\Content.IE5\HXKJF5D5\MP900399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265" y="4977710"/>
            <a:ext cx="1873480" cy="188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09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 Doplň a vysvětli:                                                     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79296" cy="5001419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V březnu si musí skřivan vrznout i kdyby měl  __________.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Březnové slunce má krátké _____.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Na svatého  Řehoře , čáp letí přes _______.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Na svatého  Řehoře,  líný sedlák, který _________.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Březen, za kamna ________, duben, ještě tam _________, 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M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áj,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vyženem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husy  v _____.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Na svatého Jiří, vylézají  ______ a _______.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Studený máj, v stodole  ____.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64288" y="1124744"/>
            <a:ext cx="1521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zmrznout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69037" y="1566084"/>
            <a:ext cx="77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ruce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27554" y="2008983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moře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3727" y="2453699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neoře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0127" y="2891153"/>
            <a:ext cx="1168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vlezem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27776" y="2891152"/>
            <a:ext cx="114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budem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78811" y="3342655"/>
            <a:ext cx="590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háj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14504" y="3776867"/>
            <a:ext cx="795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hadi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16520" y="3770624"/>
            <a:ext cx="716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štíři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54043" y="4193367"/>
            <a:ext cx="532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ráj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028" name="Picture 4" descr="C:\Users\08DY\AppData\Local\Microsoft\Windows\Temporary Internet Files\Content.IE5\HXKJF5D5\MM90004103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406" y="4210248"/>
            <a:ext cx="2651246" cy="263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301701" y="200898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12.3.</a:t>
            </a:r>
            <a:endParaRPr lang="cs-CZ" sz="2400" b="1" dirty="0">
              <a:solidFill>
                <a:srgbClr val="10B61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27666" y="377062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24.4.</a:t>
            </a:r>
            <a:endParaRPr lang="cs-CZ" sz="2400" b="1" dirty="0">
              <a:solidFill>
                <a:srgbClr val="10B6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023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Poznáš jarní </a:t>
            </a:r>
            <a:r>
              <a:rPr lang="cs-CZ" b="1" dirty="0">
                <a:solidFill>
                  <a:srgbClr val="92D050"/>
                </a:solidFill>
              </a:rPr>
              <a:t>květiny?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141" y="958906"/>
            <a:ext cx="2451740" cy="1895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39" y="947592"/>
            <a:ext cx="1906718" cy="1906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60597"/>
            <a:ext cx="1430039" cy="1906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2151" y="3951230"/>
            <a:ext cx="2663945" cy="1994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 descr="C:\Users\08DY\AppData\Local\Microsoft\Windows\Temporary Internet Files\Content.IE5\9LSPEJIJ\MP90020134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08350"/>
            <a:ext cx="3120580" cy="208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321" y="984735"/>
            <a:ext cx="1588103" cy="1882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 flipH="1">
            <a:off x="-108520" y="947592"/>
            <a:ext cx="9433048" cy="517857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78" y="3951229"/>
            <a:ext cx="2208640" cy="1994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4334" y="3068960"/>
            <a:ext cx="1499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sněženka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92870" y="3068960"/>
            <a:ext cx="1260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bledule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79789" y="3068959"/>
            <a:ext cx="16546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prvosenka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12321" y="3068960"/>
            <a:ext cx="1824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pampeliška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061" y="5988737"/>
            <a:ext cx="1293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sasanka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6956" y="5988736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22119" y="5988737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narcis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182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Popiš části kvetoucí rostliny: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3" y="1340768"/>
            <a:ext cx="2976174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331640" y="1772816"/>
            <a:ext cx="23042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548926" y="3670176"/>
            <a:ext cx="259102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796136" y="1805045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932040" y="5445224"/>
            <a:ext cx="25202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615461" y="1281825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květ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60644" y="3170170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stonek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48281" y="1340768"/>
            <a:ext cx="704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list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20549" y="4922004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kořen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446364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Co se děje v přírodě na jaře?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9623" y="908720"/>
            <a:ext cx="8836873" cy="521744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JE TO SPRÁVNĚ?</a:t>
            </a:r>
            <a:endParaRPr lang="cs-CZ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4056418" y="3018339"/>
            <a:ext cx="1324339" cy="12744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819908" y="3470893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táci stavějí hnízda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19752852">
            <a:off x="1757328" y="4584071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padává listí ze stromů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13007" y="3467873"/>
            <a:ext cx="3256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táci se vrací z teplých krajin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rot="1952098">
            <a:off x="4977590" y="4835118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vířata se ukládají ke spánku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 rot="5400000">
            <a:off x="3632392" y="5225140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ozkvétají  květiny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 rot="19804069">
            <a:off x="5042772" y="2345593"/>
            <a:ext cx="2768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 stromech raší pupeny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3779818" y="1870146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odí se mláďata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 rot="2085056">
            <a:off x="1921202" y="2339018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vířatům houstne srst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9745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3600" dirty="0" smtClean="0">
                <a:solidFill>
                  <a:srgbClr val="10B610"/>
                </a:solidFill>
              </a:rPr>
              <a:t>Co se dělá na jaře na zahradě a na poli?</a:t>
            </a:r>
            <a:endParaRPr lang="cs-CZ" sz="3600" dirty="0">
              <a:solidFill>
                <a:srgbClr val="10B61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JE TO SPRÁVNĚ?</a:t>
            </a:r>
            <a:endParaRPr lang="cs-CZ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3710158" y="3212976"/>
            <a:ext cx="1562472" cy="15624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42432" y="3809546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klízejí se brambory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rot="2188060">
            <a:off x="2099614" y="2616935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sází </a:t>
            </a:r>
            <a:r>
              <a:rPr lang="cs-CZ" b="1" dirty="0" smtClean="0"/>
              <a:t>se sazeničky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5400000">
            <a:off x="3725800" y="2065712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rabe se listí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18780945">
            <a:off x="4930405" y="2616935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rá se pole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72630" y="3809546"/>
            <a:ext cx="2653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ejí se semena zeleniny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2188237">
            <a:off x="4879749" y="5140221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yhrabává se trávník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18998613">
            <a:off x="1940509" y="5170065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pravují se záhony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rot="5400000">
            <a:off x="3520578" y="5587210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sá</a:t>
            </a:r>
            <a:r>
              <a:rPr lang="cs-CZ" b="1" dirty="0"/>
              <a:t>z</a:t>
            </a:r>
            <a:r>
              <a:rPr lang="cs-CZ" b="1" dirty="0" smtClean="0"/>
              <a:t>í se brambory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9416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326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materiálu, 6.3.2012.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 galerie  www.office.microsoft.com. 6.3.2012.  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Sněženka: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Galanthus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nivalis.jpg. In: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the</a:t>
            </a:r>
            <a:r>
              <a:rPr lang="cs-CZ" sz="2000" i="1" dirty="0">
                <a:solidFill>
                  <a:schemeClr val="tx1"/>
                </a:solidFill>
                <a:latin typeface="+mn-lt"/>
              </a:rPr>
              <a:t> free 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encyclopedia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30.3.2005 [cit. 2012-03-06]. Dostupné z: http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://cs.wikipedia.org/wiki/Soubor:Galanthus_nivalis.jpg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Bledule: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Leucoium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vernum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411-20.jpg. In: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13.3.2007 [cit. 2012-03-06]. Dostupné z: http://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cs.wikipedia.org/wiki/Soubor:Leucoium_vernum_411-20.jpg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Prvosenka: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Primula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veris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0x.JPG. In: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04.05.2008. [cit. 2012-03-06]. Dostupné z: http://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cs.wikipedia.org/wiki/Soubor:Primula_veris_0x.JPG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Pampeliška: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Taraxacum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officinale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(Pampeliška lékařská). In: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07.05.2008 [cit. 2012-03-06]. Dostupné z: http://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botanika.wendys.cz/kytky/foto.php?161:4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Sasanka: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Anemone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nemorosa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001.JPG. In: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březen 2007 [cit. 2012-03-06]. Dostupné z: http://cs.wikipedia.org/wiki/Soubor:Anemone_nemorosa_001.JPG</a:t>
            </a:r>
            <a:endParaRPr lang="cs-CZ" sz="2000" b="1" dirty="0" smtClean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495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72149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Violka: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Viola odorata1.JPG. In: </a:t>
            </a:r>
            <a:r>
              <a:rPr lang="cs-CZ" sz="20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 [online]. 27. března 2007 [cit. 2012-03-06]. Dostupné z: http://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cs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.wikipedia.org/wiki/Soubor:Viola_odorata1.JPG</a:t>
            </a:r>
          </a:p>
          <a:p>
            <a:endParaRPr lang="cs-CZ" sz="20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247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2471</TotalTime>
  <Words>318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JARO</vt:lpstr>
      <vt:lpstr> Doplň a vysvětli:                                                     </vt:lpstr>
      <vt:lpstr>Poznáš jarní květiny? </vt:lpstr>
      <vt:lpstr>Popiš části kvetoucí rostliny:</vt:lpstr>
      <vt:lpstr>Co se děje v přírodě na jaře?</vt:lpstr>
      <vt:lpstr>Co se dělá na jaře na zahradě a na poli?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185</cp:revision>
  <dcterms:created xsi:type="dcterms:W3CDTF">2011-06-20T10:40:08Z</dcterms:created>
  <dcterms:modified xsi:type="dcterms:W3CDTF">2013-01-29T16:43:27Z</dcterms:modified>
</cp:coreProperties>
</file>