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8D7B"/>
    <a:srgbClr val="10B610"/>
    <a:srgbClr val="6002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74" autoAdjust="0"/>
    <p:restoredTop sz="94624" autoAdjust="0"/>
  </p:normalViewPr>
  <p:slideViewPr>
    <p:cSldViewPr>
      <p:cViewPr>
        <p:scale>
          <a:sx n="66" d="100"/>
          <a:sy n="66" d="100"/>
        </p:scale>
        <p:origin x="-1422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NÁZEV: VY_32_INOVACE_13_ Prvouka  2. ročník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NÁZEV ŠKOLY: ZŠ Dolní Benešov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Mgr</a:t>
          </a:r>
          <a:r>
            <a:rPr lang="cs-CZ" dirty="0" smtClean="0"/>
            <a:t>. Hana </a:t>
          </a:r>
          <a:r>
            <a:rPr lang="cs-CZ" dirty="0" smtClean="0"/>
            <a:t>Kolaříková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TEMA: Ptáci na jaře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ČÍSLO PROJEKTU: CZ.1.07/1.4.00/21.1262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223" custLinFactNeighborY="173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ŠKOLY: ZŠ Dolní Benešov</a:t>
          </a:r>
          <a:endParaRPr lang="cs-CZ" sz="17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Mgr</a:t>
          </a:r>
          <a:r>
            <a:rPr lang="cs-CZ" sz="1700" kern="1200" dirty="0" smtClean="0"/>
            <a:t>. Hana </a:t>
          </a:r>
          <a:r>
            <a:rPr lang="cs-CZ" sz="1700" kern="1200" dirty="0" smtClean="0"/>
            <a:t>Kolaříková</a:t>
          </a:r>
          <a:endParaRPr lang="cs-CZ" sz="17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NÁZEV: VY_32_INOVACE_13_ Prvouka  2. ročník</a:t>
          </a:r>
          <a:endParaRPr lang="cs-CZ" sz="17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39210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TEMA: Ptáci na jaře</a:t>
          </a:r>
          <a:endParaRPr lang="cs-CZ" sz="1700" kern="1200" dirty="0"/>
        </a:p>
      </dsp:txBody>
      <dsp:txXfrm>
        <a:off x="1273857" y="1239210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PROJEKTU: CZ.1.07/1.4.00/21.1262</a:t>
          </a:r>
          <a:endParaRPr lang="cs-CZ" sz="17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93821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prezentaci učiva, k opakování a upevňování probrané látky. Žáci se seznamují s našimi nejznámějšími ptáky a jejich chováním na jaře.  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P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racují na interaktivní tabuli, odpovídají na otázky a po kliknutí se jim zobrazí správná </a:t>
            </a:r>
            <a:r>
              <a:rPr lang="cs-CZ" sz="2000" dirty="0" err="1" smtClean="0">
                <a:solidFill>
                  <a:schemeClr val="tx1"/>
                </a:solidFill>
                <a:latin typeface="+mn-lt"/>
              </a:rPr>
              <a:t>odpověd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ˇ.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2544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PTÁCI  NA  JAŘE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145435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+mn-lt"/>
              </a:rPr>
              <a:t>                                    PTÁCI      </a:t>
            </a:r>
          </a:p>
          <a:p>
            <a:endParaRPr lang="cs-CZ" sz="2800" b="1" dirty="0">
              <a:solidFill>
                <a:srgbClr val="C00000"/>
              </a:solidFill>
              <a:latin typeface="+mn-lt"/>
            </a:endParaRPr>
          </a:p>
          <a:p>
            <a:r>
              <a:rPr lang="cs-CZ" sz="2800" b="1" dirty="0" smtClean="0">
                <a:solidFill>
                  <a:srgbClr val="C00000"/>
                </a:solidFill>
                <a:latin typeface="+mn-lt"/>
              </a:rPr>
              <a:t>            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stěhovaví                            stálí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- na jaře se vracejí z teplých          - zůstávají u nás celou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krajin                                                 zimu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- živí se hmyzem, žábami              - v zimě se živí semeny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( v zimě by u nás nepřežili )           a plody rostlin nebo jim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                                                dáváme potravu do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                                                krmítka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644008" y="1412032"/>
            <a:ext cx="1440160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3131840" y="1412032"/>
            <a:ext cx="1512168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99592" y="4293096"/>
            <a:ext cx="15359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vlaštovka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4775856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jiřička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5237521"/>
            <a:ext cx="6623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čáp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9592" y="5699186"/>
            <a:ext cx="1378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kukačka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99592" y="6160851"/>
            <a:ext cx="32512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3">
                    <a:lumMod val="75000"/>
                  </a:schemeClr>
                </a:solidFill>
              </a:rPr>
              <a:t>d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ivoké husy a kachny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30170" y="5237521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vrabec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-2124744" y="908720"/>
            <a:ext cx="18473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30170" y="5699185"/>
            <a:ext cx="1125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sýkora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50160" y="6160851"/>
            <a:ext cx="679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kos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6160850"/>
            <a:ext cx="1039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straka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9LSPEJIJ\MP900438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619" y="908720"/>
            <a:ext cx="2095679" cy="1395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A8XUFMF8\MP9001805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65" y="600745"/>
            <a:ext cx="1269961" cy="2010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3359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908720"/>
          </a:xfrm>
        </p:spPr>
        <p:txBody>
          <a:bodyPr/>
          <a:lstStyle/>
          <a:p>
            <a:r>
              <a:rPr lang="cs-CZ" sz="4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Poznáš  ptáky?</a:t>
            </a:r>
            <a:endParaRPr lang="cs-CZ" sz="48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 useBgFill="1"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5544616"/>
          </a:xfrm>
          <a:effectLst>
            <a:glow rad="127000">
              <a:schemeClr val="accent5">
                <a:lumMod val="40000"/>
                <a:lumOff val="60000"/>
              </a:schemeClr>
            </a:glow>
            <a:outerShdw blurRad="50800" dist="50800" dir="5400000" algn="ctr" rotWithShape="0">
              <a:schemeClr val="accent5">
                <a:lumMod val="20000"/>
                <a:lumOff val="80000"/>
                <a:alpha val="42000"/>
              </a:schemeClr>
            </a:outerShdw>
          </a:effectLst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DY\AppData\Local\Microsoft\Windows\Temporary Internet Files\Content.IE5\A8XUFMF8\MC900109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632756"/>
            <a:ext cx="1509152" cy="1819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S7687CZ2\MC900109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66" y="1179139"/>
            <a:ext cx="1450810" cy="1271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Y\AppData\Local\Microsoft\Windows\Temporary Internet Files\Content.IE5\S7687CZ2\MC9000839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171" y="2132856"/>
            <a:ext cx="2438897" cy="1986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Y\AppData\Local\Microsoft\Windows\Temporary Internet Files\Content.IE5\DE4CGPLA\MC9000840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216" y="1030050"/>
            <a:ext cx="1300492" cy="1726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Y\AppData\Local\Microsoft\Windows\Temporary Internet Files\Content.IE5\AM1I8PN9\MC9004116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1" y="4574936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DY\AppData\Local\Microsoft\Windows\Temporary Internet Files\Content.IE5\1E7PTZFY\MC9000839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869" y="4734931"/>
            <a:ext cx="2677674" cy="1299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Y\AppData\Local\Microsoft\Windows\Temporary Internet Files\Content.IE5\K0O7W0UI\MC9004414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11711"/>
            <a:ext cx="1758950" cy="131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483" y="2782130"/>
            <a:ext cx="1732223" cy="1203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4905" y="1887950"/>
            <a:ext cx="13099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vlaštovka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8539" y="4073186"/>
            <a:ext cx="8963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straka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5794076"/>
            <a:ext cx="9685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sýkora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2599" y="4034458"/>
            <a:ext cx="954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vrabec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01097" y="5589468"/>
            <a:ext cx="11833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kukačka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3576" y="1415007"/>
            <a:ext cx="19030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d</a:t>
            </a:r>
            <a:r>
              <a:rPr lang="cs-CZ" sz="2000" b="1" dirty="0" smtClean="0"/>
              <a:t>ivoká kachna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4434" y="4174826"/>
            <a:ext cx="16177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d</a:t>
            </a:r>
            <a:r>
              <a:rPr lang="cs-CZ" sz="2000" b="1" dirty="0" smtClean="0"/>
              <a:t>ivoká husa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02265" y="5834135"/>
            <a:ext cx="5838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čáp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24879" y="2451095"/>
            <a:ext cx="748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722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 smtClean="0">
                <a:solidFill>
                  <a:srgbClr val="E98D7B"/>
                </a:solidFill>
              </a:rPr>
              <a:t>Popiš části těla ptáků!</a:t>
            </a:r>
            <a:endParaRPr lang="cs-CZ" b="1" dirty="0">
              <a:solidFill>
                <a:srgbClr val="E98D7B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DY\AppData\Local\Microsoft\Windows\Temporary Internet Files\Content.IE5\HXKJF5D5\MC9001092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88340">
            <a:off x="3008874" y="1035727"/>
            <a:ext cx="3702539" cy="6085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1907704" y="4509120"/>
            <a:ext cx="108012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619672" y="2111152"/>
            <a:ext cx="6897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724128" y="2520504"/>
            <a:ext cx="669776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7483333" y="3762513"/>
            <a:ext cx="473043" cy="6342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4758522" y="5589240"/>
            <a:ext cx="965605" cy="5257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1619672" y="2900114"/>
            <a:ext cx="540060" cy="4568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793805" y="1911097"/>
            <a:ext cx="8258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hlava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19294" y="3362403"/>
            <a:ext cx="8980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zobák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393904" y="2111152"/>
            <a:ext cx="8963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křídla</a:t>
            </a:r>
            <a:endParaRPr lang="cs-CZ" sz="2000" b="1" dirty="0"/>
          </a:p>
        </p:txBody>
      </p:sp>
      <p:sp>
        <p:nvSpPr>
          <p:cNvPr id="3072" name="TextovéPole 3071"/>
          <p:cNvSpPr txBox="1"/>
          <p:nvPr/>
        </p:nvSpPr>
        <p:spPr>
          <a:xfrm>
            <a:off x="1224504" y="4617132"/>
            <a:ext cx="6832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trup</a:t>
            </a:r>
            <a:endParaRPr lang="cs-CZ" sz="2000" b="1" dirty="0"/>
          </a:p>
        </p:txBody>
      </p:sp>
      <p:sp>
        <p:nvSpPr>
          <p:cNvPr id="3073" name="TextovéPole 3072"/>
          <p:cNvSpPr txBox="1"/>
          <p:nvPr/>
        </p:nvSpPr>
        <p:spPr>
          <a:xfrm>
            <a:off x="7719854" y="3335107"/>
            <a:ext cx="6832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ocas</a:t>
            </a:r>
            <a:endParaRPr lang="cs-CZ" sz="2000" b="1" dirty="0"/>
          </a:p>
        </p:txBody>
      </p:sp>
      <p:sp>
        <p:nvSpPr>
          <p:cNvPr id="3075" name="TextovéPole 3074"/>
          <p:cNvSpPr txBox="1"/>
          <p:nvPr/>
        </p:nvSpPr>
        <p:spPr>
          <a:xfrm>
            <a:off x="3974333" y="5874905"/>
            <a:ext cx="7841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nohy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8362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072" grpId="0"/>
      <p:bldP spid="3073" grpId="0"/>
      <p:bldP spid="307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>
                <a:solidFill>
                  <a:srgbClr val="600294"/>
                </a:solidFill>
              </a:rPr>
              <a:t>Čím se liší ptáci od savců?</a:t>
            </a:r>
            <a:endParaRPr lang="cs-CZ" dirty="0">
              <a:solidFill>
                <a:srgbClr val="60029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10B610"/>
                </a:solidFill>
                <a:latin typeface="+mn-lt"/>
              </a:rPr>
              <a:t>    SAVCI                       </a:t>
            </a:r>
            <a:r>
              <a:rPr lang="cs-CZ" sz="4000" b="1" dirty="0" smtClean="0">
                <a:solidFill>
                  <a:srgbClr val="E98D7B"/>
                </a:solidFill>
                <a:latin typeface="+mn-lt"/>
              </a:rPr>
              <a:t>PTÁCI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- rodí                                              - kladou     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- tělo je pokryto                           - tělo je pokryto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- sají                                               - rodiče je krmí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- mají 4                                          - mají 2            a 2 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098" name="Picture 2" descr="C:\Users\08DY\AppData\Local\Microsoft\Windows\Temporary Internet Files\Content.IE5\S7687CZ2\MP90026293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17032"/>
            <a:ext cx="1902420" cy="283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Y\AppData\Local\Microsoft\Windows\Temporary Internet Files\Content.IE5\DE4CGPLA\MP90018253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1524" y="3717032"/>
            <a:ext cx="1902420" cy="283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1876129"/>
            <a:ext cx="20746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ž</a:t>
            </a:r>
            <a:r>
              <a:rPr lang="cs-CZ" sz="2400" b="1" dirty="0" smtClean="0">
                <a:solidFill>
                  <a:srgbClr val="C00000"/>
                </a:solidFill>
              </a:rPr>
              <a:t>ivá </a:t>
            </a:r>
            <a:r>
              <a:rPr lang="cs-CZ" sz="2400" b="1" dirty="0" err="1" smtClean="0">
                <a:solidFill>
                  <a:srgbClr val="C00000"/>
                </a:solidFill>
              </a:rPr>
              <a:t>mládˇata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32734" y="1876129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vajíčka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2314219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srstí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80312" y="2314218"/>
            <a:ext cx="1023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peřím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62770" y="2752308"/>
            <a:ext cx="24336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m</a:t>
            </a:r>
            <a:r>
              <a:rPr lang="cs-CZ" sz="2400" b="1" dirty="0" smtClean="0">
                <a:solidFill>
                  <a:srgbClr val="C00000"/>
                </a:solidFill>
              </a:rPr>
              <a:t>ateřské mléko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99990" y="2746065"/>
            <a:ext cx="1399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hmyzem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86765" y="3177259"/>
            <a:ext cx="15856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končetiny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3177258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nohy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25689" y="3169060"/>
            <a:ext cx="1039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křídla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4889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Doplň do vět vhodná slova a vylušti: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5605" y="955763"/>
            <a:ext cx="8229600" cy="588204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1. Na jaře se ptáci vracejí z ________________.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2. Opravují si nebo si stavějí nová _________ 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3. Do hnízda  kladou  _________ 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4. Hnízdící  ptáky  nesmíme _______  ani  na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5.   vajíčka  ______ .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6. Ptáci  jsou  velice ___________ ,  protože  nám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7.    posbírají  hodně ___________________ .   </a:t>
            </a:r>
          </a:p>
          <a:p>
            <a:endParaRPr lang="cs-CZ" b="1" dirty="0">
              <a:solidFill>
                <a:schemeClr val="tx1"/>
              </a:solidFill>
              <a:latin typeface="+mn-lt"/>
            </a:endParaRPr>
          </a:p>
          <a:p>
            <a:endParaRPr lang="cs-CZ" b="1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  Na  jaře  nás  rozveselí  ptačí  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2555230"/>
              </p:ext>
            </p:extLst>
          </p:nvPr>
        </p:nvGraphicFramePr>
        <p:xfrm>
          <a:off x="1475656" y="5877272"/>
          <a:ext cx="6096000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44008" y="908720"/>
            <a:ext cx="2157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t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b="1" dirty="0" smtClean="0">
                <a:solidFill>
                  <a:srgbClr val="10B610"/>
                </a:solidFill>
              </a:rPr>
              <a:t>p</a:t>
            </a:r>
            <a:r>
              <a:rPr lang="cs-CZ" sz="2400" b="1" dirty="0" smtClean="0">
                <a:solidFill>
                  <a:srgbClr val="FF0000"/>
                </a:solidFill>
              </a:rPr>
              <a:t>lých kraji</a:t>
            </a:r>
            <a:r>
              <a:rPr lang="cs-CZ" sz="2400" b="1" dirty="0" smtClean="0">
                <a:solidFill>
                  <a:srgbClr val="10B610"/>
                </a:solidFill>
              </a:rPr>
              <a:t>n</a:t>
            </a:r>
            <a:endParaRPr lang="cs-CZ" sz="2400" b="1" dirty="0">
              <a:solidFill>
                <a:srgbClr val="10B61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35226" y="1349627"/>
            <a:ext cx="1157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hn</a:t>
            </a:r>
            <a:r>
              <a:rPr lang="cs-CZ" sz="2400" b="1" dirty="0" smtClean="0">
                <a:solidFill>
                  <a:srgbClr val="10B610"/>
                </a:solidFill>
              </a:rPr>
              <a:t>í</a:t>
            </a:r>
            <a:r>
              <a:rPr lang="cs-CZ" sz="2400" b="1" dirty="0" smtClean="0">
                <a:solidFill>
                  <a:srgbClr val="FF0000"/>
                </a:solidFill>
              </a:rPr>
              <a:t>zda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1803745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vajíč</a:t>
            </a:r>
            <a:r>
              <a:rPr lang="cs-CZ" sz="2400" b="1" dirty="0" smtClean="0">
                <a:solidFill>
                  <a:srgbClr val="10B610"/>
                </a:solidFill>
              </a:rPr>
              <a:t>k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21751" y="2238957"/>
            <a:ext cx="833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ruš</a:t>
            </a:r>
            <a:r>
              <a:rPr lang="cs-CZ" sz="2400" b="1" dirty="0" smtClean="0">
                <a:solidFill>
                  <a:srgbClr val="10B610"/>
                </a:solidFill>
              </a:rPr>
              <a:t>i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2687073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10B610"/>
                </a:solidFill>
              </a:rPr>
              <a:t>s</a:t>
            </a:r>
            <a:r>
              <a:rPr lang="cs-CZ" sz="2400" b="1" dirty="0" smtClean="0">
                <a:solidFill>
                  <a:srgbClr val="FF0000"/>
                </a:solidFill>
              </a:rPr>
              <a:t>ahat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64616" y="3118847"/>
            <a:ext cx="1311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užite</a:t>
            </a:r>
            <a:r>
              <a:rPr lang="cs-CZ" sz="2400" b="1" dirty="0" smtClean="0">
                <a:solidFill>
                  <a:srgbClr val="10B610"/>
                </a:solidFill>
              </a:rPr>
              <a:t>č</a:t>
            </a:r>
            <a:r>
              <a:rPr lang="cs-CZ" sz="2400" b="1" dirty="0" smtClean="0">
                <a:solidFill>
                  <a:srgbClr val="FF0000"/>
                </a:solidFill>
              </a:rPr>
              <a:t>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1803" y="3552444"/>
            <a:ext cx="28087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rgbClr val="FF0000"/>
                </a:solidFill>
              </a:rPr>
              <a:t>kodlivého hm</a:t>
            </a:r>
            <a:r>
              <a:rPr lang="cs-CZ" sz="2400" b="1" dirty="0" smtClean="0">
                <a:solidFill>
                  <a:srgbClr val="10B610"/>
                </a:solidFill>
              </a:rPr>
              <a:t>y</a:t>
            </a:r>
            <a:r>
              <a:rPr lang="cs-CZ" sz="2400" b="1" dirty="0" smtClean="0">
                <a:solidFill>
                  <a:srgbClr val="FF0000"/>
                </a:solidFill>
              </a:rPr>
              <a:t>zu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587727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35966" y="5890773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í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58919" y="5877272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44485" y="587727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69305" y="5877272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i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89518" y="5859764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14070" y="585976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20272" y="5890773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y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43778" y="642143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40776" y="642143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66168" y="64001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180560" y="642143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96583" y="642143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784749" y="642143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532800" y="64240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062752" y="638138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1028" name="Picture 4" descr="C:\Users\08DY\AppData\Local\Microsoft\Windows\Temporary Internet Files\Content.IE5\AM1I8PN9\MP900438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945" y="3776199"/>
            <a:ext cx="1895722" cy="1261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524328" y="6012054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0882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Kteří ptáci se k nám vrátili z teplých krajin?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čáp   </a:t>
            </a:r>
            <a:r>
              <a:rPr lang="cs-CZ" sz="3200" b="1" dirty="0" smtClean="0">
                <a:solidFill>
                  <a:srgbClr val="E98D7B"/>
                </a:solidFill>
                <a:latin typeface="+mn-lt"/>
              </a:rPr>
              <a:t>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os    vlaštovka   slepice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lab</a:t>
            </a:r>
            <a:r>
              <a:rPr lang="cs-CZ" sz="3200" b="1" dirty="0" err="1" smtClean="0">
                <a:solidFill>
                  <a:srgbClr val="E98D7B"/>
                </a:solidFill>
                <a:latin typeface="+mn-lt"/>
              </a:rPr>
              <a:t>u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t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ˇ 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sýkora   s</a:t>
            </a:r>
            <a:r>
              <a:rPr lang="cs-CZ" sz="3200" b="1" dirty="0" smtClean="0">
                <a:solidFill>
                  <a:srgbClr val="E98D7B"/>
                </a:solidFill>
                <a:latin typeface="+mn-lt"/>
              </a:rPr>
              <a:t>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řivan   vrán</a:t>
            </a:r>
            <a:r>
              <a:rPr lang="cs-CZ" sz="3200" b="1" dirty="0" smtClean="0">
                <a:solidFill>
                  <a:srgbClr val="E98D7B"/>
                </a:solidFill>
                <a:latin typeface="+mn-lt"/>
              </a:rPr>
              <a:t>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divoká  husa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špa</a:t>
            </a:r>
            <a:r>
              <a:rPr lang="cs-CZ" sz="3200" b="1" dirty="0" smtClean="0">
                <a:solidFill>
                  <a:srgbClr val="E98D7B"/>
                </a:solidFill>
                <a:latin typeface="+mn-lt"/>
              </a:rPr>
              <a:t>č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ek   bažant    vrabec   stra</a:t>
            </a:r>
            <a:r>
              <a:rPr lang="cs-CZ" sz="3200" b="1" dirty="0" smtClean="0">
                <a:solidFill>
                  <a:srgbClr val="E98D7B"/>
                </a:solidFill>
                <a:latin typeface="+mn-lt"/>
              </a:rPr>
              <a:t>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a   divoká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kachn</a:t>
            </a:r>
            <a:r>
              <a:rPr lang="cs-CZ" sz="3200" b="1" dirty="0" smtClean="0">
                <a:solidFill>
                  <a:srgbClr val="E98D7B"/>
                </a:solidFill>
                <a:latin typeface="+mn-lt"/>
              </a:rPr>
              <a:t>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</a:t>
            </a:r>
          </a:p>
          <a:p>
            <a:endParaRPr lang="cs-CZ" sz="3200" b="1" dirty="0">
              <a:solidFill>
                <a:schemeClr val="tx1"/>
              </a:solidFill>
              <a:latin typeface="+mn-lt"/>
            </a:endParaRPr>
          </a:p>
          <a:p>
            <a:endParaRPr lang="cs-CZ" sz="3200" b="1" dirty="0" smtClean="0">
              <a:solidFill>
                <a:schemeClr val="tx1"/>
              </a:solidFill>
              <a:latin typeface="+mn-lt"/>
            </a:endParaRPr>
          </a:p>
          <a:p>
            <a:endParaRPr lang="cs-CZ" sz="3200" b="1" dirty="0" smtClean="0">
              <a:solidFill>
                <a:srgbClr val="C00000"/>
              </a:solidFill>
              <a:latin typeface="+mn-lt"/>
            </a:endParaRPr>
          </a:p>
          <a:p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Která samička klade vajíčka do cizích hnízd?   _________</a:t>
            </a:r>
            <a:endParaRPr lang="cs-CZ" sz="32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26049" y="5680412"/>
            <a:ext cx="1580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kukačka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5111" y="3140968"/>
            <a:ext cx="2621126" cy="174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5220072" y="1196752"/>
            <a:ext cx="64807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752839" y="1196752"/>
            <a:ext cx="64807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187624" y="1772816"/>
            <a:ext cx="648072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427984" y="1772816"/>
            <a:ext cx="648072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841126" y="2350705"/>
            <a:ext cx="648072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355976" y="2350705"/>
            <a:ext cx="648072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446274" y="4517961"/>
            <a:ext cx="748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3264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606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23.3.2012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www.office.microsoft.com.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23.3.2012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  <a:endParaRPr lang="cs-CZ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Vrabec: obr.1. :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House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Sparrow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(Passer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domesticus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)-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Female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in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Kolkata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I IMG 3787.jpg. In: [online]. 6. března 2007 [cit. 2012-03-24]. Dostupné z: http://cs.wikipedia.org/wiki/Soubor:House_Sparrow_(Passer_domesticus)-_Female_in_Kolkata_I_IMG_3787.jpg</a:t>
            </a:r>
            <a:endParaRPr lang="cs-CZ" sz="2000" b="1" dirty="0">
              <a:solidFill>
                <a:schemeClr val="tx1"/>
              </a:solidFill>
              <a:latin typeface="+mn-lt"/>
            </a:endParaRP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Kukačka: obr.2. :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Kuckuck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(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Cuculus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canorus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) by </a:t>
            </a:r>
            <a:r>
              <a:rPr lang="cs-CZ" sz="2000" dirty="0" err="1">
                <a:solidFill>
                  <a:schemeClr val="tx1"/>
                </a:solidFill>
                <a:latin typeface="+mn-lt"/>
              </a:rPr>
              <a:t>Tim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Peukert.jpg. In: [online]. 06.05.2008 [cit. 2012-03-24]. Dostupné z: http://cs.wikipedia.org/wiki/Soubor:Kuckuck_(Cuculus_canorus)_by_Tim_Peukert.jpg</a:t>
            </a:r>
          </a:p>
        </p:txBody>
      </p:sp>
    </p:spTree>
    <p:extLst>
      <p:ext uri="{BB962C8B-B14F-4D97-AF65-F5344CB8AC3E}">
        <p14:creationId xmlns:p14="http://schemas.microsoft.com/office/powerpoint/2010/main" val="2830837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2798</TotalTime>
  <Words>465</Words>
  <Application>Microsoft Office PowerPoint</Application>
  <PresentationFormat>Předvádění na obrazovce (4:3)</PresentationFormat>
  <Paragraphs>107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PTÁCI  NA  JAŘE</vt:lpstr>
      <vt:lpstr>Poznáš  ptáky?</vt:lpstr>
      <vt:lpstr>Popiš části těla ptáků!</vt:lpstr>
      <vt:lpstr>Čím se liší ptáci od savců?</vt:lpstr>
      <vt:lpstr>Doplň do vět vhodná slova a vylušti:</vt:lpstr>
      <vt:lpstr>Kteří ptáci se k nám vrátili z teplých krajin?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212</cp:revision>
  <dcterms:created xsi:type="dcterms:W3CDTF">2011-06-20T10:40:08Z</dcterms:created>
  <dcterms:modified xsi:type="dcterms:W3CDTF">2012-04-11T17:59:36Z</dcterms:modified>
</cp:coreProperties>
</file>