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69" r:id="rId3"/>
    <p:sldId id="281" r:id="rId4"/>
    <p:sldId id="282" r:id="rId5"/>
    <p:sldId id="283" r:id="rId6"/>
    <p:sldId id="284" r:id="rId7"/>
    <p:sldId id="285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6C86E8C-92A6-4036-87B0-5E7986BDE834}">
          <p14:sldIdLst>
            <p14:sldId id="256"/>
            <p14:sldId id="269"/>
          </p14:sldIdLst>
        </p14:section>
        <p14:section name="Oddíl bez názvu" id="{F42080D5-2F64-4B43-85AB-8F0522F6B05F}">
          <p14:sldIdLst>
            <p14:sldId id="281"/>
            <p14:sldId id="282"/>
            <p14:sldId id="283"/>
            <p14:sldId id="284"/>
            <p14:sldId id="285"/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8D7B"/>
    <a:srgbClr val="10B610"/>
    <a:srgbClr val="CC99FF"/>
    <a:srgbClr val="9966FF"/>
    <a:srgbClr val="600294"/>
    <a:srgbClr val="CCFF99"/>
    <a:srgbClr val="FFFF66"/>
    <a:srgbClr val="FFCCCC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71" autoAdjust="0"/>
    <p:restoredTop sz="94624" autoAdjust="0"/>
  </p:normalViewPr>
  <p:slideViewPr>
    <p:cSldViewPr>
      <p:cViewPr>
        <p:scale>
          <a:sx n="66" d="100"/>
          <a:sy n="66" d="100"/>
        </p:scale>
        <p:origin x="-1368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VY_32_INOVACE_16_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Mgr. Hana 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Opakování - JARO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Mgr. Hana 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VY_32_INOVACE_16_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Opakování - JARO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png"/><Relationship Id="rId18" Type="http://schemas.openxmlformats.org/officeDocument/2006/relationships/image" Target="../media/image1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pn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90274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 k opakování a shrnutí probrané látky.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Žáci si upevní probrané učivo o jaru.  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racují na interaktivní tabuli, plní úkoly,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90872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10B610"/>
                </a:solidFill>
              </a:rPr>
              <a:t>JARNÍ  MĚSÍCE</a:t>
            </a:r>
            <a:endParaRPr lang="cs-CZ" b="1" dirty="0">
              <a:solidFill>
                <a:srgbClr val="10B61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9LSPEJIJ\MC9003826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925682" cy="98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S7687CZ2\MP9001813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294" y="1363456"/>
            <a:ext cx="1264542" cy="83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9LSPEJIJ\MC900324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01059"/>
            <a:ext cx="1536254" cy="1034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AM1I8PN9\MP9001806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23210"/>
            <a:ext cx="664493" cy="1052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HX9DTUND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7923" y="1287124"/>
            <a:ext cx="1034242" cy="906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1E7PTZFY\MP9001805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317415"/>
            <a:ext cx="1269350" cy="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15358" y="825459"/>
            <a:ext cx="27692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Vylušti: Kdo je to?</a:t>
            </a:r>
            <a:endParaRPr lang="cs-CZ" sz="2000" b="1" dirty="0">
              <a:solidFill>
                <a:srgbClr val="600294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0321" y="2375439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/>
              <a:t>ýk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54571" y="2346372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</a:t>
            </a:r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/>
              <a:t>ebec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78152" y="2347137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kan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11404" y="2375439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/>
              <a:t>el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70582" y="2375439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kač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68344" y="2375439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bera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7336864"/>
              </p:ext>
            </p:extLst>
          </p:nvPr>
        </p:nvGraphicFramePr>
        <p:xfrm>
          <a:off x="3382609" y="2744924"/>
          <a:ext cx="288211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352"/>
                <a:gridCol w="480352"/>
                <a:gridCol w="480352"/>
                <a:gridCol w="480352"/>
                <a:gridCol w="480352"/>
                <a:gridCol w="48035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422687" y="2751778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B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832149" y="2751778"/>
            <a:ext cx="4780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48168" y="2751778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23665" y="2751778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07959" y="2751778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41091" y="2751778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</a:t>
            </a:r>
            <a:endParaRPr lang="cs-CZ" sz="3200" b="1" dirty="0"/>
          </a:p>
        </p:txBody>
      </p:sp>
      <p:pic>
        <p:nvPicPr>
          <p:cNvPr id="1034" name="Picture 10" descr="C:\Users\08DY\AppData\Local\Microsoft\Windows\Temporary Internet Files\Content.IE5\S7687CZ2\MP90018254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692" y="3445886"/>
            <a:ext cx="129614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Y\AppData\Local\Microsoft\Windows\Temporary Internet Files\Content.IE5\A8XUFMF8\MC9002090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208" y="3172141"/>
            <a:ext cx="1032191" cy="109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Y\AppData\Local\Microsoft\Windows\Temporary Internet Files\Content.IE5\1E7PTZFY\MP90043413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312" y="3445886"/>
            <a:ext cx="1174092" cy="88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Y\AppData\Local\Microsoft\Windows\Temporary Internet Files\Content.IE5\1E7PTZFY\MP90040660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126" y="3463350"/>
            <a:ext cx="1295593" cy="86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Y\AppData\Local\Microsoft\Windows\Temporary Internet Files\Content.IE5\HXKJF5D5\MC90032650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39496"/>
            <a:ext cx="1284259" cy="1218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90912" y="4377015"/>
            <a:ext cx="1729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achna 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/>
              <a:t>ivoká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86876" y="4377015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</a:t>
            </a:r>
            <a:r>
              <a:rPr lang="cs-CZ" b="1" dirty="0" smtClean="0">
                <a:solidFill>
                  <a:srgbClr val="FF0000"/>
                </a:solidFill>
              </a:rPr>
              <a:t>u</a:t>
            </a:r>
            <a:r>
              <a:rPr lang="cs-CZ" b="1" dirty="0" smtClean="0"/>
              <a:t>se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2526" y="4377015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holou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b="1" dirty="0" smtClean="0"/>
              <a:t>ě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76468" y="4377015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kuř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51550" y="4381210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kach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/>
              <a:t>ě</a:t>
            </a:r>
            <a:endParaRPr lang="cs-CZ" b="1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008685"/>
              </p:ext>
            </p:extLst>
          </p:nvPr>
        </p:nvGraphicFramePr>
        <p:xfrm>
          <a:off x="3304321" y="4863562"/>
          <a:ext cx="263520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7040"/>
                <a:gridCol w="527040"/>
                <a:gridCol w="527040"/>
                <a:gridCol w="527040"/>
                <a:gridCol w="52704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3352155" y="4849687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25407" y="4860192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72213" y="4849686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46994" y="4860192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09154" y="4825116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</a:t>
            </a:r>
            <a:endParaRPr lang="cs-CZ" sz="3200" b="1" dirty="0"/>
          </a:p>
        </p:txBody>
      </p:sp>
      <p:pic>
        <p:nvPicPr>
          <p:cNvPr id="1039" name="Picture 15" descr="C:\Users\08DY\AppData\Local\Microsoft\Windows\Temporary Internet Files\Content.IE5\9LSPEJIJ\MC90043688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67448" y="4110212"/>
            <a:ext cx="105792" cy="10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Y\AppData\Local\Microsoft\Windows\Temporary Internet Files\Content.IE5\9LSPEJIJ\MC90012286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433" y="4995158"/>
            <a:ext cx="894588" cy="89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Y\AppData\Local\Microsoft\Windows\Temporary Internet Files\Content.IE5\A8XUFMF8\MC900436880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838" y="5281911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Y\AppData\Local\Microsoft\Windows\Temporary Internet Files\Content.IE5\1E7PTZFY\MC90008821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567" y="4949618"/>
            <a:ext cx="937554" cy="1189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Y\AppData\Local\Microsoft\Windows\Temporary Internet Files\Content.IE5\A8XUFMF8\MP90018273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5030841"/>
            <a:ext cx="688296" cy="102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Y\AppData\Local\Microsoft\Windows\Temporary Internet Files\Content.IE5\1E7PTZFY\MP90034169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39" y="5064103"/>
            <a:ext cx="767099" cy="107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Y\AppData\Local\Microsoft\Windows\Temporary Internet Files\Content.IE5\9LSPEJIJ\MP900406889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447" y="4890527"/>
            <a:ext cx="742784" cy="92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98742"/>
              </p:ext>
            </p:extLst>
          </p:nvPr>
        </p:nvGraphicFramePr>
        <p:xfrm>
          <a:off x="2993524" y="6179852"/>
          <a:ext cx="3349140" cy="5634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8190"/>
                <a:gridCol w="558190"/>
                <a:gridCol w="558190"/>
                <a:gridCol w="558190"/>
                <a:gridCol w="558190"/>
                <a:gridCol w="558190"/>
              </a:tblGrid>
              <a:tr h="5634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6139161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/>
              <a:t>rokus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20078" y="6140694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/>
              <a:t>iolka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54571" y="5892410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sn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b="1" dirty="0" smtClean="0"/>
              <a:t>ženka</a:t>
            </a:r>
            <a:endParaRPr lang="cs-CZ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266577" y="5890674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b="1" dirty="0" smtClean="0"/>
              <a:t>ulipán</a:t>
            </a:r>
            <a:endParaRPr lang="cs-CZ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7144542" y="6139161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bledul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8254042" y="6140694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/>
              <a:t>arcis</a:t>
            </a:r>
            <a:endParaRPr lang="cs-CZ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3013932" y="6147690"/>
            <a:ext cx="500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</a:t>
            </a:r>
            <a:endParaRPr lang="cs-CZ" sz="3200" b="1" dirty="0"/>
          </a:p>
        </p:txBody>
      </p:sp>
      <p:sp>
        <p:nvSpPr>
          <p:cNvPr id="1046" name="TextovéPole 1045"/>
          <p:cNvSpPr txBox="1"/>
          <p:nvPr/>
        </p:nvSpPr>
        <p:spPr>
          <a:xfrm>
            <a:off x="3573575" y="6157557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</a:t>
            </a:r>
            <a:endParaRPr lang="cs-CZ" sz="3200" b="1" dirty="0"/>
          </a:p>
        </p:txBody>
      </p:sp>
      <p:sp>
        <p:nvSpPr>
          <p:cNvPr id="1047" name="TextovéPole 1046"/>
          <p:cNvSpPr txBox="1"/>
          <p:nvPr/>
        </p:nvSpPr>
        <p:spPr>
          <a:xfrm>
            <a:off x="4169535" y="6157556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Ě</a:t>
            </a:r>
            <a:endParaRPr lang="cs-CZ" sz="3200" b="1" dirty="0"/>
          </a:p>
        </p:txBody>
      </p:sp>
      <p:sp>
        <p:nvSpPr>
          <p:cNvPr id="1048" name="TextovéPole 1047"/>
          <p:cNvSpPr txBox="1"/>
          <p:nvPr/>
        </p:nvSpPr>
        <p:spPr>
          <a:xfrm>
            <a:off x="4668094" y="6157557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</a:t>
            </a:r>
            <a:endParaRPr lang="cs-CZ" sz="3200" b="1" dirty="0"/>
          </a:p>
        </p:txBody>
      </p:sp>
      <p:sp>
        <p:nvSpPr>
          <p:cNvPr id="1049" name="TextovéPole 1048"/>
          <p:cNvSpPr txBox="1"/>
          <p:nvPr/>
        </p:nvSpPr>
        <p:spPr>
          <a:xfrm>
            <a:off x="5286255" y="6147689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1050" name="TextovéPole 1049"/>
          <p:cNvSpPr txBox="1"/>
          <p:nvPr/>
        </p:nvSpPr>
        <p:spPr>
          <a:xfrm>
            <a:off x="5764870" y="6139161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1755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" grpId="0"/>
      <p:bldP spid="18" grpId="0"/>
      <p:bldP spid="31" grpId="0"/>
      <p:bldP spid="1024" grpId="0"/>
      <p:bldP spid="1025" grpId="0"/>
      <p:bldP spid="1027" grpId="0"/>
      <p:bldP spid="1030" grpId="0"/>
      <p:bldP spid="1046" grpId="0"/>
      <p:bldP spid="1047" grpId="0"/>
      <p:bldP spid="1048" grpId="0"/>
      <p:bldP spid="1049" grpId="0"/>
      <p:bldP spid="10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solidFill>
            <a:srgbClr val="FFCCFF"/>
          </a:solidFill>
        </p:spPr>
        <p:txBody>
          <a:bodyPr/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Co se děje na jaře v přírodě?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Taje sníh.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Slunce už málo hřeje.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Některá zvířata se ukládají k zimnímu spánku.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Ptáci se vracejí z teplých krajin.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Rozkvétají  květiny.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Tráva se začíná zelenat.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Opadává listí ze stromů.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Na poli se sklízejí brambory.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Rodí se mláďata.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Savcům houstne  srst.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Upravují se záhony a sadí se sazeničky.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Na stromech raší pupeny.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9642077"/>
              </p:ext>
            </p:extLst>
          </p:nvPr>
        </p:nvGraphicFramePr>
        <p:xfrm>
          <a:off x="-2484784" y="-349745"/>
          <a:ext cx="7529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5369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0865250"/>
              </p:ext>
            </p:extLst>
          </p:nvPr>
        </p:nvGraphicFramePr>
        <p:xfrm>
          <a:off x="899592" y="1196752"/>
          <a:ext cx="959768" cy="3456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884"/>
                <a:gridCol w="47988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043245"/>
              </p:ext>
            </p:extLst>
          </p:nvPr>
        </p:nvGraphicFramePr>
        <p:xfrm>
          <a:off x="899592" y="4653136"/>
          <a:ext cx="936104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"/>
                <a:gridCol w="468052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827584" y="1233639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1700808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39" y="2070140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3" y="248360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2" y="2989447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1" y="337043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67784" y="3861048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70328" y="4230380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40380" y="4704117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38" y="5091907"/>
            <a:ext cx="492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0" y="558924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40380" y="5960233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1026" name="Picture 2" descr="C:\Users\08DY\AppData\Local\Microsoft\Windows\Temporary Internet Files\Content.IE5\A8XUFMF8\MP9004072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84068"/>
            <a:ext cx="2408052" cy="160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475554" y="1206039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600294"/>
                </a:solidFill>
              </a:rPr>
              <a:t>21.3.</a:t>
            </a:r>
            <a:endParaRPr lang="cs-CZ" sz="2000" b="1" dirty="0">
              <a:solidFill>
                <a:srgbClr val="600294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86833" y="1206039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00294"/>
                </a:solidFill>
              </a:rPr>
              <a:t>JARNÍ</a:t>
            </a:r>
            <a:endParaRPr lang="cs-CZ" b="1" dirty="0">
              <a:solidFill>
                <a:srgbClr val="600294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25223" y="122142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600294"/>
                </a:solidFill>
              </a:rPr>
              <a:t>-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360043" y="1206039"/>
            <a:ext cx="22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 _ _ _ _ _ _ _ _ _ _ _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378714" y="1149807"/>
            <a:ext cx="4243487" cy="4531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411866" y="1206039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R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37723" y="1602971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O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44270" y="2040061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V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98474" y="248360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N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05296" y="2943280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O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09031" y="3356899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D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44270" y="3767332"/>
            <a:ext cx="370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E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906437" y="4242452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N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382937" y="4609349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N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873738" y="5071014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O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1417401" y="5498568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S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1398474" y="5914066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T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6253980" y="1206039"/>
            <a:ext cx="2310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600294"/>
                </a:solidFill>
              </a:rPr>
              <a:t>ROVNODENNOST</a:t>
            </a:r>
            <a:endParaRPr lang="cs-CZ" b="1" dirty="0">
              <a:solidFill>
                <a:srgbClr val="60029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1024" grpId="0"/>
      <p:bldP spid="1025" grpId="0"/>
      <p:bldP spid="1027" grpId="0"/>
      <p:bldP spid="1030" grpId="0"/>
      <p:bldP spid="1031" grpId="0"/>
      <p:bldP spid="10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Co je správně? 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6026089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>
            <a:normAutofit fontScale="92500" lnSpcReduction="20000"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+mn-lt"/>
              </a:rPr>
              <a:t>Z každé věty doplň jedno písmenko do tajenky. </a:t>
            </a:r>
          </a:p>
          <a:p>
            <a:pPr marL="0" indent="0">
              <a:buNone/>
            </a:pPr>
            <a:r>
              <a:rPr lang="cs-CZ" sz="1700" dirty="0">
                <a:solidFill>
                  <a:srgbClr val="0070C0"/>
                </a:solidFill>
                <a:latin typeface="+mn-lt"/>
              </a:rPr>
              <a:t> </a:t>
            </a:r>
            <a:r>
              <a:rPr lang="cs-CZ" sz="1700" dirty="0" smtClean="0">
                <a:solidFill>
                  <a:srgbClr val="0070C0"/>
                </a:solidFill>
                <a:latin typeface="+mn-lt"/>
              </a:rPr>
              <a:t> 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Jaro začíná, když roztaje poslední sníh.  </a:t>
            </a:r>
            <a:r>
              <a:rPr lang="cs-CZ" sz="1900" b="1" dirty="0" smtClean="0">
                <a:solidFill>
                  <a:srgbClr val="FF0000"/>
                </a:solidFill>
                <a:latin typeface="+mn-lt"/>
              </a:rPr>
              <a:t>F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Jaro začíná  21.3.  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</a:t>
            </a:r>
            <a:endParaRPr lang="cs-CZ" sz="17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První jarní den se nazývá den jarní rovnodennosti.  </a:t>
            </a:r>
            <a:r>
              <a:rPr lang="cs-CZ" sz="1900" b="1" dirty="0" smtClean="0">
                <a:solidFill>
                  <a:srgbClr val="10B610"/>
                </a:solidFill>
                <a:latin typeface="+mn-lt"/>
              </a:rPr>
              <a:t> </a:t>
            </a:r>
            <a:endParaRPr lang="cs-CZ" sz="1900" b="1" dirty="0" smtClean="0">
              <a:solidFill>
                <a:srgbClr val="10B610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První jarní den se nazývá den jarního slunovratu.     </a:t>
            </a:r>
            <a:r>
              <a:rPr lang="cs-CZ" sz="1900" b="1" dirty="0" smtClean="0">
                <a:solidFill>
                  <a:srgbClr val="10B610"/>
                </a:solidFill>
                <a:latin typeface="+mn-lt"/>
              </a:rPr>
              <a:t>Ě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Na jaře se slaví svátek matek.    </a:t>
            </a:r>
            <a:r>
              <a:rPr lang="cs-CZ" sz="1900" b="1" dirty="0" smtClean="0">
                <a:solidFill>
                  <a:srgbClr val="FFFF00"/>
                </a:solidFill>
                <a:latin typeface="+mn-lt"/>
              </a:rPr>
              <a:t> 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17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Na jaře se slaví svátek otců.      </a:t>
            </a:r>
            <a:r>
              <a:rPr lang="cs-CZ" sz="1900" b="1" dirty="0" smtClean="0">
                <a:solidFill>
                  <a:srgbClr val="FFFF00"/>
                </a:solidFill>
                <a:latin typeface="+mn-lt"/>
              </a:rPr>
              <a:t> M 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Rozkvetlá třešeň na jaře je růžová.   </a:t>
            </a:r>
            <a:r>
              <a:rPr lang="cs-CZ" sz="1900" b="1" dirty="0" smtClean="0">
                <a:solidFill>
                  <a:srgbClr val="600294"/>
                </a:solidFill>
                <a:latin typeface="+mn-lt"/>
              </a:rPr>
              <a:t>Y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Rozkvetlá třešeň na jaře je bílá.         </a:t>
            </a:r>
            <a:r>
              <a:rPr lang="cs-CZ" sz="1700" b="1" dirty="0" smtClean="0">
                <a:solidFill>
                  <a:srgbClr val="600294"/>
                </a:solidFill>
                <a:latin typeface="+mn-lt"/>
              </a:rPr>
              <a:t>  </a:t>
            </a:r>
            <a:endParaRPr lang="cs-CZ" sz="1700" b="1" dirty="0" smtClean="0">
              <a:solidFill>
                <a:srgbClr val="600294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 Květy opylují hlavně včely.                                                 </a:t>
            </a:r>
            <a:r>
              <a:rPr lang="cs-CZ" sz="1900" b="1" dirty="0" smtClean="0">
                <a:solidFill>
                  <a:srgbClr val="E98D7B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Květy opylují hlavně mouchy, protože je jich nejvíc.    </a:t>
            </a:r>
            <a:r>
              <a:rPr lang="cs-CZ" sz="1900" b="1" dirty="0" smtClean="0">
                <a:solidFill>
                  <a:srgbClr val="E98D7B"/>
                </a:solidFill>
                <a:latin typeface="+mn-lt"/>
              </a:rPr>
              <a:t> G 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Na jaře rozkvétají jako první tulipány.     </a:t>
            </a:r>
            <a:r>
              <a:rPr lang="cs-CZ" sz="1900" b="1" dirty="0" smtClean="0">
                <a:solidFill>
                  <a:srgbClr val="00B0F0"/>
                </a:solidFill>
                <a:latin typeface="+mn-lt"/>
              </a:rPr>
              <a:t>Q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Na jaře rozkvétají jako první sněženky.  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17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Z teplých krajin se k nám vracejí špačci.  </a:t>
            </a:r>
            <a:r>
              <a:rPr lang="cs-CZ" sz="19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r>
              <a:rPr lang="cs-CZ" sz="19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19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 </a:t>
            </a:r>
            <a:endParaRPr lang="cs-CZ" sz="1900" b="1" dirty="0" smtClean="0">
              <a:solidFill>
                <a:schemeClr val="accent5">
                  <a:lumMod val="60000"/>
                  <a:lumOff val="40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Z teplých krajin se k nám vracejí vrabci.  </a:t>
            </a:r>
            <a:r>
              <a:rPr lang="cs-CZ" sz="1900" b="1" dirty="0" smtClean="0">
                <a:solidFill>
                  <a:schemeClr val="accent2">
                    <a:lumMod val="75000"/>
                  </a:schemeClr>
                </a:solidFill>
                <a:latin typeface="+mn-lt"/>
              </a:rPr>
              <a:t>Ň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Vajíčko do cizího hnízda klade vlaštovka.    </a:t>
            </a:r>
            <a:r>
              <a:rPr lang="cs-CZ" sz="1900" b="1" dirty="0">
                <a:solidFill>
                  <a:srgbClr val="FFC000"/>
                </a:solidFill>
                <a:latin typeface="+mn-lt"/>
              </a:rPr>
              <a:t>D</a:t>
            </a:r>
            <a:r>
              <a:rPr lang="cs-CZ" sz="1900" b="1" dirty="0" smtClean="0">
                <a:solidFill>
                  <a:srgbClr val="FFC000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17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Vajíčko do cizího hnízda klade kukačka.     </a:t>
            </a:r>
            <a:r>
              <a:rPr lang="cs-CZ" sz="1900" b="1" dirty="0" smtClean="0">
                <a:solidFill>
                  <a:srgbClr val="FFC000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Ze zimního spánku se probudil ježek.   </a:t>
            </a:r>
          </a:p>
          <a:p>
            <a:pPr marL="0" indent="0">
              <a:buNone/>
            </a:pPr>
            <a:r>
              <a:rPr lang="cs-CZ" sz="17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700" b="1" dirty="0" smtClean="0">
                <a:solidFill>
                  <a:schemeClr val="tx1"/>
                </a:solidFill>
                <a:latin typeface="+mn-lt"/>
              </a:rPr>
              <a:t>   Ze zimního spánku se probudil zajíc.    </a:t>
            </a:r>
            <a:r>
              <a:rPr lang="cs-CZ" sz="1900" b="1" dirty="0">
                <a:solidFill>
                  <a:srgbClr val="C00000"/>
                </a:solidFill>
                <a:latin typeface="+mn-lt"/>
              </a:rPr>
              <a:t>Č</a:t>
            </a:r>
            <a:endParaRPr lang="cs-CZ" sz="1900" b="1" dirty="0" smtClean="0">
              <a:solidFill>
                <a:srgbClr val="C00000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1600" b="1" dirty="0" smtClean="0">
                <a:solidFill>
                  <a:schemeClr val="tx1"/>
                </a:solidFill>
                <a:latin typeface="+mn-lt"/>
              </a:rPr>
              <a:t>    Vajíček v hnízdě se nesmíme dotýkat.     </a:t>
            </a:r>
            <a:r>
              <a:rPr lang="cs-CZ" sz="1700" b="1" dirty="0" smtClean="0">
                <a:solidFill>
                  <a:srgbClr val="00B050"/>
                </a:solidFill>
                <a:latin typeface="+mn-lt"/>
              </a:rPr>
              <a:t>   </a:t>
            </a:r>
            <a:endParaRPr lang="cs-CZ" sz="17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</a:t>
            </a:r>
            <a:endParaRPr lang="cs-CZ" sz="2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772816" y="3982481"/>
            <a:ext cx="1440160" cy="5543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90771"/>
              </p:ext>
            </p:extLst>
          </p:nvPr>
        </p:nvGraphicFramePr>
        <p:xfrm>
          <a:off x="1489473" y="6318607"/>
          <a:ext cx="6096000" cy="514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14856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4" name="Picture 6" descr="C:\Users\08DY\AppData\Local\Microsoft\Windows\Temporary Internet Files\Content.IE5\1E7PTZFY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17032"/>
            <a:ext cx="2179802" cy="2179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63349" y="6273225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34424" y="6273224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10B610"/>
                </a:solidFill>
              </a:rPr>
              <a:t>E</a:t>
            </a:r>
            <a:endParaRPr lang="cs-CZ" sz="3200" b="1" dirty="0">
              <a:solidFill>
                <a:srgbClr val="10B61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6273223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</a:rPr>
              <a:t>L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398731" y="6273225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37015" y="6256216"/>
            <a:ext cx="500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98D7B"/>
                </a:solidFill>
              </a:rPr>
              <a:t>K</a:t>
            </a:r>
            <a:endParaRPr lang="cs-CZ" sz="3200" b="1" dirty="0">
              <a:solidFill>
                <a:srgbClr val="E98D7B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37473" y="6266473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95280" y="6266474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74086" y="6248688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6266689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C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4596" y="6277708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50990" y="134076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58521" y="157041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10B610"/>
                </a:solidFill>
              </a:rPr>
              <a:t>E</a:t>
            </a:r>
            <a:endParaRPr lang="cs-CZ" b="1" dirty="0">
              <a:solidFill>
                <a:srgbClr val="10B61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21058" y="2159653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83742" y="2924944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-2268760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76703" y="3264010"/>
            <a:ext cx="317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E98D7B"/>
                </a:solidFill>
              </a:rPr>
              <a:t>K</a:t>
            </a:r>
            <a:endParaRPr lang="cs-CZ" b="1" dirty="0">
              <a:solidFill>
                <a:srgbClr val="E98D7B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13931" y="398248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O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30917" y="42596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59430" y="5144251"/>
            <a:ext cx="263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O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56831" y="5328917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C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05187" y="587935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E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297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2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  <a:solidFill>
            <a:schemeClr val="accent5"/>
          </a:solidFill>
        </p:spPr>
        <p:txBody>
          <a:bodyPr/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Svátky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16624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    BŘEZEN                   DUBEN                        KVĚTEN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878" y="5227861"/>
            <a:ext cx="1807689" cy="1174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08DY\AppData\Local\Microsoft\Windows\Temporary Internet Files\Content.IE5\1E7PTZFY\MP9003829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146069"/>
            <a:ext cx="1819871" cy="129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HXKJF5D5\MP9004222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781" y="4939175"/>
            <a:ext cx="1506802" cy="150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774889"/>
            <a:ext cx="1931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10B610"/>
                </a:solidFill>
              </a:rPr>
              <a:t>Vítání jara</a:t>
            </a:r>
            <a:endParaRPr lang="cs-CZ" sz="2800" b="1" dirty="0">
              <a:solidFill>
                <a:srgbClr val="10B61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1893" y="2328886"/>
            <a:ext cx="2723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(vynášení smrtky)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5425" y="1774889"/>
            <a:ext cx="2021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Velikonoce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49326" y="1774889"/>
            <a:ext cx="2409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Svátek matek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1032" name="Picture 8" descr="C:\Users\08DY\AppData\Local\Microsoft\Windows\Temporary Internet Files\Content.IE5\HXKJF5D5\MP9004222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856" y="2995926"/>
            <a:ext cx="1530318" cy="1530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9LSPEJIJ\MP9003829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878" y="3075170"/>
            <a:ext cx="2031504" cy="145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159" y="3144845"/>
            <a:ext cx="2125229" cy="1381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181148" y="2811646"/>
            <a:ext cx="905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603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  <a:gradFill flip="none" rotWithShape="1">
            <a:gsLst>
              <a:gs pos="0">
                <a:srgbClr val="9966FF">
                  <a:tint val="66000"/>
                  <a:satMod val="160000"/>
                </a:srgbClr>
              </a:gs>
              <a:gs pos="50000">
                <a:srgbClr val="9966FF">
                  <a:tint val="44500"/>
                  <a:satMod val="160000"/>
                </a:srgbClr>
              </a:gs>
              <a:gs pos="100000">
                <a:srgbClr val="9966FF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/>
          <a:lstStyle/>
          <a:p>
            <a:r>
              <a:rPr lang="cs-CZ" b="1" dirty="0" smtClean="0">
                <a:solidFill>
                  <a:srgbClr val="600294"/>
                </a:solidFill>
              </a:rPr>
              <a:t>Tajenka</a:t>
            </a:r>
            <a:endParaRPr lang="cs-CZ" b="1" dirty="0">
              <a:solidFill>
                <a:srgbClr val="600294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2828864"/>
              </p:ext>
            </p:extLst>
          </p:nvPr>
        </p:nvGraphicFramePr>
        <p:xfrm>
          <a:off x="4211960" y="1268760"/>
          <a:ext cx="4464495" cy="38884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785"/>
                <a:gridCol w="637785"/>
                <a:gridCol w="637785"/>
                <a:gridCol w="637785"/>
                <a:gridCol w="637785"/>
                <a:gridCol w="637785"/>
                <a:gridCol w="637785"/>
              </a:tblGrid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860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340527"/>
              </p:ext>
            </p:extLst>
          </p:nvPr>
        </p:nvGraphicFramePr>
        <p:xfrm>
          <a:off x="4211960" y="5157192"/>
          <a:ext cx="4464495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7785"/>
                <a:gridCol w="637785"/>
                <a:gridCol w="637785"/>
                <a:gridCol w="637785"/>
                <a:gridCol w="637785"/>
                <a:gridCol w="637785"/>
                <a:gridCol w="637785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499992" y="134076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84482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23488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328498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378904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14507" y="426323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7251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52292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8703" y="1340768"/>
            <a:ext cx="2552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Slepice nám dává 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8703" y="1844824"/>
            <a:ext cx="3405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Prase chováme hlavně pro …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703" y="2348880"/>
            <a:ext cx="3046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Samice koně se nazývá …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8703" y="3284984"/>
            <a:ext cx="2319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Husa nám dává …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5741" y="3789040"/>
            <a:ext cx="3424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Holuby dnes chováme pro …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5741" y="4273790"/>
            <a:ext cx="2617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Dříve holubi nosili …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8271" y="4725144"/>
            <a:ext cx="3203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Samice tura domácího je …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3587" y="5229200"/>
            <a:ext cx="3001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Ovce nám dává vlnu a …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134076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33271" y="134076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134076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1340768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134076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1826883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10829" y="1826883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77750" y="18448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867439" y="1826883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00581" y="234888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633271" y="232812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88837" y="2328122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897095" y="234888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54152" y="231891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8172400" y="2301961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58380" y="328498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97095" y="328498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542240" y="328043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8222894" y="3270672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331604" y="378904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004048" y="3782797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636477" y="3782797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277750" y="378904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897095" y="37816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560564" y="378904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015008" y="426323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593195" y="4263238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89594" y="426323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897095" y="426206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554152" y="427379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028894" y="472514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653263" y="47251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277750" y="471062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897095" y="472514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566976" y="471062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313170" y="5229200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027833" y="521612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653263" y="521612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266350" y="5216120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897095" y="522920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pic>
        <p:nvPicPr>
          <p:cNvPr id="2050" name="Picture 2" descr="C:\Users\08DY\AppData\Local\Microsoft\Windows\Temporary Internet Files\Content.IE5\A8XUFMF8\MC9002808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269" y="4950797"/>
            <a:ext cx="26352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689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3" grpId="0"/>
      <p:bldP spid="64" grpId="0"/>
      <p:bldP spid="65" grpId="0"/>
      <p:bldP spid="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20.4.2012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20.4.2012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Obr. č. 1 :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+mn-lt"/>
              </a:rPr>
              <a:t>Marzanna03.jpg. In: </a:t>
            </a:r>
            <a:r>
              <a:rPr lang="cs-CZ" sz="1800" i="1" dirty="0" err="1">
                <a:solidFill>
                  <a:schemeClr val="tx1"/>
                </a:solidFill>
                <a:latin typeface="+mn-lt"/>
              </a:rPr>
              <a:t>Wikipedia</a:t>
            </a:r>
            <a:r>
              <a:rPr lang="cs-CZ" sz="1800" dirty="0">
                <a:solidFill>
                  <a:schemeClr val="tx1"/>
                </a:solidFill>
                <a:latin typeface="+mn-lt"/>
              </a:rPr>
              <a:t> [online]. 29.3.2006 [cit. 2012-04-20]. Dostupné z: http://cs.wikipedia.org/wiki/Soubor:Marzanna03.jpg</a:t>
            </a:r>
            <a:endParaRPr lang="cs-CZ" sz="1800" b="1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837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3509</TotalTime>
  <Words>597</Words>
  <Application>Microsoft Office PowerPoint</Application>
  <PresentationFormat>Předvádění na obrazovce (4:3)</PresentationFormat>
  <Paragraphs>195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JARNÍ  MĚSÍCE</vt:lpstr>
      <vt:lpstr>Co se děje na jaře v přírodě?</vt:lpstr>
      <vt:lpstr>Co je správně? </vt:lpstr>
      <vt:lpstr>Svátky</vt:lpstr>
      <vt:lpstr>Tajenka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278</cp:revision>
  <dcterms:created xsi:type="dcterms:W3CDTF">2011-06-20T10:40:08Z</dcterms:created>
  <dcterms:modified xsi:type="dcterms:W3CDTF">2012-04-21T17:03:24Z</dcterms:modified>
</cp:coreProperties>
</file>