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69" r:id="rId3"/>
    <p:sldId id="277" r:id="rId4"/>
    <p:sldId id="278" r:id="rId5"/>
    <p:sldId id="279" r:id="rId6"/>
    <p:sldId id="280" r:id="rId7"/>
    <p:sldId id="281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6C86E8C-92A6-4036-87B0-5E7986BDE834}">
          <p14:sldIdLst>
            <p14:sldId id="256"/>
            <p14:sldId id="269"/>
            <p14:sldId id="277"/>
            <p14:sldId id="278"/>
            <p14:sldId id="279"/>
            <p14:sldId id="280"/>
            <p14:sldId id="281"/>
          </p14:sldIdLst>
        </p14:section>
        <p14:section name="Oddíl bez názvu" id="{F42080D5-2F64-4B43-85AB-8F0522F6B05F}">
          <p14:sldIdLst>
            <p14:sldId id="27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B610"/>
    <a:srgbClr val="FFCCCC"/>
    <a:srgbClr val="CC99FF"/>
    <a:srgbClr val="9966FF"/>
    <a:srgbClr val="600294"/>
    <a:srgbClr val="CCFF99"/>
    <a:srgbClr val="FFFF66"/>
    <a:srgbClr val="E98D7B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71" autoAdjust="0"/>
    <p:restoredTop sz="94624" autoAdjust="0"/>
  </p:normalViewPr>
  <p:slideViewPr>
    <p:cSldViewPr>
      <p:cViewPr>
        <p:scale>
          <a:sx n="66" d="100"/>
          <a:sy n="66" d="100"/>
        </p:scale>
        <p:origin x="-135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VY_32_INOVACE_17_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Mgr. Hana 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Opakování - LÉTO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Mgr. Hana 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VY_32_INOVACE_17_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Opakování - LÉTO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wmf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8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27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11" Type="http://schemas.openxmlformats.org/officeDocument/2006/relationships/image" Target="../media/image26.png"/><Relationship Id="rId5" Type="http://schemas.openxmlformats.org/officeDocument/2006/relationships/image" Target="../media/image21.png"/><Relationship Id="rId10" Type="http://schemas.openxmlformats.org/officeDocument/2006/relationships/image" Target="../media/image25.png"/><Relationship Id="rId4" Type="http://schemas.openxmlformats.org/officeDocument/2006/relationships/image" Target="../media/image20.wmf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13" Type="http://schemas.openxmlformats.org/officeDocument/2006/relationships/image" Target="../media/image40.wmf"/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12" Type="http://schemas.openxmlformats.org/officeDocument/2006/relationships/image" Target="../media/image39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11" Type="http://schemas.openxmlformats.org/officeDocument/2006/relationships/image" Target="../media/image38.wmf"/><Relationship Id="rId5" Type="http://schemas.openxmlformats.org/officeDocument/2006/relationships/image" Target="../media/image32.wmf"/><Relationship Id="rId10" Type="http://schemas.openxmlformats.org/officeDocument/2006/relationships/image" Target="../media/image37.jpeg"/><Relationship Id="rId4" Type="http://schemas.openxmlformats.org/officeDocument/2006/relationships/image" Target="../media/image31.wmf"/><Relationship Id="rId9" Type="http://schemas.openxmlformats.org/officeDocument/2006/relationships/image" Target="../media/image3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80898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 k opakování a shrnutí probrané látky.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Žáci si upevní probrané učivo o létě.  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racují na interaktivní tabuli, plní úkoly, odpovídají na otázky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LÉTO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4929411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Léto začíná  ______ .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Je to den  ____________________ .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Den je __________________  .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Noc je __________________   .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Letní měsíce jsou  __________ ,  _____________ ,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            __________ .</a:t>
            </a:r>
          </a:p>
        </p:txBody>
      </p:sp>
      <p:pic>
        <p:nvPicPr>
          <p:cNvPr id="1026" name="Picture 2" descr="C:\Users\08DY\AppData\Local\Microsoft\Windows\Temporary Internet Files\Content.IE5\DE4CGPLA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708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DE4CGPLA\MP9004448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45" y="4221088"/>
            <a:ext cx="3019414" cy="233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1197076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21.6.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1055" y="1713212"/>
            <a:ext cx="3230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l</a:t>
            </a:r>
            <a:r>
              <a:rPr lang="cs-CZ" sz="2800" b="1" dirty="0" smtClean="0">
                <a:solidFill>
                  <a:srgbClr val="C00000"/>
                </a:solidFill>
              </a:rPr>
              <a:t>etního slunovratu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31880" y="2223150"/>
            <a:ext cx="2558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n</a:t>
            </a:r>
            <a:r>
              <a:rPr lang="cs-CZ" sz="2800" b="1" dirty="0" smtClean="0">
                <a:solidFill>
                  <a:srgbClr val="C00000"/>
                </a:solidFill>
              </a:rPr>
              <a:t>ejdelší v roce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36792" y="2710085"/>
            <a:ext cx="2698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n</a:t>
            </a:r>
            <a:r>
              <a:rPr lang="cs-CZ" sz="2800" b="1" dirty="0" smtClean="0">
                <a:solidFill>
                  <a:srgbClr val="C00000"/>
                </a:solidFill>
              </a:rPr>
              <a:t>ejkratší v roce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04826" y="3250284"/>
            <a:ext cx="1260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červen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2494" y="3233305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červenec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72428" y="3756525"/>
            <a:ext cx="1101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srpen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582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Které obrázky nepatří k létu?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DY\AppData\Local\Microsoft\Windows\Temporary Internet Files\Content.IE5\K0O7W0UI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80" y="5106161"/>
            <a:ext cx="1424285" cy="142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Y\AppData\Local\Microsoft\Windows\Temporary Internet Files\Content.IE5\AM1I8PN9\MP900422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13750"/>
            <a:ext cx="2019131" cy="1483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Y\AppData\Local\Microsoft\Windows\Temporary Internet Files\Content.IE5\AM1I8PN9\MP9001451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13749"/>
            <a:ext cx="2127025" cy="140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Y\AppData\Local\Microsoft\Windows\Temporary Internet Files\Content.IE5\AM1I8PN9\MP9003996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553" y="2953975"/>
            <a:ext cx="1406876" cy="175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Y\AppData\Local\Microsoft\Windows\Temporary Internet Files\Content.IE5\K0O7W0UI\MP9004069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891" y="3014903"/>
            <a:ext cx="2046896" cy="163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Y\AppData\Local\Microsoft\Windows\Temporary Internet Files\Content.IE5\1E7PTZFY\MC9003002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948" y="1113750"/>
            <a:ext cx="1747041" cy="148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Y\AppData\Local\Microsoft\Windows\Temporary Internet Files\Content.IE5\HXKJF5D5\MP90040672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810" y="2953975"/>
            <a:ext cx="1288134" cy="171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Y\AppData\Local\Microsoft\Windows\Temporary Internet Files\Content.IE5\A8XUFMF8\MP90042214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733" y="5019842"/>
            <a:ext cx="1917784" cy="12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Y\AppData\Local\Microsoft\Windows\Temporary Internet Files\Content.IE5\HXKJF5D5\MP9004490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76800"/>
            <a:ext cx="1894263" cy="173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Y\AppData\Local\Microsoft\Windows\Temporary Internet Files\Content.IE5\9LSPEJIJ\MC90023089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26" y="3045796"/>
            <a:ext cx="1792288" cy="166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Y\AppData\Local\Microsoft\Windows\Temporary Internet Files\Content.IE5\A8XUFMF8\MC90029565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034" y="1013328"/>
            <a:ext cx="1689619" cy="183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DY\AppData\Local\Microsoft\Windows\Temporary Internet Files\Content.IE5\AM1I8PN9\MC90023271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155" y="5019842"/>
            <a:ext cx="2097813" cy="1423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0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Letní pranostiky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  <a:solidFill>
            <a:srgbClr val="FFCCCC"/>
          </a:solidFill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13.květen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Před Servácem není léta, po Serváci s mrazy ______.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15.květen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Svatá Žofie políčka často _________.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rgbClr val="10B610"/>
                </a:solidFill>
                <a:latin typeface="+mn-lt"/>
              </a:rPr>
              <a:t>Lidé se radují létu, včely ________.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  8.červen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Medardova kápě, čtyřicet dní _______.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15.červen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Déšť o svatém Vítu, škodí ječmeni i ______.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rgbClr val="10B610"/>
                </a:solidFill>
                <a:latin typeface="+mn-lt"/>
              </a:rPr>
              <a:t>Co červenec neuvaří, srpen ___________.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10B61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10B610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4.červenec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Na svatého Prokopa, zmokne mandel i _______.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26.červenec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Svatá Anna – chladna ________.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rgbClr val="10B610"/>
                </a:solidFill>
                <a:latin typeface="+mn-lt"/>
              </a:rPr>
              <a:t>Srpen k zimě hledí a rád vodu ________.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10B61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10B610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24.srpen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Krásně o Bartoloměji,  vinaři se _________.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1340768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veta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1944822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zalije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2260487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květu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73797" y="2852936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kape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3447143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žitu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49188" y="3789040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nedopeče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47290" y="4365104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kopa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24043" y="4941168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zrána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0474" y="5301208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cedí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3689" y="5877272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smějí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31" name="Picture 7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879" y="1944822"/>
            <a:ext cx="2575376" cy="236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1VLCGMQY\MP9004231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523" y="4365104"/>
            <a:ext cx="2177014" cy="1450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5281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dirty="0" smtClean="0"/>
              <a:t>Počasí v létě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09" y="2969176"/>
            <a:ext cx="1744663" cy="183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Y\AppData\Local\Microsoft\Windows\Temporary Internet Files\Content.IE5\S7687CZ2\MC9003035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42226">
            <a:off x="860782" y="4958528"/>
            <a:ext cx="1400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Y\AppData\Local\Microsoft\Windows\Temporary Internet Files\Content.IE5\DE4CGPLA\MC9003710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839" y="2901931"/>
            <a:ext cx="1849438" cy="196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Y\AppData\Local\Microsoft\Windows\Temporary Internet Files\Content.IE5\DE4CGPLA\MC9004404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208" y="2752578"/>
            <a:ext cx="2135981" cy="213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Y\AppData\Local\Microsoft\Windows\Temporary Internet Files\Content.IE5\AM1I8PN9\MC9002829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789" y="2951597"/>
            <a:ext cx="1591021" cy="166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Y\AppData\Local\Microsoft\Windows\Temporary Internet Files\Content.IE5\2UCNU2EM\MC9003314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691" y="4872039"/>
            <a:ext cx="1243013" cy="178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Y\AppData\Local\Microsoft\Windows\Temporary Internet Files\Content.IE5\HX9DTUND\MP9004069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783" y="5192753"/>
            <a:ext cx="1970304" cy="131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DY\AppData\Local\Microsoft\Windows\Temporary Internet Files\Content.IE5\AMM9QFJ1\MC90044040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20545"/>
            <a:ext cx="2007072" cy="200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DY\AppData\Local\Microsoft\Windows\Temporary Internet Files\Content.IE5\1VLCGMQY\MC900432587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827" y="90968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8DY\AppData\Local\Microsoft\Windows\Temporary Internet Files\Content.IE5\AM1I8PN9\MC90043259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197" y="92377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DY\AppData\Local\Microsoft\Windows\Temporary Internet Files\Content.IE5\9CFKJRFQ\MC90043259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010" y="82054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08DY\AppData\Local\Microsoft\Windows\Temporary Internet Files\Content.IE5\B2JD0XI2\MC90041353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12839"/>
            <a:ext cx="20510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2491" y="2611690"/>
            <a:ext cx="1098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slunečno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67622" y="2550877"/>
            <a:ext cx="117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polojasno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3366" y="2431914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zataženo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920" y="4415298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déšť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04193" y="4415298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bouřky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45644" y="4407928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duha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97997" y="4519227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kroupy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67622" y="6291820"/>
            <a:ext cx="548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054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Co děláme v létě?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2565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DY\AppData\Local\Microsoft\Windows\Temporary Internet Files\Content.IE5\BCLGHUIV\MC900398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336" y="1267409"/>
            <a:ext cx="1210069" cy="139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BCLGHUIV\MC9002875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285" y="1267409"/>
            <a:ext cx="1714996" cy="154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ZMEZFLDA\MC9003361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180" y="3349286"/>
            <a:ext cx="2116113" cy="144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BCLGHUIV\MC9002308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3041124"/>
            <a:ext cx="2168592" cy="178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0PLT6Y13\MC9002977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826" y="5182782"/>
            <a:ext cx="249877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BCLGHUIV\MC9002308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180" y="4923794"/>
            <a:ext cx="1632422" cy="181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Y\AppData\Local\Microsoft\Windows\Temporary Internet Files\Content.IE5\ZMEZFLDA\MC9002977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539" y="4968681"/>
            <a:ext cx="1839802" cy="1724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Y\AppData\Local\Microsoft\Windows\Temporary Internet Files\Content.IE5\9M071DKA\MC9002313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429" y="3001713"/>
            <a:ext cx="184785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Y\AppData\Local\Microsoft\Windows\Temporary Internet Files\Content.IE5\BCLGHUIV\MP90043943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38" y="1194191"/>
            <a:ext cx="1090292" cy="153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Y\AppData\Local\Microsoft\Windows\Temporary Internet Files\Content.IE5\BCLGHUIV\MC90019773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909" y="3265151"/>
            <a:ext cx="1804987" cy="161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Y\AppData\Local\Microsoft\Windows\Temporary Internet Files\Content.IE5\ZMEZFLDA\MC90035887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880" y="1055010"/>
            <a:ext cx="1649413" cy="187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Y\AppData\Local\Microsoft\Windows\Temporary Internet Files\Content.IE5\0PLT6Y13\MC90023304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281" y="1267409"/>
            <a:ext cx="2021640" cy="174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940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0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10.5.2012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10.5.2012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83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3706</TotalTime>
  <Words>264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LÉTO</vt:lpstr>
      <vt:lpstr>Které obrázky nepatří k létu?</vt:lpstr>
      <vt:lpstr>Letní pranostiky</vt:lpstr>
      <vt:lpstr>Počasí v létě</vt:lpstr>
      <vt:lpstr>Co děláme v létě?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296</cp:revision>
  <dcterms:created xsi:type="dcterms:W3CDTF">2011-06-20T10:40:08Z</dcterms:created>
  <dcterms:modified xsi:type="dcterms:W3CDTF">2012-05-09T18:23:40Z</dcterms:modified>
</cp:coreProperties>
</file>