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69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7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26C86E8C-92A6-4036-87B0-5E7986BDE834}">
          <p14:sldIdLst>
            <p14:sldId id="256"/>
            <p14:sldId id="269"/>
            <p14:sldId id="277"/>
            <p14:sldId id="278"/>
            <p14:sldId id="279"/>
            <p14:sldId id="280"/>
            <p14:sldId id="281"/>
            <p14:sldId id="282"/>
            <p14:sldId id="283"/>
          </p14:sldIdLst>
        </p14:section>
        <p14:section name="Oddíl bez názvu" id="{F42080D5-2F64-4B43-85AB-8F0522F6B05F}">
          <p14:sldIdLst>
            <p14:sldId id="27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B610"/>
    <a:srgbClr val="FE7006"/>
    <a:srgbClr val="FFFF99"/>
    <a:srgbClr val="FF9900"/>
    <a:srgbClr val="FFFF66"/>
    <a:srgbClr val="CCFF99"/>
    <a:srgbClr val="CC99FF"/>
    <a:srgbClr val="9966FF"/>
    <a:srgbClr val="600294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71" autoAdjust="0"/>
    <p:restoredTop sz="94624" autoAdjust="0"/>
  </p:normalViewPr>
  <p:slideViewPr>
    <p:cSldViewPr>
      <p:cViewPr>
        <p:scale>
          <a:sx n="100" d="100"/>
          <a:sy n="100" d="100"/>
        </p:scale>
        <p:origin x="-168" y="-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NÁZEV: VY_32_INOVACE_18_ Prvouka  2. ročník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NÁZEV ŠKOLY: ZŠ Dolní Benešov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Mgr. Hana Kolaříková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TEMA: Opakování – LÉTO – společenství rostlin a živočichů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ČÍSLO PROJEKTU: CZ.1.07/1.4.00/21.1262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223" custLinFactNeighborY="173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 ŠKOLY: ZŠ Dolní Benešov</a:t>
          </a:r>
          <a:endParaRPr lang="cs-CZ" sz="17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AUTOR: Mgr. Hana Kolaříková</a:t>
          </a:r>
          <a:endParaRPr lang="cs-CZ" sz="17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NÁZEV: VY_32_INOVACE_18_ Prvouka  2. ročník</a:t>
          </a:r>
          <a:endParaRPr lang="cs-CZ" sz="17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39210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TEMA: Opakování – LÉTO – společenství rostlin a živočichů</a:t>
          </a:r>
          <a:endParaRPr lang="cs-CZ" sz="1700" kern="1200" dirty="0"/>
        </a:p>
      </dsp:txBody>
      <dsp:txXfrm>
        <a:off x="1273857" y="1239210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ČÍSLO PROJEKTU: CZ.1.07/1.4.00/21.1262</a:t>
          </a:r>
          <a:endParaRPr lang="cs-CZ" sz="17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29.1.2013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wmf"/><Relationship Id="rId4" Type="http://schemas.openxmlformats.org/officeDocument/2006/relationships/image" Target="../media/image5.png"/><Relationship Id="rId9" Type="http://schemas.openxmlformats.org/officeDocument/2006/relationships/image" Target="../media/image20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3.wmf"/><Relationship Id="rId7" Type="http://schemas.openxmlformats.org/officeDocument/2006/relationships/image" Target="../media/image27.w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wm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10" Type="http://schemas.openxmlformats.org/officeDocument/2006/relationships/image" Target="../media/image37.wmf"/><Relationship Id="rId4" Type="http://schemas.openxmlformats.org/officeDocument/2006/relationships/image" Target="../media/image31.jpeg"/><Relationship Id="rId9" Type="http://schemas.openxmlformats.org/officeDocument/2006/relationships/image" Target="../media/image3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12" Type="http://schemas.openxmlformats.org/officeDocument/2006/relationships/image" Target="../media/image48.wmf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wmf"/><Relationship Id="rId11" Type="http://schemas.openxmlformats.org/officeDocument/2006/relationships/image" Target="../media/image47.wmf"/><Relationship Id="rId5" Type="http://schemas.openxmlformats.org/officeDocument/2006/relationships/image" Target="../media/image41.jpeg"/><Relationship Id="rId10" Type="http://schemas.openxmlformats.org/officeDocument/2006/relationships/image" Target="../media/image46.wmf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6024510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>
                <a:solidFill>
                  <a:schemeClr val="tx1"/>
                </a:solidFill>
                <a:latin typeface="+mn-lt"/>
              </a:rPr>
              <a:t>Anotace: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Materiál slouží  k opakování a shrnutí probrané látky. 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Žáci si upevní probrané učivo o rostlinách a živočiších v létě.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Pracují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na interaktivní tabuli, plní úkoly, odpovídají na otázky a po kliknutí se jim zobrazí správná 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odpově</a:t>
            </a:r>
            <a:r>
              <a:rPr lang="cs-CZ" sz="2000" dirty="0">
                <a:solidFill>
                  <a:schemeClr val="tx1"/>
                </a:solidFill>
                <a:latin typeface="+mn-lt"/>
              </a:rPr>
              <a:t>ď</a:t>
            </a:r>
            <a:r>
              <a:rPr lang="cs-CZ" sz="2000" dirty="0" smtClean="0">
                <a:solidFill>
                  <a:schemeClr val="tx1"/>
                </a:solidFill>
                <a:latin typeface="+mn-lt"/>
              </a:rPr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1254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/>
          <a:lstStyle/>
          <a:p>
            <a:r>
              <a:rPr lang="cs-CZ" sz="4000" b="1" dirty="0" smtClean="0">
                <a:solidFill>
                  <a:srgbClr val="10B610"/>
                </a:solidFill>
              </a:rPr>
              <a:t>Společenství rostlin a živočichů</a:t>
            </a:r>
            <a:endParaRPr lang="cs-CZ" sz="4000" b="1" dirty="0">
              <a:solidFill>
                <a:srgbClr val="10B61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  <a:ln w="76200">
            <a:solidFill>
              <a:srgbClr val="CCFF99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Rostliny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a živočichové  vytvářejí </a:t>
            </a:r>
            <a:r>
              <a:rPr lang="cs-CZ" b="1" dirty="0" smtClean="0">
                <a:solidFill>
                  <a:srgbClr val="FF0000"/>
                </a:solidFill>
                <a:latin typeface="+mn-lt"/>
              </a:rPr>
              <a:t> společenství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– žijí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a rostou spolu a jsou na sobě závislí.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</a:t>
            </a:r>
            <a:r>
              <a:rPr lang="cs-CZ" sz="2000" b="1" dirty="0" smtClean="0">
                <a:solidFill>
                  <a:srgbClr val="00B0F0"/>
                </a:solidFill>
                <a:latin typeface="+mn-lt"/>
              </a:rPr>
              <a:t>PŘÍRODNÍ  SPOLEČENSTVÍ       </a:t>
            </a:r>
            <a:r>
              <a:rPr lang="cs-CZ" sz="2000" b="1" dirty="0" err="1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SPOLEČENSTVÍ</a:t>
            </a:r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  VYTVOŘENÉ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                                                                                ČLOVĚKEM   </a:t>
            </a:r>
          </a:p>
          <a:p>
            <a:pPr marL="0" indent="0">
              <a:buNone/>
            </a:pPr>
            <a:endParaRPr lang="cs-CZ" sz="20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  <a:latin typeface="+mn-lt"/>
              </a:rPr>
              <a:t>   </a:t>
            </a:r>
            <a:endParaRPr lang="cs-CZ" sz="20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91680" y="3047504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10B610"/>
                </a:solidFill>
              </a:rPr>
              <a:t>louka</a:t>
            </a:r>
            <a:endParaRPr lang="cs-CZ" sz="2800" b="1" dirty="0">
              <a:solidFill>
                <a:srgbClr val="10B61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32130" y="3539261"/>
            <a:ext cx="643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10B610"/>
                </a:solidFill>
              </a:rPr>
              <a:t>les</a:t>
            </a:r>
            <a:endParaRPr lang="cs-CZ" sz="2800" b="1" dirty="0">
              <a:solidFill>
                <a:srgbClr val="10B61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97102" y="3985872"/>
            <a:ext cx="13131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10B610"/>
                </a:solidFill>
              </a:rPr>
              <a:t>u</a:t>
            </a:r>
            <a:r>
              <a:rPr lang="cs-CZ" sz="2800" b="1" dirty="0" smtClean="0">
                <a:solidFill>
                  <a:srgbClr val="10B610"/>
                </a:solidFill>
              </a:rPr>
              <a:t> vody</a:t>
            </a:r>
            <a:endParaRPr lang="cs-CZ" sz="2800" b="1" dirty="0">
              <a:solidFill>
                <a:srgbClr val="10B61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3277651"/>
            <a:ext cx="1481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zahrada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78539" y="4725144"/>
            <a:ext cx="7425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sad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080408" y="5445224"/>
            <a:ext cx="904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pole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892570" y="3985872"/>
            <a:ext cx="11624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</a:rPr>
              <a:t>statek</a:t>
            </a:r>
            <a:endParaRPr lang="cs-CZ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08DY\AppData\Local\Microsoft\Windows\Temporary Internet Files\Content.IE5\7KZDQQTS\MC90043434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488" y="4525784"/>
            <a:ext cx="3623496" cy="207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Y\AppData\Local\Microsoft\Windows\Temporary Internet Files\Content.IE5\7KZDQQTS\MC9002407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289" y="5831752"/>
            <a:ext cx="1270745" cy="77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Přímá spojnice 11"/>
          <p:cNvCxnSpPr/>
          <p:nvPr/>
        </p:nvCxnSpPr>
        <p:spPr>
          <a:xfrm>
            <a:off x="804488" y="2852936"/>
            <a:ext cx="36234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0867" y="2852936"/>
            <a:ext cx="38164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618034" y="3246045"/>
            <a:ext cx="16182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281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  <a:solidFill>
            <a:schemeClr val="bg2"/>
          </a:solidFill>
          <a:ln w="57150">
            <a:noFill/>
          </a:ln>
        </p:spPr>
        <p:txBody>
          <a:bodyPr/>
          <a:lstStyle/>
          <a:p>
            <a:r>
              <a:rPr lang="cs-CZ" b="1" dirty="0" smtClean="0">
                <a:solidFill>
                  <a:srgbClr val="600294"/>
                </a:solidFill>
              </a:rPr>
              <a:t>Přiřaď, kam co patří:</a:t>
            </a:r>
            <a:endParaRPr lang="cs-CZ" b="1" dirty="0">
              <a:solidFill>
                <a:srgbClr val="600294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  <a:ln w="57150">
            <a:solidFill>
              <a:srgbClr val="7030A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                                       </a:t>
            </a: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louka   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                               les 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                          zahrada 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                              sad 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                             pole 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                            statek </a:t>
            </a: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                           u vody</a:t>
            </a:r>
            <a:endParaRPr lang="cs-CZ" sz="3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1268760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houby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54142" y="1916832"/>
            <a:ext cx="989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ovoce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64193" y="3861045"/>
            <a:ext cx="954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rákos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92919" y="3212976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zelenina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63797" y="2564903"/>
            <a:ext cx="886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tráva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38257" y="4509120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řepa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564193" y="5229200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obilí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364877" y="3211399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včela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59605" y="3861046"/>
            <a:ext cx="31133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75000"/>
                  </a:schemeClr>
                </a:solidFill>
              </a:rPr>
              <a:t>s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lunéčko sedmitečné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56201" y="4519509"/>
            <a:ext cx="8354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ryby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090762" y="2541258"/>
            <a:ext cx="1451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koroptev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64720" y="1916832"/>
            <a:ext cx="1090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cvrček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878658" y="1268759"/>
            <a:ext cx="19880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chemeClr val="accent3">
                    <a:lumMod val="75000"/>
                  </a:schemeClr>
                </a:solidFill>
              </a:rPr>
              <a:t>d</a:t>
            </a:r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ivoké prase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330413" y="5218742"/>
            <a:ext cx="9717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75000"/>
                  </a:schemeClr>
                </a:solidFill>
              </a:rPr>
              <a:t>kráva</a:t>
            </a:r>
            <a:endParaRPr lang="cs-CZ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08DY\AppData\Local\Microsoft\Windows\Temporary Internet Files\Content.IE5\QVJDX2DW\MC90043803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72680" y="4767433"/>
            <a:ext cx="1709399" cy="2100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DY\AppData\Local\Microsoft\Windows\Temporary Internet Files\Content.IE5\6DF1E43R\MC9003701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6069">
            <a:off x="60021" y="3511053"/>
            <a:ext cx="1426928" cy="284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Přímá spojnice se šipkou 18"/>
          <p:cNvCxnSpPr/>
          <p:nvPr/>
        </p:nvCxnSpPr>
        <p:spPr>
          <a:xfrm flipH="1" flipV="1">
            <a:off x="5106600" y="1541984"/>
            <a:ext cx="1128518" cy="625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4644008" y="1541984"/>
            <a:ext cx="1284359" cy="5812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4930387" y="2788552"/>
            <a:ext cx="1224136" cy="12224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4" name="Přímá spojnice se šipkou 2053"/>
          <p:cNvCxnSpPr>
            <a:stCxn id="11" idx="1"/>
          </p:cNvCxnSpPr>
          <p:nvPr/>
        </p:nvCxnSpPr>
        <p:spPr>
          <a:xfrm flipH="1">
            <a:off x="4794618" y="3442232"/>
            <a:ext cx="1570259" cy="119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0" name="Přímá spojnice se šipkou 2059"/>
          <p:cNvCxnSpPr>
            <a:stCxn id="17" idx="1"/>
          </p:cNvCxnSpPr>
          <p:nvPr/>
        </p:nvCxnSpPr>
        <p:spPr>
          <a:xfrm flipH="1" flipV="1">
            <a:off x="5099199" y="4765512"/>
            <a:ext cx="1231214" cy="684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3" name="Přímá spojnice se šipkou 2062"/>
          <p:cNvCxnSpPr/>
          <p:nvPr/>
        </p:nvCxnSpPr>
        <p:spPr>
          <a:xfrm flipH="1">
            <a:off x="5106600" y="4739952"/>
            <a:ext cx="1410086" cy="7310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0" name="Přímá spojnice se šipkou 2069"/>
          <p:cNvCxnSpPr/>
          <p:nvPr/>
        </p:nvCxnSpPr>
        <p:spPr>
          <a:xfrm flipH="1" flipV="1">
            <a:off x="5303542" y="2912512"/>
            <a:ext cx="668980" cy="10984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3" name="Přímá spojnice se šipkou 2072"/>
          <p:cNvCxnSpPr/>
          <p:nvPr/>
        </p:nvCxnSpPr>
        <p:spPr>
          <a:xfrm flipV="1">
            <a:off x="2346316" y="1499592"/>
            <a:ext cx="1542332" cy="13234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8" name="Přímá spojnice se šipkou 2077"/>
          <p:cNvCxnSpPr/>
          <p:nvPr/>
        </p:nvCxnSpPr>
        <p:spPr>
          <a:xfrm>
            <a:off x="2438476" y="1541984"/>
            <a:ext cx="1629468" cy="5812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2" name="Přímá spojnice se šipkou 2081"/>
          <p:cNvCxnSpPr/>
          <p:nvPr/>
        </p:nvCxnSpPr>
        <p:spPr>
          <a:xfrm flipV="1">
            <a:off x="2712414" y="2795735"/>
            <a:ext cx="914398" cy="6235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6" name="Přímá spojnice se šipkou 2085"/>
          <p:cNvCxnSpPr/>
          <p:nvPr/>
        </p:nvCxnSpPr>
        <p:spPr>
          <a:xfrm>
            <a:off x="2377525" y="2191833"/>
            <a:ext cx="1690419" cy="12623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2" name="Přímá spojnice se šipkou 2091"/>
          <p:cNvCxnSpPr/>
          <p:nvPr/>
        </p:nvCxnSpPr>
        <p:spPr>
          <a:xfrm flipV="1">
            <a:off x="2346316" y="4152145"/>
            <a:ext cx="1542332" cy="13188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6" name="Přímá spojnice se šipkou 2095"/>
          <p:cNvCxnSpPr/>
          <p:nvPr/>
        </p:nvCxnSpPr>
        <p:spPr>
          <a:xfrm>
            <a:off x="2438476" y="4152145"/>
            <a:ext cx="1269428" cy="12570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3" name="Přímá spojnice se šipkou 2102"/>
          <p:cNvCxnSpPr/>
          <p:nvPr/>
        </p:nvCxnSpPr>
        <p:spPr>
          <a:xfrm flipV="1">
            <a:off x="2377525" y="4750341"/>
            <a:ext cx="1511123" cy="303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869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  <a:solidFill>
            <a:schemeClr val="accent5">
              <a:lumMod val="20000"/>
              <a:lumOff val="80000"/>
            </a:schemeClr>
          </a:solidFill>
          <a:ln w="57150">
            <a:solidFill>
              <a:srgbClr val="10B610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Na louce</a:t>
            </a:r>
            <a:endParaRPr lang="cs-CZ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743" y="1167160"/>
            <a:ext cx="8229600" cy="5430192"/>
          </a:xfrm>
          <a:solidFill>
            <a:srgbClr val="CCFF99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+mn-lt"/>
              </a:rPr>
              <a:t>LOUKU  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vytvořila   _________.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Rostou zde  _______  a  _______________ .  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POZNÁŠ   JE  ?  </a:t>
            </a:r>
            <a:endParaRPr lang="cs-CZ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11974" y="1137337"/>
            <a:ext cx="1228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příroda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71800" y="1599002"/>
            <a:ext cx="904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trávy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27984" y="1599001"/>
            <a:ext cx="2055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l</a:t>
            </a:r>
            <a:r>
              <a:rPr lang="cs-CZ" sz="2400" b="1" dirty="0" smtClean="0">
                <a:solidFill>
                  <a:srgbClr val="FF0000"/>
                </a:solidFill>
              </a:rPr>
              <a:t>uční květiny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08DY\AppData\Local\Microsoft\Windows\Temporary Internet Files\Content.IE5\7KZDQQTS\MC9003969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4904"/>
            <a:ext cx="1828800" cy="165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Y\AppData\Local\Microsoft\Windows\Temporary Internet Files\Content.IE5\7KZDQQTS\MP9004023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564903"/>
            <a:ext cx="2074094" cy="165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Y\AppData\Local\Microsoft\Windows\Temporary Internet Files\Content.IE5\6DF1E43R\MP90042549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583441"/>
            <a:ext cx="1649603" cy="1657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Y\AppData\Local\Microsoft\Windows\Temporary Internet Files\Content.IE5\7KZDQQTS\MC9001231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469843"/>
            <a:ext cx="1305620" cy="1849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Y\AppData\Local\Microsoft\Windows\Temporary Internet Files\Content.IE5\MYCGSC0L\MP90022755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98122"/>
            <a:ext cx="2065599" cy="163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08DY\AppData\Local\Microsoft\Windows\Temporary Internet Files\Content.IE5\7KZDQQTS\MP90043331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579" y="4598122"/>
            <a:ext cx="2422162" cy="160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08DY\AppData\Local\Microsoft\Windows\Temporary Internet Files\Content.IE5\QVJDX2DW\MP90043406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007" y="4610614"/>
            <a:ext cx="2440173" cy="162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928554" y="4198012"/>
            <a:ext cx="13388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kopretiny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05515" y="4198012"/>
            <a:ext cx="16946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sedmikrásky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68741" y="4177254"/>
            <a:ext cx="8402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chrpa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96336" y="4165706"/>
            <a:ext cx="6960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jetel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68406" y="6206723"/>
            <a:ext cx="14959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pryskyřník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38185" y="6231041"/>
            <a:ext cx="10118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bodlák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29433" y="6193243"/>
            <a:ext cx="15664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pampelišky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54628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663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  <a:solidFill>
            <a:srgbClr val="CCFF99"/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Na</a:t>
            </a:r>
            <a:r>
              <a:rPr lang="cs-CZ" sz="2800" b="1" dirty="0" smtClean="0">
                <a:solidFill>
                  <a:srgbClr val="10B610"/>
                </a:solidFill>
                <a:latin typeface="+mn-lt"/>
              </a:rPr>
              <a:t> louce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žije spousta živočichů a hmyzu.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POZNÁŠ   JE ? </a:t>
            </a: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 Kosení trávy           sušení sena 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</a:t>
            </a:r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senoseč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krmení  hospodářských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                    zvířat v zimě 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050" name="Picture 2" descr="C:\Users\08DY\AppData\Local\Microsoft\Windows\Temporary Internet Files\Content.IE5\6DF1E43R\MC90043801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1554063" cy="155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DY\AppData\Local\Microsoft\Windows\Temporary Internet Files\Content.IE5\MYCGSC0L\MC90043801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92696"/>
            <a:ext cx="1867223" cy="1867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DY\AppData\Local\Microsoft\Windows\Temporary Internet Files\Content.IE5\MYCGSC0L\MC90043803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1960" y="1084648"/>
            <a:ext cx="1564949" cy="1564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DY\AppData\Local\Microsoft\Windows\Temporary Internet Files\Content.IE5\6DF1E43R\MC90043802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537" y="763880"/>
            <a:ext cx="1724854" cy="172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DY\AppData\Local\Microsoft\Windows\Temporary Internet Files\Content.IE5\MYCGSC0L\MC90043639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479" y="2811668"/>
            <a:ext cx="1166961" cy="1166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08DY\AppData\Local\Microsoft\Windows\Temporary Internet Files\Content.IE5\QVJDX2DW\MC90043802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795" y="2649597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DY\AppData\Local\Microsoft\Windows\Temporary Internet Files\Content.IE5\6DF1E43R\MP90044486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819" y="2488734"/>
            <a:ext cx="1551529" cy="168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DY\AppData\Local\Microsoft\Windows\Temporary Internet Files\Content.IE5\6DF1E43R\MC90041163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94266"/>
            <a:ext cx="11652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08DY\AppData\Local\Microsoft\Windows\Temporary Internet Files\Content.IE5\QVJDX2DW\MC90023155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22" y="4725144"/>
            <a:ext cx="2116262" cy="1830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5076056" y="5085184"/>
            <a:ext cx="65837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V="1">
            <a:off x="7888309" y="5085184"/>
            <a:ext cx="720080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167374" y="5612238"/>
            <a:ext cx="457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3561395" y="4243252"/>
            <a:ext cx="2611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Význam louky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74886" y="2212434"/>
            <a:ext cx="782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včela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05368" y="2212434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vosa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405245" y="2246353"/>
            <a:ext cx="9396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cvrček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020722" y="2053442"/>
            <a:ext cx="11544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kobylka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985839" y="4224748"/>
            <a:ext cx="5838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čáp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189795" y="3794902"/>
            <a:ext cx="13099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mravenec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465916" y="3776398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pavouk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57346" y="4104752"/>
            <a:ext cx="24304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/>
              <a:t>b</a:t>
            </a:r>
            <a:r>
              <a:rPr lang="cs-CZ" sz="2000" b="1" dirty="0" smtClean="0"/>
              <a:t>abočka kopřivová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230647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  <a:solidFill>
            <a:schemeClr val="accent3">
              <a:lumMod val="20000"/>
              <a:lumOff val="80000"/>
            </a:schemeClr>
          </a:solidFill>
          <a:ln w="57150"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V lese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3204" y="1086826"/>
            <a:ext cx="8229600" cy="5510525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LES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vytvořila</a:t>
            </a:r>
            <a:r>
              <a:rPr lang="cs-CZ" b="1" dirty="0" smtClean="0">
                <a:latin typeface="+mn-lt"/>
              </a:rPr>
              <a:t>  ___________ .  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Rostou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zde: 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stromy, keře, kapradiny, mechy a houby.  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Do lesa chodíme sbírat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lesní plody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a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houby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. 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    </a:t>
            </a:r>
            <a:endParaRPr lang="cs-CZ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083" name="Picture 11" descr="C:\Users\08DY\AppData\Local\Microsoft\Windows\Temporary Internet Files\Content.IE5\6DF1E43R\MP900407532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620" y="2197313"/>
            <a:ext cx="237626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08DY\AppData\Local\Microsoft\Windows\Temporary Internet Files\Content.IE5\MYCGSC0L\MC9003585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907742"/>
            <a:ext cx="1217315" cy="1071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08DY\AppData\Local\Microsoft\Windows\Temporary Internet Files\Content.IE5\QVJDX2DW\MC9004238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381" y="4820692"/>
            <a:ext cx="1126213" cy="1158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08DY\AppData\Local\Microsoft\Windows\Temporary Internet Files\Content.IE5\QVJDX2DW\MC90012323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896" y="4859384"/>
            <a:ext cx="950038" cy="111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08DY\AppData\Local\Microsoft\Windows\Temporary Internet Files\Content.IE5\MYCGSC0L\MC90011272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154975"/>
            <a:ext cx="1424807" cy="66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08DY\AppData\Local\Microsoft\Windows\Temporary Internet Files\Content.IE5\QVJDX2DW\MC9001232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725" y="4708254"/>
            <a:ext cx="949968" cy="135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08DY\AppData\Local\Microsoft\Windows\Temporary Internet Files\Content.IE5\QVJDX2DW\MC90019331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038499"/>
            <a:ext cx="1061167" cy="89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51664" y="6060685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ostružiny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22257" y="6030824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maliny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5739" y="5892324"/>
            <a:ext cx="9156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l</a:t>
            </a:r>
            <a:r>
              <a:rPr lang="cs-CZ" b="1" dirty="0" smtClean="0"/>
              <a:t>esní </a:t>
            </a:r>
          </a:p>
          <a:p>
            <a:r>
              <a:rPr lang="cs-CZ" b="1" dirty="0" smtClean="0"/>
              <a:t>jahody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77096" y="5832546"/>
            <a:ext cx="9541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l</a:t>
            </a:r>
            <a:r>
              <a:rPr lang="cs-CZ" b="1" dirty="0" smtClean="0"/>
              <a:t>ískové</a:t>
            </a:r>
          </a:p>
          <a:p>
            <a:r>
              <a:rPr lang="cs-CZ" b="1" dirty="0" smtClean="0"/>
              <a:t>ořechy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84839" y="6069002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borůvky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660411" y="5942186"/>
            <a:ext cx="7889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h</a:t>
            </a:r>
            <a:r>
              <a:rPr lang="cs-CZ" b="1" dirty="0" smtClean="0"/>
              <a:t>řib</a:t>
            </a:r>
          </a:p>
          <a:p>
            <a:r>
              <a:rPr lang="cs-CZ" b="1" dirty="0" smtClean="0"/>
              <a:t>pravý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59767" y="1102859"/>
            <a:ext cx="14029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příroda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502375" y="3223122"/>
            <a:ext cx="10967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kapradí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147606" y="2640684"/>
            <a:ext cx="8114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mech</a:t>
            </a:r>
            <a:endParaRPr lang="cs-CZ" sz="2000" b="1" dirty="0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2989554" y="2820998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5724128" y="3420763"/>
            <a:ext cx="7416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79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864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0871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LES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je domovem mnoha živočichů a hmyzu.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   POZNÁŠ  NĚKTERÉ  Z  NICH  ?  </a:t>
            </a: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V lese na nás číhá i</a:t>
            </a:r>
            <a:r>
              <a:rPr lang="cs-CZ" sz="2800" b="1" dirty="0" smtClean="0">
                <a:solidFill>
                  <a:srgbClr val="FF0000"/>
                </a:solidFill>
                <a:latin typeface="+mn-lt"/>
              </a:rPr>
              <a:t> nebezpečí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!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Dáváme pozor na </a:t>
            </a:r>
            <a:r>
              <a:rPr lang="cs-CZ" sz="2800" b="1" dirty="0" smtClean="0">
                <a:solidFill>
                  <a:srgbClr val="7030A0"/>
                </a:solidFill>
                <a:latin typeface="+mn-lt"/>
              </a:rPr>
              <a:t>jedovaté rostliny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a </a:t>
            </a:r>
            <a:r>
              <a:rPr lang="cs-CZ" sz="2800" b="1" dirty="0" smtClean="0">
                <a:solidFill>
                  <a:srgbClr val="7030A0"/>
                </a:solidFill>
                <a:latin typeface="+mn-lt"/>
              </a:rPr>
              <a:t>houby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a na 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7030A0"/>
                </a:solidFill>
                <a:latin typeface="+mn-lt"/>
              </a:rPr>
              <a:t>n</a:t>
            </a:r>
            <a:r>
              <a:rPr lang="cs-CZ" sz="2800" b="1" dirty="0" smtClean="0">
                <a:solidFill>
                  <a:srgbClr val="7030A0"/>
                </a:solidFill>
                <a:latin typeface="+mn-lt"/>
              </a:rPr>
              <a:t>ebezpečné živočichy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: </a:t>
            </a:r>
          </a:p>
          <a:p>
            <a:pPr marL="0" indent="0">
              <a:buNone/>
            </a:pP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4098" name="Picture 2" descr="C:\Users\08DY\AppData\Local\Microsoft\Windows\Temporary Internet Files\Content.IE5\7KZDQQTS\MP90040721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1249511" cy="187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8DY\AppData\Local\Microsoft\Windows\Temporary Internet Files\Content.IE5\7KZDQQTS\MP9004010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352708"/>
            <a:ext cx="1233587" cy="1849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DY\AppData\Local\Microsoft\Windows\Temporary Internet Files\Content.IE5\QVJDX2DW\MP90040666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25999"/>
            <a:ext cx="1259359" cy="1888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08DY\AppData\Local\Microsoft\Windows\Temporary Internet Files\Content.IE5\7KZDQQTS\MC9001113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377" y="1256307"/>
            <a:ext cx="1495573" cy="84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08DY\AppData\Local\Microsoft\Windows\Temporary Internet Files\Content.IE5\QVJDX2DW\MC9003379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534" y="2563286"/>
            <a:ext cx="1851025" cy="747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08DY\AppData\Local\Microsoft\Windows\Temporary Internet Files\Content.IE5\QVJDX2DW\MC90008406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85243">
            <a:off x="7038832" y="4720412"/>
            <a:ext cx="1310564" cy="1054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08DY\AppData\Local\Microsoft\Windows\Temporary Internet Files\Content.IE5\7KZDQQTS\MP90031378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373785" y="1215454"/>
            <a:ext cx="1369175" cy="92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08DY\AppData\Local\Microsoft\Windows\Temporary Internet Files\Content.IE5\MYCGSC0L\MC90002383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690095" y="2813127"/>
            <a:ext cx="885501" cy="1280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Y\AppData\Local\Microsoft\Windows\Temporary Internet Files\Content.IE5\7KZDQQTS\MC90019327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4515" y="4992549"/>
            <a:ext cx="1031337" cy="1187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8724" y="5337543"/>
            <a:ext cx="1449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k</a:t>
            </a:r>
            <a:r>
              <a:rPr lang="cs-CZ" sz="2400" b="1" dirty="0" smtClean="0"/>
              <a:t>_ _ _ _ ě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779" y="612412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r</a:t>
            </a:r>
            <a:r>
              <a:rPr lang="cs-CZ" sz="2400" b="1" dirty="0" smtClean="0"/>
              <a:t> _ _ _ k  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27983" y="5337542"/>
            <a:ext cx="20329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v</a:t>
            </a:r>
            <a:r>
              <a:rPr lang="cs-CZ" sz="2400" b="1" dirty="0" smtClean="0"/>
              <a:t> _ _ _ í  o _ o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71687" y="5837096"/>
            <a:ext cx="40751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 _  _ _ _ _ _ _ _ a  z _ _ _ _ á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75387" y="6225996"/>
            <a:ext cx="2460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m</a:t>
            </a:r>
            <a:r>
              <a:rPr lang="cs-CZ" b="1" dirty="0" smtClean="0"/>
              <a:t>uchomůrka červená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92776" y="5652430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zmije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58393" y="3218642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kolouch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65683" y="3202618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sova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7657" y="321864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zajíc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21383" y="2085612"/>
            <a:ext cx="1537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d</a:t>
            </a:r>
            <a:r>
              <a:rPr lang="cs-CZ" b="1" dirty="0" smtClean="0"/>
              <a:t>ivoké prase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08225" y="3268530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liška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68494" y="2378620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pavouk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96335" y="3895947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ještěrka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717355" y="5337543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05" name="TextovéPole 4104"/>
          <p:cNvSpPr txBox="1"/>
          <p:nvPr/>
        </p:nvSpPr>
        <p:spPr>
          <a:xfrm>
            <a:off x="3717355" y="5818921"/>
            <a:ext cx="261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08" name="TextovéPole 4107"/>
          <p:cNvSpPr txBox="1"/>
          <p:nvPr/>
        </p:nvSpPr>
        <p:spPr>
          <a:xfrm>
            <a:off x="756732" y="5337541"/>
            <a:ext cx="1013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l í š t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09" name="TextovéPole 4108"/>
          <p:cNvSpPr txBox="1"/>
          <p:nvPr/>
        </p:nvSpPr>
        <p:spPr>
          <a:xfrm>
            <a:off x="2483768" y="5329274"/>
            <a:ext cx="877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r a 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10" name="TextovéPole 4109"/>
          <p:cNvSpPr txBox="1"/>
          <p:nvPr/>
        </p:nvSpPr>
        <p:spPr>
          <a:xfrm>
            <a:off x="758782" y="6107310"/>
            <a:ext cx="808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u l í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11" name="TextovéPole 4110"/>
          <p:cNvSpPr txBox="1"/>
          <p:nvPr/>
        </p:nvSpPr>
        <p:spPr>
          <a:xfrm>
            <a:off x="2136828" y="5837096"/>
            <a:ext cx="2175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u ch o m ů r 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112" name="TextovéPole 4111"/>
          <p:cNvSpPr txBox="1"/>
          <p:nvPr/>
        </p:nvSpPr>
        <p:spPr>
          <a:xfrm>
            <a:off x="4654115" y="5824935"/>
            <a:ext cx="10134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e l e n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10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28" grpId="0"/>
      <p:bldP spid="4108" grpId="0"/>
      <p:bldP spid="4109" grpId="0"/>
      <p:bldP spid="4110" grpId="0"/>
      <p:bldP spid="4111" grpId="0"/>
      <p:bldP spid="41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  <a:solidFill>
            <a:schemeClr val="bg2"/>
          </a:solidFill>
          <a:ln w="57150"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U vody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24743"/>
            <a:ext cx="8229600" cy="5594223"/>
          </a:xfrm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Poznáš  stromy a rostliny, které rostou u vody? </a:t>
            </a:r>
          </a:p>
          <a:p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endParaRPr lang="cs-CZ" sz="2800" b="1" dirty="0" smtClean="0">
              <a:solidFill>
                <a:schemeClr val="tx1"/>
              </a:solidFill>
              <a:latin typeface="+mn-lt"/>
            </a:endParaRPr>
          </a:p>
          <a:p>
            <a:endParaRPr lang="cs-CZ" sz="2800" b="1" dirty="0">
              <a:solidFill>
                <a:schemeClr val="tx1"/>
              </a:solidFill>
              <a:latin typeface="+mn-lt"/>
            </a:endParaRPr>
          </a:p>
          <a:p>
            <a:endParaRPr lang="cs-CZ" sz="2800" b="1" dirty="0" smtClean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  U vody nachází domov mnoho živočichů.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053" name="Picture 5" descr="C:\Users\08DY\AppData\Local\Microsoft\Windows\Temporary Internet Files\Content.IE5\7KZDQQTS\MC9000792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718362"/>
            <a:ext cx="1604351" cy="146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08DY\AppData\Local\Microsoft\Windows\Temporary Internet Files\Content.IE5\MYCGSC0L\MP90042266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107" y="1694295"/>
            <a:ext cx="1266875" cy="1475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DY\AppData\Local\Microsoft\Windows\Temporary Internet Files\Content.IE5\7KZDQQTS\MP900399803[2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638623"/>
            <a:ext cx="1914054" cy="1530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DY\AppData\Local\Microsoft\Windows\Temporary Internet Files\Content.IE5\6DF1E43R\MP90042522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38623"/>
            <a:ext cx="2297294" cy="1530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08DY\AppData\Local\Microsoft\Windows\Temporary Internet Files\Content.IE5\QVJDX2DW\MC9003323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21" y="4221088"/>
            <a:ext cx="1624171" cy="122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08DY\AppData\Local\Microsoft\Windows\Temporary Internet Files\Content.IE5\6DF1E43R\MP90026274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202" y="4221088"/>
            <a:ext cx="1853191" cy="1229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08DY\AppData\Local\Microsoft\Windows\Temporary Internet Files\Content.IE5\6DF1E43R\MC90032647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157" y="5851992"/>
            <a:ext cx="1045311" cy="79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08DY\AppData\Local\Microsoft\Windows\Temporary Internet Files\Content.IE5\7KZDQQTS\MP900407176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149" y="4202357"/>
            <a:ext cx="1852340" cy="123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08DY\AppData\Local\Microsoft\Windows\Temporary Internet Files\Content.IE5\HOOH3QWE\MC90034699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221088"/>
            <a:ext cx="1835201" cy="119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08DY\AppData\Local\Microsoft\Windows\Temporary Internet Files\Content.IE5\HOOH3QWE\MC90008401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53060">
            <a:off x="3561911" y="5749101"/>
            <a:ext cx="1782962" cy="1138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08DY\AppData\Local\Microsoft\Windows\Temporary Internet Files\Content.IE5\NXFXGGDC\MC90008389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217" y="5643768"/>
            <a:ext cx="1252975" cy="1214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17579" y="3169554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vrba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43504" y="316955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orobinec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75909" y="3169552"/>
            <a:ext cx="954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rákos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23634" y="3169551"/>
            <a:ext cx="1106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leknín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0533" y="5450114"/>
            <a:ext cx="1903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C00000"/>
                </a:solidFill>
              </a:rPr>
              <a:t>d</a:t>
            </a:r>
            <a:r>
              <a:rPr lang="cs-CZ" sz="2000" b="1" dirty="0" smtClean="0">
                <a:solidFill>
                  <a:srgbClr val="C00000"/>
                </a:solidFill>
              </a:rPr>
              <a:t>ivoká kachna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21076" y="5443713"/>
            <a:ext cx="8114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racek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22285" y="5418038"/>
            <a:ext cx="8226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labuť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662632" y="5418038"/>
            <a:ext cx="7264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žába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44419" y="6318609"/>
            <a:ext cx="8691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vážka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199230" y="6281057"/>
            <a:ext cx="7537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štika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563245" y="6318583"/>
            <a:ext cx="9252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sumec</a:t>
            </a:r>
            <a:endParaRPr lang="cs-CZ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70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606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r>
              <a:rPr lang="cs-CZ" b="1" dirty="0">
                <a:solidFill>
                  <a:schemeClr val="tx1"/>
                </a:solidFill>
                <a:latin typeface="+mn-lt"/>
              </a:rPr>
              <a:t>Citace: 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Veškerý text je dílem autora materiálu,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1.6.2012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.  </a:t>
            </a:r>
          </a:p>
          <a:p>
            <a:r>
              <a:rPr lang="cs-CZ" b="1" dirty="0">
                <a:solidFill>
                  <a:schemeClr val="tx1"/>
                </a:solidFill>
                <a:latin typeface="+mn-lt"/>
              </a:rPr>
              <a:t>Použité obrázky: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Otevřená galerie  www.office.microsoft.com.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1.6.2012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.    </a:t>
            </a:r>
            <a:endParaRPr lang="cs-CZ" dirty="0" smtClean="0">
              <a:solidFill>
                <a:schemeClr val="tx1"/>
              </a:solidFill>
              <a:latin typeface="+mn-lt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083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4115</TotalTime>
  <Words>415</Words>
  <Application>Microsoft Office PowerPoint</Application>
  <PresentationFormat>Předvádění na obrazovce (4:3)</PresentationFormat>
  <Paragraphs>150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Prezentace aplikace PowerPoint</vt:lpstr>
      <vt:lpstr>Společenství rostlin a živočichů</vt:lpstr>
      <vt:lpstr>Přiřaď, kam co patří:</vt:lpstr>
      <vt:lpstr>Na louce</vt:lpstr>
      <vt:lpstr>Prezentace aplikace PowerPoint</vt:lpstr>
      <vt:lpstr>V lese</vt:lpstr>
      <vt:lpstr>Prezentace aplikace PowerPoint</vt:lpstr>
      <vt:lpstr>U vody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User</cp:lastModifiedBy>
  <cp:revision>336</cp:revision>
  <dcterms:created xsi:type="dcterms:W3CDTF">2011-06-20T10:40:08Z</dcterms:created>
  <dcterms:modified xsi:type="dcterms:W3CDTF">2013-01-29T17:33:24Z</dcterms:modified>
</cp:coreProperties>
</file>