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69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7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26C86E8C-92A6-4036-87B0-5E7986BDE834}">
          <p14:sldIdLst>
            <p14:sldId id="256"/>
            <p14:sldId id="269"/>
            <p14:sldId id="277"/>
            <p14:sldId id="278"/>
            <p14:sldId id="279"/>
            <p14:sldId id="280"/>
            <p14:sldId id="281"/>
            <p14:sldId id="282"/>
            <p14:sldId id="283"/>
          </p14:sldIdLst>
        </p14:section>
        <p14:section name="Oddíl bez názvu" id="{F42080D5-2F64-4B43-85AB-8F0522F6B05F}">
          <p14:sldIdLst>
            <p14:sldId id="27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7006"/>
    <a:srgbClr val="600294"/>
    <a:srgbClr val="FFCCCC"/>
    <a:srgbClr val="10B610"/>
    <a:srgbClr val="FFFF99"/>
    <a:srgbClr val="FF9900"/>
    <a:srgbClr val="FFFF66"/>
    <a:srgbClr val="CCFF99"/>
    <a:srgbClr val="CC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71" autoAdjust="0"/>
    <p:restoredTop sz="94624" autoAdjust="0"/>
  </p:normalViewPr>
  <p:slideViewPr>
    <p:cSldViewPr>
      <p:cViewPr>
        <p:scale>
          <a:sx n="66" d="100"/>
          <a:sy n="66" d="100"/>
        </p:scale>
        <p:origin x="-1368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NÁZEV: VY_32_INOVACE_19_ Prvouka  2. ročník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NÁZEV ŠKOLY: ZŠ Dolní Benešov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Mgr. Hana Kolaříková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TEMA: Opakování – Nebezpečí o prázdninách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ČÍSLO PROJEKTU: CZ.1.07/1.4.00/21.1262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223" custLinFactNeighborY="1730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NÁZEV ŠKOLY: ZŠ Dolní Benešov</a:t>
          </a:r>
          <a:endParaRPr lang="cs-CZ" sz="17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AUTOR: Mgr. Hana Kolaříková</a:t>
          </a:r>
          <a:endParaRPr lang="cs-CZ" sz="17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NÁZEV: VY_32_INOVACE_19_ Prvouka  2. ročník</a:t>
          </a:r>
          <a:endParaRPr lang="cs-CZ" sz="17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39210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TEMA: Opakování – Nebezpečí o prázdninách</a:t>
          </a:r>
          <a:endParaRPr lang="cs-CZ" sz="1700" kern="1200" dirty="0"/>
        </a:p>
      </dsp:txBody>
      <dsp:txXfrm>
        <a:off x="1273857" y="1239210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ČÍSLO PROJEKTU: CZ.1.07/1.4.00/21.1262</a:t>
          </a:r>
          <a:endParaRPr lang="cs-CZ" sz="17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10.6.2012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image" Target="../media/image23.jpeg"/><Relationship Id="rId3" Type="http://schemas.openxmlformats.org/officeDocument/2006/relationships/image" Target="../media/image13.jpeg"/><Relationship Id="rId7" Type="http://schemas.openxmlformats.org/officeDocument/2006/relationships/image" Target="../media/image17.wmf"/><Relationship Id="rId12" Type="http://schemas.openxmlformats.org/officeDocument/2006/relationships/image" Target="../media/image22.jpe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11" Type="http://schemas.openxmlformats.org/officeDocument/2006/relationships/image" Target="../media/image21.jpeg"/><Relationship Id="rId5" Type="http://schemas.openxmlformats.org/officeDocument/2006/relationships/image" Target="../media/image15.gif"/><Relationship Id="rId10" Type="http://schemas.openxmlformats.org/officeDocument/2006/relationships/image" Target="../media/image20.wmf"/><Relationship Id="rId4" Type="http://schemas.openxmlformats.org/officeDocument/2006/relationships/image" Target="../media/image14.wmf"/><Relationship Id="rId9" Type="http://schemas.openxmlformats.org/officeDocument/2006/relationships/image" Target="../media/image1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2190250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Anotace: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Materiál slouží  k poučení žáků o bezpečnosti a chování o prázdninách.  Žáci si připomenou, jaká nebezpečí jim hrozí ve dnech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volna, zopakují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si zásady bezpečného chování a první pomoci.  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P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racují na interaktivní tabuli, plní úkoly, odpovídají na otázky a po kliknutí se jim zobrazí správná </a:t>
            </a:r>
            <a:r>
              <a:rPr lang="cs-CZ" sz="2000" dirty="0" err="1" smtClean="0">
                <a:solidFill>
                  <a:schemeClr val="tx1"/>
                </a:solidFill>
                <a:latin typeface="+mn-lt"/>
              </a:rPr>
              <a:t>odpověd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ˇ.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1254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FFCCCC"/>
          </a:solidFill>
        </p:spPr>
        <p:txBody>
          <a:bodyPr/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HURÁ  NA  PRÁZDNINY !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616624"/>
          </a:xfrm>
          <a:ln w="28575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Už brzy skončí _______, rozdáme si _____________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a začnou ______________.  Budou trvat  __  měsíce :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___________  a  _________.  Někteří odjedou s </a:t>
            </a:r>
            <a:r>
              <a:rPr lang="cs-CZ" sz="2800" b="1" dirty="0" err="1" smtClean="0">
                <a:solidFill>
                  <a:schemeClr val="tx1"/>
                </a:solidFill>
                <a:latin typeface="+mn-lt"/>
              </a:rPr>
              <a:t>kama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-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rády na _______,  jiní s rodiči na ___________.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O prázdninách budeme chodit na _________  do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přírody a budeme hodně ___________. 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Všude však na nás číhá __________, takže musíme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být _________ a dávat pozor,  ať se nám nestane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žádný  _______.</a:t>
            </a: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03848" y="1124744"/>
            <a:ext cx="10631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škola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444208" y="1106240"/>
            <a:ext cx="20185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vysvědčení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62724" y="1647964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prázdniny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76256" y="162946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2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5576" y="2132486"/>
            <a:ext cx="1598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E7006"/>
                </a:solidFill>
              </a:rPr>
              <a:t>červenec</a:t>
            </a:r>
            <a:endParaRPr lang="cs-CZ" sz="2800" b="1" dirty="0">
              <a:solidFill>
                <a:srgbClr val="FE7006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03848" y="2126527"/>
            <a:ext cx="11015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E7006"/>
                </a:solidFill>
              </a:rPr>
              <a:t>srpen</a:t>
            </a:r>
            <a:endParaRPr lang="cs-CZ" sz="2800" b="1" dirty="0">
              <a:solidFill>
                <a:srgbClr val="FE7006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887756" y="2649747"/>
            <a:ext cx="10438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tábor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819283" y="2619902"/>
            <a:ext cx="19431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dovolenou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65628" y="3178926"/>
            <a:ext cx="1204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výlety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92288" y="3667598"/>
            <a:ext cx="17219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sportovat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341090" y="4190818"/>
            <a:ext cx="1824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00294"/>
                </a:solidFill>
              </a:rPr>
              <a:t>nebezpečí</a:t>
            </a:r>
            <a:endParaRPr lang="cs-CZ" sz="2800" b="1" dirty="0">
              <a:solidFill>
                <a:srgbClr val="600294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153863" y="4667621"/>
            <a:ext cx="13837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opatrní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811318" y="5190841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úraz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2053" name="Picture 5" descr="C:\Users\08DY\AppData\Local\Microsoft\Windows\Temporary Internet Files\Content.IE5\QEBOOXLF\MC9003433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545" y="5152835"/>
            <a:ext cx="1990264" cy="161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901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38096" cy="836712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Na výletě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5760640"/>
          </a:xfrm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Co nás může potkat?            Co budeme dělat ? </a:t>
            </a:r>
            <a:endParaRPr lang="cs-CZ" sz="2800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</a:t>
            </a:r>
            <a:r>
              <a:rPr lang="cs-CZ" sz="2800" b="1" dirty="0" smtClean="0">
                <a:solidFill>
                  <a:srgbClr val="FF0000"/>
                </a:solidFill>
                <a:latin typeface="+mn-lt"/>
              </a:rPr>
              <a:t>ZABLOUDÍME !               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                                         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                                          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rgbClr val="00B0F0"/>
                </a:solidFill>
                <a:latin typeface="+mn-lt"/>
              </a:rPr>
              <a:t>ZÁSADY !  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B0F0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1. Nikdy nechodíme sami!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2. Známe své jméno, adresu, tel. číslo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3. Nemluvíme a nechodíme nikam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s cizími lidmi 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4. Od nikoho cizího si nebereme žádné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dárky</a:t>
            </a: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26" name="Picture 2" descr="C:\Users\08DY\AppData\Local\Microsoft\Windows\Temporary Internet Files\Content.IE5\HOOH3QWE\MC9002308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823795"/>
            <a:ext cx="2382837" cy="293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204277" y="1772815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4474773" y="2764399"/>
            <a:ext cx="43252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Požádáme o pomoc člověka v </a:t>
            </a:r>
            <a:r>
              <a:rPr lang="cs-CZ" b="1" dirty="0" smtClean="0"/>
              <a:t>uniformě</a:t>
            </a:r>
            <a:r>
              <a:rPr lang="cs-CZ" dirty="0" smtClean="0"/>
              <a:t>,</a:t>
            </a:r>
          </a:p>
          <a:p>
            <a:r>
              <a:rPr lang="cs-CZ" dirty="0"/>
              <a:t>n</a:t>
            </a:r>
            <a:r>
              <a:rPr lang="cs-CZ" dirty="0" smtClean="0"/>
              <a:t>ejlépe </a:t>
            </a:r>
            <a:r>
              <a:rPr lang="cs-CZ" b="1" dirty="0" smtClean="0">
                <a:solidFill>
                  <a:srgbClr val="FF0000"/>
                </a:solidFill>
              </a:rPr>
              <a:t>policistu</a:t>
            </a:r>
            <a:r>
              <a:rPr lang="cs-CZ" dirty="0" smtClean="0"/>
              <a:t>, nebo jiného dospělého.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25640" y="1449650"/>
            <a:ext cx="42635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Zavoláme rodičům mobilním telefonem</a:t>
            </a:r>
          </a:p>
          <a:p>
            <a:r>
              <a:rPr lang="cs-CZ" dirty="0"/>
              <a:t>n</a:t>
            </a:r>
            <a:r>
              <a:rPr lang="cs-CZ" dirty="0" smtClean="0"/>
              <a:t>ebo z nejbližší budky.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855878" y="2095981"/>
            <a:ext cx="51151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Zavoláme na tísňovou linku </a:t>
            </a:r>
            <a:r>
              <a:rPr lang="cs-CZ" b="1" dirty="0" smtClean="0">
                <a:solidFill>
                  <a:srgbClr val="FF0000"/>
                </a:solidFill>
              </a:rPr>
              <a:t>112</a:t>
            </a:r>
            <a:r>
              <a:rPr lang="cs-CZ" dirty="0" smtClean="0"/>
              <a:t> nebo na </a:t>
            </a:r>
          </a:p>
          <a:p>
            <a:r>
              <a:rPr lang="cs-CZ" dirty="0"/>
              <a:t>l</a:t>
            </a:r>
            <a:r>
              <a:rPr lang="cs-CZ" dirty="0" smtClean="0"/>
              <a:t>inku bezpečí dětí</a:t>
            </a:r>
            <a:r>
              <a:rPr lang="cs-CZ" b="1" dirty="0" smtClean="0">
                <a:solidFill>
                  <a:srgbClr val="FF0000"/>
                </a:solidFill>
              </a:rPr>
              <a:t> 800 155 155</a:t>
            </a:r>
            <a:r>
              <a:rPr lang="cs-CZ" dirty="0" smtClean="0"/>
              <a:t>. Volání je zdarma.</a:t>
            </a:r>
            <a:endParaRPr lang="cs-CZ" dirty="0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3204277" y="1772815"/>
            <a:ext cx="651601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202991" y="1772815"/>
            <a:ext cx="914400" cy="13147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30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dirty="0" smtClean="0"/>
              <a:t>U vody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856984" cy="5616624"/>
          </a:xfrm>
          <a:ln w="38100">
            <a:solidFill>
              <a:srgbClr val="00B0F0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Co se může stát ?                    Co uděláme ? 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</a:t>
            </a:r>
            <a:r>
              <a:rPr lang="cs-CZ" sz="2800" b="1" dirty="0" smtClean="0">
                <a:solidFill>
                  <a:srgbClr val="FF0000"/>
                </a:solidFill>
                <a:latin typeface="+mn-lt"/>
              </a:rPr>
              <a:t>KAMARÁD SE TOPÍ !        </a:t>
            </a:r>
            <a:endParaRPr lang="cs-CZ" sz="2800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                                              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                                                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latin typeface="+mn-lt"/>
              </a:rPr>
              <a:t>                    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latin typeface="+mn-lt"/>
              </a:rPr>
              <a:t>                                </a:t>
            </a:r>
            <a:r>
              <a:rPr lang="cs-CZ" sz="2800" b="1" dirty="0" smtClean="0">
                <a:solidFill>
                  <a:srgbClr val="00B0F0"/>
                </a:solidFill>
                <a:latin typeface="+mn-lt"/>
              </a:rPr>
              <a:t>ZÁSADY ! 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B0F0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rgbClr val="00B0F0"/>
                </a:solidFill>
                <a:latin typeface="+mn-lt"/>
              </a:rPr>
              <a:t>                             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1. Nikdy se nechodíme koupat sami!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                          2. Uhřátí nejdeme do vody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                          3. Neplaveme daleko od břehu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                          4. Neskáčeme z břehu do vody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                          5. Nepotápíme kamarády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                          6. Nekoupeme se při bouřce</a:t>
            </a: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051" name="Picture 3" descr="C:\Users\08DY\AppData\Local\Microsoft\Windows\Temporary Internet Files\Content.IE5\QEBOOXLF\MC9002903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49080"/>
            <a:ext cx="2286287" cy="2435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995936" y="1842583"/>
            <a:ext cx="96171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5004048" y="1547500"/>
            <a:ext cx="4003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Ihned zavoláme pomoc! Starší osobu,</a:t>
            </a:r>
          </a:p>
          <a:p>
            <a:r>
              <a:rPr lang="cs-CZ" dirty="0"/>
              <a:t>d</a:t>
            </a:r>
            <a:r>
              <a:rPr lang="cs-CZ" dirty="0" smtClean="0"/>
              <a:t>ospělého, linku</a:t>
            </a:r>
            <a:r>
              <a:rPr lang="cs-CZ" b="1" dirty="0" smtClean="0">
                <a:solidFill>
                  <a:srgbClr val="FF0000"/>
                </a:solidFill>
              </a:rPr>
              <a:t> 150 </a:t>
            </a:r>
            <a:r>
              <a:rPr lang="cs-CZ" dirty="0" smtClean="0"/>
              <a:t>nebo</a:t>
            </a:r>
            <a:r>
              <a:rPr lang="cs-CZ" b="1" dirty="0" smtClean="0">
                <a:solidFill>
                  <a:srgbClr val="FF0000"/>
                </a:solidFill>
              </a:rPr>
              <a:t> 112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65659" y="2286547"/>
            <a:ext cx="4442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Hodíme mu kruh, podáme tyč nebo něco,</a:t>
            </a:r>
          </a:p>
          <a:p>
            <a:r>
              <a:rPr lang="cs-CZ" dirty="0"/>
              <a:t>č</a:t>
            </a:r>
            <a:r>
              <a:rPr lang="cs-CZ" dirty="0" smtClean="0"/>
              <a:t>eho se může chytit.</a:t>
            </a:r>
            <a:endParaRPr lang="cs-CZ" dirty="0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3995936" y="1842583"/>
            <a:ext cx="524593" cy="6503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9972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rgbClr val="10B610"/>
                </a:solidFill>
              </a:rPr>
              <a:t>V lese</a:t>
            </a:r>
            <a:endParaRPr lang="cs-CZ" b="1" dirty="0">
              <a:solidFill>
                <a:srgbClr val="10B61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856984" cy="5544616"/>
          </a:xfrm>
          <a:ln w="38100">
            <a:solidFill>
              <a:srgbClr val="10B61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+mn-lt"/>
              </a:rPr>
              <a:t>Na co si dáme pozor ?                </a:t>
            </a:r>
            <a:r>
              <a:rPr lang="cs-CZ" sz="2800" b="1" dirty="0" smtClean="0">
                <a:solidFill>
                  <a:srgbClr val="00B0F0"/>
                </a:solidFill>
                <a:latin typeface="+mn-lt"/>
              </a:rPr>
              <a:t>ZÁSADY !   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B0F0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rgbClr val="00B0F0"/>
                </a:solidFill>
                <a:latin typeface="+mn-lt"/>
              </a:rPr>
              <a:t>     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na  klíšťata        _______________________________ 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      na  zmiji                        ____________________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na jedovaté houby       ___________________________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na jedovaté plody        ___________________________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abychom se neztratili  ___________________________    </a:t>
            </a:r>
            <a:endParaRPr lang="cs-CZ" sz="2800" b="1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3075" name="Picture 3" descr="C:\Users\08DY\AppData\Local\Microsoft\Windows\Temporary Internet Files\Content.IE5\NXFXGGDC\MC9000282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9594" y="4869160"/>
            <a:ext cx="2028996" cy="1791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995936" y="1412776"/>
            <a:ext cx="7703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81128"/>
            <a:ext cx="990997" cy="1321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98522" y="4746294"/>
            <a:ext cx="1321329" cy="99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528" y="4598163"/>
            <a:ext cx="1610803" cy="1304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598164"/>
            <a:ext cx="1503677" cy="1304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660843" y="4228832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č</a:t>
            </a:r>
            <a:r>
              <a:rPr lang="cs-CZ" dirty="0" smtClean="0"/>
              <a:t>.1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028995" y="4251290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č</a:t>
            </a:r>
            <a:r>
              <a:rPr lang="cs-CZ" dirty="0" smtClean="0"/>
              <a:t>.2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666738" y="4251290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č</a:t>
            </a:r>
            <a:r>
              <a:rPr lang="cs-CZ" dirty="0" smtClean="0"/>
              <a:t>.3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25695" y="4251290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č</a:t>
            </a:r>
            <a:r>
              <a:rPr lang="cs-CZ" dirty="0" smtClean="0"/>
              <a:t>.4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12202" y="5902457"/>
            <a:ext cx="16530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m</a:t>
            </a:r>
            <a:r>
              <a:rPr lang="cs-CZ" b="1" dirty="0" smtClean="0"/>
              <a:t>uchomůrka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zelená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17140" y="5902455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b="1" dirty="0" smtClean="0"/>
              <a:t>  rulík </a:t>
            </a:r>
          </a:p>
          <a:p>
            <a:r>
              <a:rPr lang="cs-CZ" b="1" dirty="0" smtClean="0"/>
              <a:t>zlomocný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500025" y="5902454"/>
            <a:ext cx="7938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v</a:t>
            </a:r>
            <a:r>
              <a:rPr lang="cs-CZ" b="1" dirty="0" smtClean="0"/>
              <a:t>raní </a:t>
            </a:r>
          </a:p>
          <a:p>
            <a:r>
              <a:rPr lang="cs-CZ" b="1" dirty="0"/>
              <a:t> </a:t>
            </a:r>
            <a:r>
              <a:rPr lang="cs-CZ" b="1" dirty="0" smtClean="0"/>
              <a:t> oko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076599" y="5902458"/>
            <a:ext cx="1412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      tis </a:t>
            </a:r>
          </a:p>
          <a:p>
            <a:r>
              <a:rPr lang="cs-CZ" b="1" dirty="0" smtClean="0"/>
              <a:t>   červený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145436" y="1700808"/>
            <a:ext cx="5711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Vhodně se oblékneme a po návratu se  prohlédneme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194806" y="2123081"/>
            <a:ext cx="3748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Obujeme si pevnou obuv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938753" y="2708920"/>
            <a:ext cx="47072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Sbíráme jen houby, které dobře známe</a:t>
            </a:r>
            <a:endParaRPr lang="cs-CZ" sz="2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764618" y="3127190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Netrháme a nejíme neznámé plody</a:t>
            </a:r>
            <a:endParaRPr lang="cs-CZ" sz="2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094758" y="3654135"/>
            <a:ext cx="45512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Nevzdalujeme se od dospělých</a:t>
            </a:r>
            <a:endParaRPr lang="cs-CZ" sz="2400" b="1" dirty="0"/>
          </a:p>
        </p:txBody>
      </p:sp>
      <p:cxnSp>
        <p:nvCxnSpPr>
          <p:cNvPr id="28" name="Přímá spojnice se šipkou 27"/>
          <p:cNvCxnSpPr/>
          <p:nvPr/>
        </p:nvCxnSpPr>
        <p:spPr>
          <a:xfrm>
            <a:off x="2624265" y="1885474"/>
            <a:ext cx="52117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1" name="Přímá spojnice se šipkou 3080"/>
          <p:cNvCxnSpPr/>
          <p:nvPr/>
        </p:nvCxnSpPr>
        <p:spPr>
          <a:xfrm>
            <a:off x="2514610" y="2353913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4" name="Přímá spojnice se šipkou 3083"/>
          <p:cNvCxnSpPr/>
          <p:nvPr/>
        </p:nvCxnSpPr>
        <p:spPr>
          <a:xfrm>
            <a:off x="3415464" y="2940602"/>
            <a:ext cx="457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7" name="Přímá spojnice se šipkou 3086"/>
          <p:cNvCxnSpPr/>
          <p:nvPr/>
        </p:nvCxnSpPr>
        <p:spPr>
          <a:xfrm>
            <a:off x="3260562" y="3381799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1" name="Přímá spojnice se šipkou 3090"/>
          <p:cNvCxnSpPr/>
          <p:nvPr/>
        </p:nvCxnSpPr>
        <p:spPr>
          <a:xfrm>
            <a:off x="3817374" y="3884967"/>
            <a:ext cx="35712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08DY\AppData\Local\Microsoft\Windows\Temporary Internet Files\Content.IE5\DYNM1LHK\MC90032441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60014"/>
            <a:ext cx="893862" cy="721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0520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0" grpId="0"/>
      <p:bldP spid="21" grpId="0"/>
      <p:bldP spid="22" grpId="0"/>
      <p:bldP spid="23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  <a:solidFill>
            <a:srgbClr val="FFCCCC"/>
          </a:solidFill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Co se </a:t>
            </a:r>
            <a:r>
              <a:rPr lang="cs-CZ" b="1" dirty="0" err="1" smtClean="0">
                <a:solidFill>
                  <a:srgbClr val="C00000"/>
                </a:solidFill>
              </a:rPr>
              <a:t>jěště</a:t>
            </a:r>
            <a:r>
              <a:rPr lang="cs-CZ" b="1" dirty="0" smtClean="0">
                <a:solidFill>
                  <a:srgbClr val="C00000"/>
                </a:solidFill>
              </a:rPr>
              <a:t> může stát?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824535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101" name="Picture 5" descr="C:\Users\08DY\AppData\Local\Microsoft\Windows\Temporary Internet Files\Content.IE5\DYNM1LHK\MC9000562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606613"/>
            <a:ext cx="1348540" cy="1248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08DY\AppData\Local\Microsoft\Windows\Temporary Internet Files\Content.IE5\NXFXGGDC\MP9004278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21" y="4568068"/>
            <a:ext cx="970898" cy="1455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08DY\AppData\Local\Microsoft\Windows\Temporary Internet Files\Content.IE5\QEBOOXLF\MC9002320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35070" y="3225389"/>
            <a:ext cx="1262192" cy="1233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08DY\AppData\Local\Microsoft\Windows\Temporary Internet Files\Content.IE5\DYNM1LHK\MM900336931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292" y="936726"/>
            <a:ext cx="3224747" cy="1433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08DY\AppData\Local\Microsoft\Windows\Temporary Internet Files\Content.IE5\QEBOOXLF\MC90042992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480" y="1360452"/>
            <a:ext cx="914684" cy="960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Users\08DY\AppData\Local\Microsoft\Windows\Temporary Internet Files\Content.IE5\HOOH3QWE\MC90023159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963" y="2907960"/>
            <a:ext cx="1310702" cy="139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08DY\AppData\Local\Microsoft\Windows\Temporary Internet Files\Content.IE5\DYNM1LHK\MC90029565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15" y="2692244"/>
            <a:ext cx="1667710" cy="138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C:\Users\08DY\AppData\Local\Microsoft\Windows\Temporary Internet Files\Content.IE5\QEBOOXLF\MC90003018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98" y="1150760"/>
            <a:ext cx="1073334" cy="109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08DY\AppData\Local\Microsoft\Windows\Temporary Internet Files\Content.IE5\QEBOOXLF\MC90033516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634522"/>
            <a:ext cx="1264344" cy="1207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DY\AppData\Local\Microsoft\Windows\Temporary Internet Files\Content.IE5\NXFXGGDC\MP900321132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369" y="4358283"/>
            <a:ext cx="1094592" cy="153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Y\AppData\Local\Microsoft\Windows\Temporary Internet Files\Content.IE5\QEBOOXLF\MP900315636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292" y="5158092"/>
            <a:ext cx="1553060" cy="110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Y\AppData\Local\Microsoft\Windows\Temporary Internet Files\Content.IE5\NXFXGGDC\MP900315556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822" y="5456569"/>
            <a:ext cx="1061128" cy="75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8382" y="2185281"/>
            <a:ext cx="2929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Nedotýkej se jehel a léků!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98519" y="1840701"/>
            <a:ext cx="4121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Nepřibližuj se k elektrickým drátům!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83301" y="2369947"/>
            <a:ext cx="2601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Nejezdi sám po silnici!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997" y="4121642"/>
            <a:ext cx="2858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Táborák jen s dospělými!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69338" y="3781817"/>
            <a:ext cx="4076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Při bouřce </a:t>
            </a:r>
            <a:r>
              <a:rPr lang="cs-CZ" b="1" dirty="0" smtClean="0">
                <a:solidFill>
                  <a:srgbClr val="FF0000"/>
                </a:solidFill>
              </a:rPr>
              <a:t>nesmíš</a:t>
            </a:r>
            <a:r>
              <a:rPr lang="cs-CZ" b="1" dirty="0" smtClean="0">
                <a:solidFill>
                  <a:srgbClr val="C00000"/>
                </a:solidFill>
              </a:rPr>
              <a:t> pod vysoký strom!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97059" y="4286639"/>
            <a:ext cx="3038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Přecházej jen po přechodu!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978022" y="4612512"/>
            <a:ext cx="2165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Nehraj si u silnice!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0410" y="6190095"/>
            <a:ext cx="2768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Nelez na vysoké stromy!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76922" y="5896933"/>
            <a:ext cx="2813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Nepij neznámé tekutiny!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389490" y="6266265"/>
            <a:ext cx="4589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Nedotýkej se zbraní a nebezpečných věcí!</a:t>
            </a:r>
            <a:endParaRPr lang="cs-CZ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98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  <a:solidFill>
            <a:srgbClr val="FE7006"/>
          </a:solidFill>
        </p:spPr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Co musím vědět!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5122" name="Picture 2" descr="C:\Users\08DY\AppData\Local\Microsoft\Windows\Temporary Internet Files\Content.IE5\NXFXGGDC\MC9004263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333" y="2721430"/>
            <a:ext cx="2186144" cy="1606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351808" y="1461720"/>
            <a:ext cx="1859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záchranka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76256" y="1451586"/>
            <a:ext cx="13035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policie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1469814"/>
            <a:ext cx="1141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hasiči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04045" y="4797152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150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463072" y="4827044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158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27927" y="4797152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155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46141" y="5592599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600294"/>
                </a:solidFill>
              </a:rPr>
              <a:t>156</a:t>
            </a:r>
            <a:endParaRPr lang="cs-CZ" sz="3200" b="1" dirty="0">
              <a:solidFill>
                <a:srgbClr val="600294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46140" y="6163930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600294"/>
                </a:solidFill>
              </a:rPr>
              <a:t>112</a:t>
            </a:r>
            <a:endParaRPr lang="cs-CZ" sz="3200" b="1" dirty="0">
              <a:solidFill>
                <a:srgbClr val="600294"/>
              </a:solidFill>
            </a:endParaRPr>
          </a:p>
        </p:txBody>
      </p:sp>
      <p:cxnSp>
        <p:nvCxnSpPr>
          <p:cNvPr id="14" name="Přímá spojnice se šipkou 13"/>
          <p:cNvCxnSpPr>
            <a:stCxn id="7" idx="2"/>
          </p:cNvCxnSpPr>
          <p:nvPr/>
        </p:nvCxnSpPr>
        <p:spPr>
          <a:xfrm>
            <a:off x="1470422" y="1993034"/>
            <a:ext cx="4757761" cy="7283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2411760" y="1974806"/>
            <a:ext cx="1869950" cy="9370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>
            <a:off x="5004048" y="1974806"/>
            <a:ext cx="2425220" cy="9370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2003578" y="4277842"/>
            <a:ext cx="5232718" cy="6633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2263291" y="4255662"/>
            <a:ext cx="2635617" cy="6855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8" name="Přímá spojnice se šipkou 2047"/>
          <p:cNvCxnSpPr/>
          <p:nvPr/>
        </p:nvCxnSpPr>
        <p:spPr>
          <a:xfrm flipH="1">
            <a:off x="5204264" y="4277842"/>
            <a:ext cx="2225004" cy="6633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TextovéPole 2051"/>
          <p:cNvSpPr txBox="1"/>
          <p:nvPr/>
        </p:nvSpPr>
        <p:spPr>
          <a:xfrm>
            <a:off x="1953978" y="5579155"/>
            <a:ext cx="31341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Městská policie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2053" name="TextovéPole 2052"/>
          <p:cNvSpPr txBox="1"/>
          <p:nvPr/>
        </p:nvSpPr>
        <p:spPr>
          <a:xfrm>
            <a:off x="2063534" y="6163930"/>
            <a:ext cx="29738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Tísňové volání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2055" name="Zástupný symbol pro obsah 2054"/>
          <p:cNvSpPr>
            <a:spLocks noGrp="1"/>
          </p:cNvSpPr>
          <p:nvPr>
            <p:ph idx="1"/>
          </p:nvPr>
        </p:nvSpPr>
        <p:spPr>
          <a:xfrm flipH="1">
            <a:off x="8686800" y="1124744"/>
            <a:ext cx="925760" cy="562396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706" y="2956982"/>
            <a:ext cx="1768569" cy="1326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7" name="TextovéPole 2056"/>
          <p:cNvSpPr txBox="1"/>
          <p:nvPr/>
        </p:nvSpPr>
        <p:spPr>
          <a:xfrm>
            <a:off x="4022664" y="2512761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č</a:t>
            </a:r>
            <a:r>
              <a:rPr lang="cs-CZ" b="1" dirty="0" smtClean="0"/>
              <a:t>. 5</a:t>
            </a:r>
            <a:endParaRPr lang="cs-CZ" b="1" dirty="0"/>
          </a:p>
        </p:txBody>
      </p:sp>
      <p:pic>
        <p:nvPicPr>
          <p:cNvPr id="2059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89" y="3019045"/>
            <a:ext cx="1705501" cy="127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60" name="TextovéPole 2059"/>
          <p:cNvSpPr txBox="1"/>
          <p:nvPr/>
        </p:nvSpPr>
        <p:spPr>
          <a:xfrm>
            <a:off x="977684" y="2542534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č</a:t>
            </a:r>
            <a:r>
              <a:rPr lang="cs-CZ" b="1" dirty="0" smtClean="0"/>
              <a:t>. 6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8986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rgbClr val="92D050"/>
                </a:solidFill>
              </a:rPr>
              <a:t>PRVNÍ POMOC</a:t>
            </a:r>
            <a:endParaRPr lang="cs-CZ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+mn-lt"/>
              </a:rPr>
              <a:t>                      Co musím udělat?</a:t>
            </a:r>
            <a:endParaRPr lang="cs-CZ" sz="32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83" y="1776480"/>
            <a:ext cx="2090737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282" y="1797911"/>
            <a:ext cx="2292350" cy="133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253" y="1884548"/>
            <a:ext cx="1890713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42" y="3528270"/>
            <a:ext cx="1670050" cy="187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195" y="4191702"/>
            <a:ext cx="3090863" cy="110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92461" y="1422883"/>
            <a:ext cx="18918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NEDÝCHÁ!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81558" y="3148061"/>
            <a:ext cx="42402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Zavolám záchranku – 155 nebo 112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-2556792" y="134076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85627" y="1479267"/>
            <a:ext cx="2282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ZLOMENINA!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58232" y="3609188"/>
            <a:ext cx="47660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Znehybním končetinu a jdeme k lékaři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7037" y="5497947"/>
            <a:ext cx="25987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Zavolám hasiče - 150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070948" y="5399932"/>
            <a:ext cx="47500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Zavolám policii – 158 a záchranku - 155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9780" y="6017803"/>
            <a:ext cx="86020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E7006"/>
                </a:solidFill>
              </a:rPr>
              <a:t>Neboj se vždy požádat o pomoc někoho dospělého!</a:t>
            </a:r>
            <a:endParaRPr lang="cs-CZ" sz="2800" b="1" dirty="0">
              <a:solidFill>
                <a:srgbClr val="FE700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31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606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764704"/>
            <a:ext cx="8229600" cy="583264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Citace:  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Veškerý text je dílem autora materiálu,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9.6.2012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. 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Použité obrázky: 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Otevřená galerie  www.office.microsoft.com.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9.6.2012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.    </a:t>
            </a:r>
            <a:endParaRPr lang="cs-CZ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Obrázky: č. 1 - </a:t>
            </a:r>
            <a:r>
              <a:rPr lang="it-IT" sz="2000" dirty="0">
                <a:solidFill>
                  <a:schemeClr val="tx1"/>
                </a:solidFill>
                <a:latin typeface="+mn-lt"/>
              </a:rPr>
              <a:t>Amanita phalloides 1.JPG. In:  [online]. 2005 [cit. 2012-06-01]. Dostupné z: http://</a:t>
            </a:r>
            <a:r>
              <a:rPr lang="it-IT" sz="2000" dirty="0" smtClean="0">
                <a:solidFill>
                  <a:schemeClr val="tx1"/>
                </a:solidFill>
                <a:latin typeface="+mn-lt"/>
              </a:rPr>
              <a:t>cs.wikipedia.org/wiki/Soubor:Amanita_phalloides_1.JPG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         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č. 2 - </a:t>
            </a:r>
            <a:r>
              <a:rPr lang="it-IT" sz="2000" dirty="0">
                <a:solidFill>
                  <a:schemeClr val="tx1"/>
                </a:solidFill>
                <a:latin typeface="+mn-lt"/>
              </a:rPr>
              <a:t>Atropa bella-donna0.jpg. In: [online]. 2004 [cit.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    </a:t>
            </a:r>
            <a:r>
              <a:rPr lang="it-IT" sz="2000" dirty="0" smtClean="0">
                <a:solidFill>
                  <a:schemeClr val="tx1"/>
                </a:solidFill>
                <a:latin typeface="+mn-lt"/>
              </a:rPr>
              <a:t>2012-06-01</a:t>
            </a:r>
            <a:r>
              <a:rPr lang="it-IT" sz="2000" dirty="0">
                <a:solidFill>
                  <a:schemeClr val="tx1"/>
                </a:solidFill>
                <a:latin typeface="+mn-lt"/>
              </a:rPr>
              <a:t>]. Dostupné z: http://</a:t>
            </a:r>
            <a:r>
              <a:rPr lang="it-IT" sz="2000" dirty="0" smtClean="0">
                <a:solidFill>
                  <a:schemeClr val="tx1"/>
                </a:solidFill>
                <a:latin typeface="+mn-lt"/>
              </a:rPr>
              <a:t>cs.wikipedia.org/wiki/Soubor:Atropa_bella-donna0.jpg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 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č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. 3 -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Paris </a:t>
            </a:r>
            <a:r>
              <a:rPr lang="cs-CZ" sz="2000" dirty="0" err="1">
                <a:solidFill>
                  <a:schemeClr val="tx1"/>
                </a:solidFill>
                <a:latin typeface="+mn-lt"/>
              </a:rPr>
              <a:t>quadrifolia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 2011 G1.jpg. In: [online]. 6. srpna 2011 [cit. 2012-06-01]. Dostupné z: http://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cs.wikipedia.org/wiki/Soubor:Paris_quadrifolia_2011_G1.jpg 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č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. 4 - </a:t>
            </a:r>
            <a:r>
              <a:rPr lang="it-IT" sz="2000" dirty="0">
                <a:solidFill>
                  <a:schemeClr val="tx1"/>
                </a:solidFill>
                <a:latin typeface="+mn-lt"/>
              </a:rPr>
              <a:t>TXbaccata.jpg. In: [online]. 2005 [cit. 2012-06-01]. Dostupné z: http://</a:t>
            </a:r>
            <a:r>
              <a:rPr lang="it-IT" sz="2000" dirty="0" smtClean="0">
                <a:solidFill>
                  <a:schemeClr val="tx1"/>
                </a:solidFill>
                <a:latin typeface="+mn-lt"/>
              </a:rPr>
              <a:t>cs.wikipedia.org/wiki/Soubor:TXbaccata.jpg</a:t>
            </a:r>
            <a:endParaRPr lang="cs-CZ" sz="2000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2600" b="1" dirty="0">
                <a:solidFill>
                  <a:schemeClr val="tx1"/>
                </a:solidFill>
                <a:latin typeface="+mn-lt"/>
              </a:rPr>
              <a:t>č</a:t>
            </a:r>
            <a:r>
              <a:rPr lang="cs-CZ" sz="2600" b="1" dirty="0" smtClean="0">
                <a:solidFill>
                  <a:schemeClr val="tx1"/>
                </a:solidFill>
                <a:latin typeface="+mn-lt"/>
              </a:rPr>
              <a:t>. 5 </a:t>
            </a:r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-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Policie 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Czech </a:t>
            </a:r>
            <a:r>
              <a:rPr lang="cs-CZ" sz="2000" dirty="0" err="1">
                <a:solidFill>
                  <a:schemeClr val="tx1"/>
                </a:solidFill>
                <a:latin typeface="+mn-lt"/>
              </a:rPr>
              <a:t>republic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000" dirty="0" err="1">
                <a:solidFill>
                  <a:schemeClr val="tx1"/>
                </a:solidFill>
                <a:latin typeface="+mn-lt"/>
              </a:rPr>
              <a:t>Skoda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 Ohrada.JPG. In: [online]. [cit. 2012-06-09]. Dostupné z: http://cs.wikipedia.org/wiki/Soubor:Policie_Czech_republic_Skoda_Ohrada.JPG</a:t>
            </a:r>
          </a:p>
          <a:p>
            <a:pPr marL="0" indent="0">
              <a:buNone/>
            </a:pPr>
            <a:r>
              <a:rPr lang="cs-CZ" sz="2600" b="1" dirty="0">
                <a:solidFill>
                  <a:schemeClr val="tx1"/>
                </a:solidFill>
                <a:latin typeface="+mn-lt"/>
              </a:rPr>
              <a:t>č</a:t>
            </a:r>
            <a:r>
              <a:rPr lang="cs-CZ" sz="2600" b="1" dirty="0" smtClean="0">
                <a:solidFill>
                  <a:schemeClr val="tx1"/>
                </a:solidFill>
                <a:latin typeface="+mn-lt"/>
              </a:rPr>
              <a:t>. 6 -</a:t>
            </a:r>
            <a:r>
              <a:rPr lang="cs-CZ" sz="2100" dirty="0">
                <a:solidFill>
                  <a:schemeClr val="tx1"/>
                </a:solidFill>
                <a:latin typeface="+mn-lt"/>
              </a:rPr>
              <a:t>Záchranná služba Karlovy Vary.JPG. In: [online]. 2006 [cit. 2012-06-09]. Dostupné z: http://</a:t>
            </a:r>
            <a:r>
              <a:rPr lang="cs-CZ" sz="2100" dirty="0" smtClean="0">
                <a:solidFill>
                  <a:schemeClr val="tx1"/>
                </a:solidFill>
                <a:latin typeface="+mn-lt"/>
              </a:rPr>
              <a:t>cs.wikipedia.org/wiki/Soubor:Z%C3%A1chrann%C3%A1_slu%C5%BEba_Karlovy_Vary.JPG </a:t>
            </a:r>
          </a:p>
          <a:p>
            <a:pPr marL="0" indent="0">
              <a:buNone/>
            </a:pPr>
            <a:r>
              <a:rPr lang="cs-CZ" sz="2000" dirty="0"/>
              <a:t/>
            </a:r>
            <a:br>
              <a:rPr lang="cs-CZ" sz="2000" dirty="0"/>
            </a:br>
            <a:endParaRPr lang="cs-CZ" sz="2000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083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4512</TotalTime>
  <Words>607</Words>
  <Application>Microsoft Office PowerPoint</Application>
  <PresentationFormat>Předvádění na obrazovce (4:3)</PresentationFormat>
  <Paragraphs>130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Prezentace aplikace PowerPoint</vt:lpstr>
      <vt:lpstr>Prezentace aplikace PowerPoint</vt:lpstr>
      <vt:lpstr>HURÁ  NA  PRÁZDNINY !</vt:lpstr>
      <vt:lpstr>Na výletě</vt:lpstr>
      <vt:lpstr>U vody</vt:lpstr>
      <vt:lpstr>V lese</vt:lpstr>
      <vt:lpstr>Co se jěště může stát?</vt:lpstr>
      <vt:lpstr>Co musím vědět!</vt:lpstr>
      <vt:lpstr>PRVNÍ POMOC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08DY</cp:lastModifiedBy>
  <cp:revision>371</cp:revision>
  <dcterms:created xsi:type="dcterms:W3CDTF">2011-06-20T10:40:08Z</dcterms:created>
  <dcterms:modified xsi:type="dcterms:W3CDTF">2012-06-10T13:26:45Z</dcterms:modified>
</cp:coreProperties>
</file>