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6" r:id="rId2"/>
    <p:sldId id="269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7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26C86E8C-92A6-4036-87B0-5E7986BDE834}">
          <p14:sldIdLst>
            <p14:sldId id="256"/>
            <p14:sldId id="269"/>
            <p14:sldId id="277"/>
            <p14:sldId id="278"/>
            <p14:sldId id="279"/>
            <p14:sldId id="280"/>
            <p14:sldId id="281"/>
            <p14:sldId id="282"/>
            <p14:sldId id="283"/>
          </p14:sldIdLst>
        </p14:section>
        <p14:section name="Oddíl bez názvu" id="{F42080D5-2F64-4B43-85AB-8F0522F6B05F}">
          <p14:sldIdLst>
            <p14:sldId id="27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0B610"/>
    <a:srgbClr val="600294"/>
    <a:srgbClr val="FF9900"/>
    <a:srgbClr val="CCFF99"/>
    <a:srgbClr val="FE7006"/>
    <a:srgbClr val="FFCCCC"/>
    <a:srgbClr val="CC99FF"/>
    <a:srgbClr val="FFFF99"/>
    <a:srgbClr val="FFFF66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71" autoAdjust="0"/>
    <p:restoredTop sz="94624" autoAdjust="0"/>
  </p:normalViewPr>
  <p:slideViewPr>
    <p:cSldViewPr>
      <p:cViewPr>
        <p:scale>
          <a:sx n="66" d="100"/>
          <a:sy n="66" d="100"/>
        </p:scale>
        <p:origin x="-1356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dirty="0" smtClean="0"/>
            <a:t>NÁZEV: VY_32_INOVACE_20_ Prvouka  2. ročník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NÁZEV ŠKOLY: ZŠ Dolní Benešov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Mgr. Hana Kolaříková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TEMA: Naše  tělo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ČÍSLO PROJEKTU: CZ.1.07/1.4.00/21.1262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223" custLinFactNeighborY="1730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NÁZEV ŠKOLY: ZŠ Dolní Benešov</a:t>
          </a:r>
          <a:endParaRPr lang="cs-CZ" sz="17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AUTOR: Mgr. Hana Kolaříková</a:t>
          </a:r>
          <a:endParaRPr lang="cs-CZ" sz="17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NÁZEV: VY_32_INOVACE_20_ Prvouka  2. ročník</a:t>
          </a:r>
          <a:endParaRPr lang="cs-CZ" sz="17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39210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TEMA: Naše  tělo</a:t>
          </a:r>
          <a:endParaRPr lang="cs-CZ" sz="1700" kern="1200" dirty="0"/>
        </a:p>
      </dsp:txBody>
      <dsp:txXfrm>
        <a:off x="1273857" y="1239210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ČÍSLO PROJEKTU: CZ.1.07/1.4.00/21.1262</a:t>
          </a:r>
          <a:endParaRPr lang="cs-CZ" sz="17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t>16.6.2012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16.6.2012</a:t>
            </a:fld>
            <a:endParaRPr lang="cs-CZ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16.6.2012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16.6.2012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16.6.2012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16.6.2012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FE4659-7985-49B0-AFB9-855F1780E650}" type="datetimeFigureOut">
              <a:rPr lang="cs-CZ" smtClean="0"/>
              <a:t>16.6.2012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wmf"/><Relationship Id="rId7" Type="http://schemas.openxmlformats.org/officeDocument/2006/relationships/image" Target="../media/image14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wmf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wmf"/><Relationship Id="rId11" Type="http://schemas.openxmlformats.org/officeDocument/2006/relationships/image" Target="../media/image25.wmf"/><Relationship Id="rId5" Type="http://schemas.openxmlformats.org/officeDocument/2006/relationships/image" Target="../media/image19.wmf"/><Relationship Id="rId10" Type="http://schemas.openxmlformats.org/officeDocument/2006/relationships/image" Target="../media/image24.wmf"/><Relationship Id="rId4" Type="http://schemas.openxmlformats.org/officeDocument/2006/relationships/image" Target="../media/image18.wmf"/><Relationship Id="rId9" Type="http://schemas.openxmlformats.org/officeDocument/2006/relationships/image" Target="../media/image23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2325698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Anotace: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Materiál slouží  k </a:t>
            </a:r>
            <a:r>
              <a:rPr lang="cs-CZ" sz="2000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prezentaci učiva a k upevnění probrané látky o našem těle. Žáci </a:t>
            </a:r>
            <a:r>
              <a:rPr lang="cs-CZ" sz="2000" dirty="0">
                <a:solidFill>
                  <a:schemeClr val="tx1"/>
                </a:solidFill>
                <a:latin typeface="+mn-lt"/>
              </a:rPr>
              <a:t>p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racují na interaktivní tabuli, plní úkoly, odpovídají na otázky a po kliknutí se jim zobrazí správná odpověď.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1254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  <a:solidFill>
            <a:srgbClr val="CC99FF"/>
          </a:solidFill>
          <a:ln w="57150">
            <a:solidFill>
              <a:srgbClr val="600294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NAŠE  TĚLO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80526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08DY\AppData\Local\Microsoft\Windows\Temporary Internet Files\Content.IE5\NXFXGGDC\MC90043574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196752"/>
            <a:ext cx="2376264" cy="553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2627784" y="1700808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4572000" y="2420888"/>
            <a:ext cx="129614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4873566" y="3212976"/>
            <a:ext cx="15121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2267744" y="3213922"/>
            <a:ext cx="136815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2123728" y="5517232"/>
            <a:ext cx="15121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528081" y="1388638"/>
            <a:ext cx="1082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600294"/>
                </a:solidFill>
              </a:rPr>
              <a:t>hlava</a:t>
            </a:r>
            <a:endParaRPr lang="cs-CZ" sz="2800" b="1" dirty="0">
              <a:solidFill>
                <a:srgbClr val="600294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868144" y="2141413"/>
            <a:ext cx="763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600294"/>
                </a:solidFill>
              </a:rPr>
              <a:t>krk</a:t>
            </a:r>
            <a:endParaRPr lang="cs-CZ" sz="2800" b="1" dirty="0">
              <a:solidFill>
                <a:srgbClr val="600294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427743" y="2943710"/>
            <a:ext cx="8835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600294"/>
                </a:solidFill>
              </a:rPr>
              <a:t>trup</a:t>
            </a:r>
            <a:endParaRPr lang="cs-CZ" sz="2800" b="1" dirty="0">
              <a:solidFill>
                <a:srgbClr val="600294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808333" y="2736868"/>
            <a:ext cx="180209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600294"/>
                </a:solidFill>
              </a:rPr>
              <a:t>h</a:t>
            </a:r>
            <a:r>
              <a:rPr lang="cs-CZ" sz="2800" b="1" dirty="0" smtClean="0">
                <a:solidFill>
                  <a:srgbClr val="600294"/>
                </a:solidFill>
              </a:rPr>
              <a:t>orní</a:t>
            </a:r>
          </a:p>
          <a:p>
            <a:r>
              <a:rPr lang="cs-CZ" sz="2800" b="1" dirty="0" smtClean="0">
                <a:solidFill>
                  <a:srgbClr val="600294"/>
                </a:solidFill>
              </a:rPr>
              <a:t>končetina</a:t>
            </a:r>
            <a:endParaRPr lang="cs-CZ" sz="2800" b="1" dirty="0">
              <a:solidFill>
                <a:srgbClr val="600294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800421" y="5157192"/>
            <a:ext cx="180209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600294"/>
                </a:solidFill>
              </a:rPr>
              <a:t>d</a:t>
            </a:r>
            <a:r>
              <a:rPr lang="cs-CZ" sz="2800" b="1" dirty="0" smtClean="0">
                <a:solidFill>
                  <a:srgbClr val="600294"/>
                </a:solidFill>
              </a:rPr>
              <a:t>olní</a:t>
            </a:r>
          </a:p>
          <a:p>
            <a:r>
              <a:rPr lang="cs-CZ" sz="2800" b="1" dirty="0" smtClean="0">
                <a:solidFill>
                  <a:srgbClr val="600294"/>
                </a:solidFill>
              </a:rPr>
              <a:t>končetina</a:t>
            </a:r>
            <a:endParaRPr lang="cs-CZ" sz="2800" b="1" dirty="0">
              <a:solidFill>
                <a:srgbClr val="60029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517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  <a:solidFill>
            <a:srgbClr val="FE7006"/>
          </a:solidFill>
          <a:ln w="57150"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Popiš části hlavy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0" name="Picture 2" descr="C:\Users\08DY\AppData\Local\Microsoft\Windows\Temporary Internet Files\Content.IE5\QEBOOXLF\MP90026288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916832"/>
            <a:ext cx="5522992" cy="3672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>
            <a:off x="3269096" y="1636155"/>
            <a:ext cx="961255" cy="65988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1331640" y="3429000"/>
            <a:ext cx="15121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1547664" y="2060848"/>
            <a:ext cx="1818456" cy="8221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5364088" y="3068960"/>
            <a:ext cx="27614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 flipV="1">
            <a:off x="4334352" y="4581128"/>
            <a:ext cx="2181864" cy="17281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H="1" flipV="1">
            <a:off x="4334352" y="3627021"/>
            <a:ext cx="3672408" cy="131414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V="1">
            <a:off x="1331640" y="3937067"/>
            <a:ext cx="2185392" cy="7880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8" name="Přímá spojnice se šipkou 2047"/>
          <p:cNvCxnSpPr/>
          <p:nvPr/>
        </p:nvCxnSpPr>
        <p:spPr>
          <a:xfrm flipV="1">
            <a:off x="2307839" y="4941168"/>
            <a:ext cx="1922512" cy="11738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2" name="Přímá spojnice se šipkou 2051"/>
          <p:cNvCxnSpPr/>
          <p:nvPr/>
        </p:nvCxnSpPr>
        <p:spPr>
          <a:xfrm flipH="1">
            <a:off x="4334352" y="1772816"/>
            <a:ext cx="3096344" cy="9276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5" name="TextovéPole 2054"/>
          <p:cNvSpPr txBox="1"/>
          <p:nvPr/>
        </p:nvSpPr>
        <p:spPr>
          <a:xfrm>
            <a:off x="7442369" y="1374545"/>
            <a:ext cx="8435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čelo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056" name="TextovéPole 2055"/>
          <p:cNvSpPr txBox="1"/>
          <p:nvPr/>
        </p:nvSpPr>
        <p:spPr>
          <a:xfrm>
            <a:off x="8160611" y="2807350"/>
            <a:ext cx="805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oko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057" name="TextovéPole 2056"/>
          <p:cNvSpPr txBox="1"/>
          <p:nvPr/>
        </p:nvSpPr>
        <p:spPr>
          <a:xfrm>
            <a:off x="8029567" y="4735346"/>
            <a:ext cx="763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nos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058" name="TextovéPole 2057"/>
          <p:cNvSpPr txBox="1"/>
          <p:nvPr/>
        </p:nvSpPr>
        <p:spPr>
          <a:xfrm>
            <a:off x="6496607" y="6115000"/>
            <a:ext cx="8627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ústa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059" name="TextovéPole 2058"/>
          <p:cNvSpPr txBox="1"/>
          <p:nvPr/>
        </p:nvSpPr>
        <p:spPr>
          <a:xfrm>
            <a:off x="1185416" y="6047710"/>
            <a:ext cx="11224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brada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060" name="TextovéPole 2059"/>
          <p:cNvSpPr txBox="1"/>
          <p:nvPr/>
        </p:nvSpPr>
        <p:spPr>
          <a:xfrm>
            <a:off x="329443" y="4473736"/>
            <a:ext cx="1002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tváře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061" name="TextovéPole 2060"/>
          <p:cNvSpPr txBox="1"/>
          <p:nvPr/>
        </p:nvSpPr>
        <p:spPr>
          <a:xfrm>
            <a:off x="348679" y="3103801"/>
            <a:ext cx="9829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ucho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062" name="TextovéPole 2061"/>
          <p:cNvSpPr txBox="1"/>
          <p:nvPr/>
        </p:nvSpPr>
        <p:spPr>
          <a:xfrm>
            <a:off x="460872" y="1772816"/>
            <a:ext cx="10839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obočí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063" name="TextovéPole 2062"/>
          <p:cNvSpPr txBox="1"/>
          <p:nvPr/>
        </p:nvSpPr>
        <p:spPr>
          <a:xfrm>
            <a:off x="4230351" y="1249596"/>
            <a:ext cx="10422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vlasy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327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  <p:bldP spid="2056" grpId="0"/>
      <p:bldP spid="2057" grpId="0"/>
      <p:bldP spid="2058" grpId="0"/>
      <p:bldP spid="2059" grpId="0"/>
      <p:bldP spid="2060" grpId="0"/>
      <p:bldP spid="2061" grpId="0"/>
      <p:bldP spid="2062" grpId="0"/>
      <p:bldP spid="206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accent5">
                <a:lumMod val="50000"/>
              </a:schemeClr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Popiš části ruky</a:t>
            </a:r>
            <a:endParaRPr lang="cs-CZ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075" name="Picture 3" descr="C:\Users\08DY\AppData\Local\Microsoft\Windows\Temporary Internet Files\Content.IE5\HOOH3QWE\MC9002331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917856"/>
            <a:ext cx="3168352" cy="3179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08DY\AppData\Local\Microsoft\Windows\Temporary Internet Files\Content.IE5\HOOH3QWE\MC900441804[1].pn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4337" y="1917856"/>
            <a:ext cx="5179663" cy="5179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 flipV="1">
            <a:off x="2123729" y="3584402"/>
            <a:ext cx="126012" cy="12847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1043608" y="2642605"/>
            <a:ext cx="288032" cy="9417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ravá složená závorka 12"/>
          <p:cNvSpPr/>
          <p:nvPr/>
        </p:nvSpPr>
        <p:spPr>
          <a:xfrm rot="12456463" flipH="1">
            <a:off x="3039800" y="2195583"/>
            <a:ext cx="796090" cy="196708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nice se šipkou 14"/>
          <p:cNvCxnSpPr/>
          <p:nvPr/>
        </p:nvCxnSpPr>
        <p:spPr>
          <a:xfrm>
            <a:off x="5156250" y="3476646"/>
            <a:ext cx="135830" cy="4564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>
            <a:stCxn id="3084" idx="3"/>
          </p:cNvCxnSpPr>
          <p:nvPr/>
        </p:nvCxnSpPr>
        <p:spPr>
          <a:xfrm flipV="1">
            <a:off x="5831504" y="2420888"/>
            <a:ext cx="396680" cy="147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6516216" y="1803945"/>
            <a:ext cx="360040" cy="3191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>
            <a:off x="7524328" y="1803945"/>
            <a:ext cx="144016" cy="503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2" name="Přímá spojnice se šipkou 3071"/>
          <p:cNvCxnSpPr/>
          <p:nvPr/>
        </p:nvCxnSpPr>
        <p:spPr>
          <a:xfrm flipH="1">
            <a:off x="8028384" y="2517126"/>
            <a:ext cx="334888" cy="3593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9" name="TextovéPole 3078"/>
          <p:cNvSpPr txBox="1"/>
          <p:nvPr/>
        </p:nvSpPr>
        <p:spPr>
          <a:xfrm>
            <a:off x="251520" y="2125481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zápěstí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081" name="TextovéPole 3080"/>
          <p:cNvSpPr txBox="1"/>
          <p:nvPr/>
        </p:nvSpPr>
        <p:spPr>
          <a:xfrm>
            <a:off x="1787915" y="4869160"/>
            <a:ext cx="9236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dlaň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082" name="TextovéPole 3081"/>
          <p:cNvSpPr txBox="1"/>
          <p:nvPr/>
        </p:nvSpPr>
        <p:spPr>
          <a:xfrm>
            <a:off x="3223321" y="3245814"/>
            <a:ext cx="10230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prsty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083" name="TextovéPole 3082"/>
          <p:cNvSpPr txBox="1"/>
          <p:nvPr/>
        </p:nvSpPr>
        <p:spPr>
          <a:xfrm>
            <a:off x="4696830" y="3014981"/>
            <a:ext cx="9188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palec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84" name="TextovéPole 3083"/>
          <p:cNvSpPr txBox="1"/>
          <p:nvPr/>
        </p:nvSpPr>
        <p:spPr>
          <a:xfrm>
            <a:off x="3989333" y="2204780"/>
            <a:ext cx="1842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ukazováček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3086" name="TextovéPole 3085"/>
          <p:cNvSpPr txBox="1"/>
          <p:nvPr/>
        </p:nvSpPr>
        <p:spPr>
          <a:xfrm>
            <a:off x="4383901" y="1506188"/>
            <a:ext cx="21323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E7006"/>
                </a:solidFill>
              </a:rPr>
              <a:t>prostředníček</a:t>
            </a:r>
            <a:endParaRPr lang="cs-CZ" sz="2400" b="1" dirty="0">
              <a:solidFill>
                <a:srgbClr val="FE7006"/>
              </a:solidFill>
            </a:endParaRPr>
          </a:p>
        </p:txBody>
      </p:sp>
      <p:sp>
        <p:nvSpPr>
          <p:cNvPr id="3087" name="TextovéPole 3086"/>
          <p:cNvSpPr txBox="1"/>
          <p:nvPr/>
        </p:nvSpPr>
        <p:spPr>
          <a:xfrm>
            <a:off x="7020272" y="1342280"/>
            <a:ext cx="16530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</a:rPr>
              <a:t>prsteníček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3088" name="TextovéPole 3087"/>
          <p:cNvSpPr txBox="1"/>
          <p:nvPr/>
        </p:nvSpPr>
        <p:spPr>
          <a:xfrm>
            <a:off x="7814347" y="2055461"/>
            <a:ext cx="12955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10B610"/>
                </a:solidFill>
              </a:rPr>
              <a:t>malíček</a:t>
            </a:r>
            <a:endParaRPr lang="cs-CZ" sz="2400" b="1" dirty="0">
              <a:solidFill>
                <a:srgbClr val="10B61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3081" grpId="0"/>
      <p:bldP spid="3082" grpId="0"/>
      <p:bldP spid="3083" grpId="0"/>
      <p:bldP spid="3084" grpId="0"/>
      <p:bldP spid="3086" grpId="0"/>
      <p:bldP spid="3087" grpId="0"/>
      <p:bldP spid="308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  <a:solidFill>
            <a:srgbClr val="FFCCCC"/>
          </a:solidFill>
          <a:ln w="57150"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Poznáš i jiné části těla?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 descr="C:\Users\08DY\AppData\Local\Microsoft\Windows\Temporary Internet Files\Content.IE5\DYNM1LHK\MC900440554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1268760"/>
            <a:ext cx="3349247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08DY\AppData\Local\Microsoft\Windows\Temporary Internet Files\Content.IE5\QEBOOXLF\MP9004004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180027"/>
            <a:ext cx="2081212" cy="312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611560" y="2924944"/>
            <a:ext cx="126064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51520" y="3573016"/>
            <a:ext cx="1357299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2771800" y="4077072"/>
            <a:ext cx="165618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611560" y="3953453"/>
            <a:ext cx="1562472" cy="5977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 flipV="1">
            <a:off x="2976972" y="5072794"/>
            <a:ext cx="1451012" cy="3724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V="1">
            <a:off x="467544" y="4430247"/>
            <a:ext cx="1141275" cy="12310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>
            <a:off x="7164288" y="2924944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97" name="Přímá spojnice se šipkou 4096"/>
          <p:cNvCxnSpPr/>
          <p:nvPr/>
        </p:nvCxnSpPr>
        <p:spPr>
          <a:xfrm flipH="1" flipV="1">
            <a:off x="7164288" y="4252337"/>
            <a:ext cx="1008112" cy="2988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02" name="Přímá spojnice se šipkou 4101"/>
          <p:cNvCxnSpPr/>
          <p:nvPr/>
        </p:nvCxnSpPr>
        <p:spPr>
          <a:xfrm flipH="1" flipV="1">
            <a:off x="6948264" y="3953454"/>
            <a:ext cx="72008" cy="1707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06" name="Přímá spojnice se šipkou 4105"/>
          <p:cNvCxnSpPr/>
          <p:nvPr/>
        </p:nvCxnSpPr>
        <p:spPr>
          <a:xfrm flipV="1">
            <a:off x="5436096" y="3897052"/>
            <a:ext cx="1184622" cy="9102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9" name="TextovéPole 4108"/>
          <p:cNvSpPr txBox="1"/>
          <p:nvPr/>
        </p:nvSpPr>
        <p:spPr>
          <a:xfrm>
            <a:off x="55338" y="2534099"/>
            <a:ext cx="12458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rameno</a:t>
            </a:r>
            <a:endParaRPr lang="cs-CZ" sz="2400" b="1" dirty="0"/>
          </a:p>
        </p:txBody>
      </p:sp>
      <p:sp>
        <p:nvSpPr>
          <p:cNvPr id="4110" name="TextovéPole 4109"/>
          <p:cNvSpPr txBox="1"/>
          <p:nvPr/>
        </p:nvSpPr>
        <p:spPr>
          <a:xfrm>
            <a:off x="2058" y="3174621"/>
            <a:ext cx="833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záda</a:t>
            </a:r>
            <a:endParaRPr lang="cs-CZ" sz="2400" b="1" dirty="0"/>
          </a:p>
        </p:txBody>
      </p:sp>
      <p:sp>
        <p:nvSpPr>
          <p:cNvPr id="4112" name="TextovéPole 4111"/>
          <p:cNvSpPr txBox="1"/>
          <p:nvPr/>
        </p:nvSpPr>
        <p:spPr>
          <a:xfrm>
            <a:off x="-5854" y="4021504"/>
            <a:ext cx="9028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loket</a:t>
            </a:r>
            <a:endParaRPr lang="cs-CZ" sz="2400" b="1" dirty="0"/>
          </a:p>
        </p:txBody>
      </p:sp>
      <p:sp>
        <p:nvSpPr>
          <p:cNvPr id="4113" name="TextovéPole 4112"/>
          <p:cNvSpPr txBox="1"/>
          <p:nvPr/>
        </p:nvSpPr>
        <p:spPr>
          <a:xfrm>
            <a:off x="202816" y="5632896"/>
            <a:ext cx="10390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hýždě</a:t>
            </a:r>
            <a:endParaRPr lang="cs-CZ" sz="2400" b="1" dirty="0"/>
          </a:p>
        </p:txBody>
      </p:sp>
      <p:sp>
        <p:nvSpPr>
          <p:cNvPr id="4114" name="TextovéPole 4113"/>
          <p:cNvSpPr txBox="1"/>
          <p:nvPr/>
        </p:nvSpPr>
        <p:spPr>
          <a:xfrm>
            <a:off x="4188503" y="5445224"/>
            <a:ext cx="11592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koleno</a:t>
            </a:r>
            <a:endParaRPr lang="cs-CZ" sz="2400" b="1" dirty="0"/>
          </a:p>
        </p:txBody>
      </p:sp>
      <p:sp>
        <p:nvSpPr>
          <p:cNvPr id="4115" name="TextovéPole 4114"/>
          <p:cNvSpPr txBox="1"/>
          <p:nvPr/>
        </p:nvSpPr>
        <p:spPr>
          <a:xfrm>
            <a:off x="4176830" y="4075630"/>
            <a:ext cx="10903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břicho</a:t>
            </a:r>
            <a:endParaRPr lang="cs-CZ" sz="2400" b="1" dirty="0"/>
          </a:p>
        </p:txBody>
      </p:sp>
      <p:sp>
        <p:nvSpPr>
          <p:cNvPr id="4116" name="TextovéPole 4115"/>
          <p:cNvSpPr txBox="1"/>
          <p:nvPr/>
        </p:nvSpPr>
        <p:spPr>
          <a:xfrm>
            <a:off x="5061634" y="4790045"/>
            <a:ext cx="7489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nárt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117" name="TextovéPole 4116"/>
          <p:cNvSpPr txBox="1"/>
          <p:nvPr/>
        </p:nvSpPr>
        <p:spPr>
          <a:xfrm>
            <a:off x="6599982" y="5632895"/>
            <a:ext cx="11240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kotník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118" name="TextovéPole 4117"/>
          <p:cNvSpPr txBox="1"/>
          <p:nvPr/>
        </p:nvSpPr>
        <p:spPr>
          <a:xfrm>
            <a:off x="7781106" y="4483169"/>
            <a:ext cx="7825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pata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119" name="TextovéPole 4118"/>
          <p:cNvSpPr txBox="1"/>
          <p:nvPr/>
        </p:nvSpPr>
        <p:spPr>
          <a:xfrm>
            <a:off x="7956376" y="2924944"/>
            <a:ext cx="9204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lýtko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258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9" grpId="0"/>
      <p:bldP spid="4110" grpId="0"/>
      <p:bldP spid="4112" grpId="0"/>
      <p:bldP spid="4113" grpId="0"/>
      <p:bldP spid="4114" grpId="0"/>
      <p:bldP spid="4115" grpId="0"/>
      <p:bldP spid="4116" grpId="0"/>
      <p:bldP spid="4117" grpId="0"/>
      <p:bldP spid="4118" grpId="0"/>
      <p:bldP spid="41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  <a:solidFill>
            <a:srgbClr val="002060"/>
          </a:solidFill>
          <a:ln w="57150">
            <a:solidFill>
              <a:srgbClr val="00B0F0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ZDRAVÍ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760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+mn-lt"/>
              </a:rPr>
              <a:t>               Co děláme pro své zdraví?</a:t>
            </a:r>
            <a:endParaRPr lang="cs-CZ" sz="32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5122" name="Picture 2" descr="C:\Users\08DY\AppData\Local\Microsoft\Windows\Temporary Internet Files\Content.IE5\QEBOOXLF\MC900440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" y="1814513"/>
            <a:ext cx="16129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08DY\AppData\Local\Microsoft\Windows\Temporary Internet Files\Content.IE5\HOOH3QWE\MC9003975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491" y="1912802"/>
            <a:ext cx="1443302" cy="1723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08DY\AppData\Local\Microsoft\Windows\Temporary Internet Files\Content.IE5\DYNM1LHK\MC90036164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487" y="1941513"/>
            <a:ext cx="1824037" cy="170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08DY\AppData\Local\Microsoft\Windows\Temporary Internet Files\Content.IE5\1EV372X8\MC90035589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96" y="1777775"/>
            <a:ext cx="1579563" cy="183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08DY\AppData\Local\Microsoft\Windows\Temporary Internet Files\Content.IE5\MRJ98KIU\MP90041175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17234" y="3971849"/>
            <a:ext cx="1750547" cy="262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08DY\AppData\Local\Microsoft\Windows\Temporary Internet Files\Content.IE5\1EV372X8\MP90042437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38" y="4074531"/>
            <a:ext cx="2084859" cy="2084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08DY\AppData\Local\Microsoft\Windows\Temporary Internet Files\Content.IE5\98Q9A75Q\MP90033739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187238"/>
            <a:ext cx="1224136" cy="1715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81802" y="3643313"/>
            <a:ext cx="19351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/>
              <a:t>č</a:t>
            </a:r>
            <a:r>
              <a:rPr lang="cs-CZ" sz="2000" b="1" dirty="0" smtClean="0"/>
              <a:t>istíme si zuby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51056" y="3614512"/>
            <a:ext cx="15888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/>
              <a:t>k</a:t>
            </a:r>
            <a:r>
              <a:rPr lang="cs-CZ" sz="2000" b="1" dirty="0" smtClean="0"/>
              <a:t>oupeme se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49538" y="3610206"/>
            <a:ext cx="20633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/>
              <a:t>m</a:t>
            </a:r>
            <a:r>
              <a:rPr lang="cs-CZ" sz="2000" b="1" dirty="0" smtClean="0"/>
              <a:t>yjeme si vlasy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354491" y="3614512"/>
            <a:ext cx="13308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/>
              <a:t>č</a:t>
            </a:r>
            <a:r>
              <a:rPr lang="cs-CZ" sz="2000" b="1" dirty="0" smtClean="0"/>
              <a:t>ešeme se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42925" y="5959335"/>
            <a:ext cx="19495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/>
              <a:t>m</a:t>
            </a:r>
            <a:r>
              <a:rPr lang="cs-CZ" sz="2000" b="1" dirty="0" smtClean="0"/>
              <a:t>yjeme si ruce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384587" y="5970097"/>
            <a:ext cx="22060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/>
              <a:t>s</a:t>
            </a:r>
            <a:r>
              <a:rPr lang="cs-CZ" sz="2000" b="1" dirty="0" smtClean="0"/>
              <a:t>tříháme si nehty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794559" y="5988938"/>
            <a:ext cx="17059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/>
              <a:t>č</a:t>
            </a:r>
            <a:r>
              <a:rPr lang="cs-CZ" sz="2000" b="1" dirty="0" smtClean="0"/>
              <a:t>istíme si uši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453601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  <a:solidFill>
            <a:srgbClr val="FE7006"/>
          </a:solidFill>
          <a:ln w="57150">
            <a:solidFill>
              <a:srgbClr val="FFFF00"/>
            </a:solidFill>
          </a:ln>
        </p:spPr>
        <p:txBody>
          <a:bodyPr/>
          <a:lstStyle/>
          <a:p>
            <a:r>
              <a:rPr lang="cs-CZ" sz="4800" b="1" dirty="0" smtClean="0">
                <a:solidFill>
                  <a:srgbClr val="FFFF00"/>
                </a:solidFill>
              </a:rPr>
              <a:t>Označ, co budeš potřebovat:</a:t>
            </a:r>
            <a:endParaRPr lang="cs-CZ" sz="4800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  k  čištění  zubů        ke  koupání         k péči o vlasy</a:t>
            </a:r>
            <a:endParaRPr lang="cs-CZ" sz="28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Vývojový diagram: spojnice 3"/>
          <p:cNvSpPr/>
          <p:nvPr/>
        </p:nvSpPr>
        <p:spPr>
          <a:xfrm>
            <a:off x="1679104" y="1614105"/>
            <a:ext cx="457200" cy="457200"/>
          </a:xfrm>
          <a:prstGeom prst="flowChartConnec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spojnice 4"/>
          <p:cNvSpPr/>
          <p:nvPr/>
        </p:nvSpPr>
        <p:spPr>
          <a:xfrm>
            <a:off x="4644008" y="1614105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nice 5"/>
          <p:cNvSpPr/>
          <p:nvPr/>
        </p:nvSpPr>
        <p:spPr>
          <a:xfrm>
            <a:off x="7308304" y="1614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08DY\AppData\Local\Microsoft\Windows\Temporary Internet Files\Content.IE5\1EV372X8\MP90033724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248" y="5155788"/>
            <a:ext cx="1678360" cy="1197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DY\AppData\Local\Microsoft\Windows\Temporary Internet Files\Content.IE5\MRJ98KIU\MC9002812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220" y="2386369"/>
            <a:ext cx="1326228" cy="1217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DY\AppData\Local\Microsoft\Windows\Temporary Internet Files\Content.IE5\1EV372X8\MC90041263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892" y="3988280"/>
            <a:ext cx="1679550" cy="1238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DY\AppData\Local\Microsoft\Windows\Temporary Internet Files\Content.IE5\1EV372X8\MC90041264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876" y="4688988"/>
            <a:ext cx="1365592" cy="761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8DY\AppData\Local\Microsoft\Windows\Temporary Internet Files\Content.IE5\1FROUJKQ\MC90031254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91904"/>
            <a:ext cx="657870" cy="1467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8DY\AppData\Local\Microsoft\Windows\Temporary Internet Files\Content.IE5\98Q9A75Q\MP90033737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9238" y="4104726"/>
            <a:ext cx="1290986" cy="921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DY\AppData\Local\Microsoft\Windows\Temporary Internet Files\Content.IE5\1EV372X8\MP900175484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211" y="5582794"/>
            <a:ext cx="1406192" cy="937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08DY\AppData\Local\Microsoft\Windows\Temporary Internet Files\Content.IE5\1FROUJKQ\MC90035694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6368" y="2346046"/>
            <a:ext cx="1025044" cy="135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08DY\AppData\Local\Microsoft\Windows\Temporary Internet Files\Content.IE5\1EV372X8\MC900370724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093" y="2116838"/>
            <a:ext cx="1128713" cy="1817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08DY\AppData\Local\Microsoft\Windows\Temporary Internet Files\Content.IE5\98Q9A75Q\MC900232935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358847"/>
            <a:ext cx="1706062" cy="116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Vývojový diagram: spojnice 6"/>
          <p:cNvSpPr/>
          <p:nvPr/>
        </p:nvSpPr>
        <p:spPr>
          <a:xfrm>
            <a:off x="3524391" y="6115192"/>
            <a:ext cx="228600" cy="228600"/>
          </a:xfrm>
          <a:prstGeom prst="flowChartConnector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nice 7"/>
          <p:cNvSpPr/>
          <p:nvPr/>
        </p:nvSpPr>
        <p:spPr>
          <a:xfrm>
            <a:off x="6711167" y="3106807"/>
            <a:ext cx="228600" cy="256480"/>
          </a:xfrm>
          <a:prstGeom prst="flowChartConnector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nice 8"/>
          <p:cNvSpPr/>
          <p:nvPr/>
        </p:nvSpPr>
        <p:spPr>
          <a:xfrm>
            <a:off x="573121" y="3759680"/>
            <a:ext cx="228600" cy="2286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nice 9"/>
          <p:cNvSpPr/>
          <p:nvPr/>
        </p:nvSpPr>
        <p:spPr>
          <a:xfrm>
            <a:off x="4781876" y="2995168"/>
            <a:ext cx="228600" cy="210063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nice 10"/>
          <p:cNvSpPr/>
          <p:nvPr/>
        </p:nvSpPr>
        <p:spPr>
          <a:xfrm>
            <a:off x="6936425" y="4590028"/>
            <a:ext cx="228600" cy="2286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nice 11"/>
          <p:cNvSpPr/>
          <p:nvPr/>
        </p:nvSpPr>
        <p:spPr>
          <a:xfrm>
            <a:off x="6847401" y="6014056"/>
            <a:ext cx="228600" cy="20251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nice 12"/>
          <p:cNvSpPr/>
          <p:nvPr/>
        </p:nvSpPr>
        <p:spPr>
          <a:xfrm>
            <a:off x="1199708" y="4704328"/>
            <a:ext cx="228600" cy="25648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/>
          <p:cNvSpPr/>
          <p:nvPr/>
        </p:nvSpPr>
        <p:spPr>
          <a:xfrm>
            <a:off x="1314008" y="6529152"/>
            <a:ext cx="228600" cy="2286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14"/>
          <p:cNvSpPr/>
          <p:nvPr/>
        </p:nvSpPr>
        <p:spPr>
          <a:xfrm>
            <a:off x="5652120" y="5495100"/>
            <a:ext cx="211805" cy="259478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nice 15"/>
          <p:cNvSpPr/>
          <p:nvPr/>
        </p:nvSpPr>
        <p:spPr>
          <a:xfrm>
            <a:off x="3305882" y="4032799"/>
            <a:ext cx="228600" cy="2286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 rot="15880588">
            <a:off x="329981" y="3081157"/>
            <a:ext cx="8178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šampon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708797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  <a:solidFill>
            <a:srgbClr val="FFC000"/>
          </a:solidFill>
          <a:ln w="57150"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Je to tak ?</a:t>
            </a:r>
            <a:endParaRPr lang="cs-CZ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6823622"/>
              </p:ext>
            </p:extLst>
          </p:nvPr>
        </p:nvGraphicFramePr>
        <p:xfrm>
          <a:off x="683568" y="986773"/>
          <a:ext cx="1152128" cy="585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4"/>
                <a:gridCol w="576064"/>
              </a:tblGrid>
              <a:tr h="3342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9900"/>
                    </a:solidFill>
                  </a:tcPr>
                </a:tc>
              </a:tr>
              <a:tr h="3342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9900"/>
                    </a:solidFill>
                  </a:tcPr>
                </a:tc>
              </a:tr>
              <a:tr h="3342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9900"/>
                    </a:solidFill>
                  </a:tcPr>
                </a:tc>
              </a:tr>
              <a:tr h="3342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9900"/>
                    </a:solidFill>
                  </a:tcPr>
                </a:tc>
              </a:tr>
              <a:tr h="3342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9900"/>
                    </a:solidFill>
                  </a:tcPr>
                </a:tc>
              </a:tr>
              <a:tr h="3342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9900"/>
                    </a:solidFill>
                  </a:tcPr>
                </a:tc>
              </a:tr>
              <a:tr h="3342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9900"/>
                    </a:solidFill>
                  </a:tcPr>
                </a:tc>
              </a:tr>
              <a:tr h="3342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9900"/>
                    </a:solidFill>
                  </a:tcPr>
                </a:tc>
              </a:tr>
              <a:tr h="3342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9900"/>
                    </a:solidFill>
                  </a:tcPr>
                </a:tc>
              </a:tr>
              <a:tr h="3342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9900"/>
                    </a:solidFill>
                  </a:tcPr>
                </a:tc>
              </a:tr>
              <a:tr h="3342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9900"/>
                    </a:solidFill>
                  </a:tcPr>
                </a:tc>
              </a:tr>
              <a:tr h="3342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9900"/>
                    </a:solidFill>
                  </a:tcPr>
                </a:tc>
              </a:tr>
              <a:tr h="3342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9900"/>
                    </a:solidFill>
                  </a:tcPr>
                </a:tc>
              </a:tr>
              <a:tr h="3342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9900"/>
                    </a:solidFill>
                  </a:tcPr>
                </a:tc>
              </a:tr>
              <a:tr h="3342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9900"/>
                    </a:solidFill>
                  </a:tcPr>
                </a:tc>
              </a:tr>
              <a:tr h="3342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9900"/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304661" y="980728"/>
            <a:ext cx="5532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Zuby si čistím dvakrát denně, abych je měl zdravé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04661" y="1350060"/>
            <a:ext cx="52181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Večer si myji jen ruce a pusu, ostatní není vidět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310859" y="1760501"/>
            <a:ext cx="5000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Nehty mám čisté a jednou týdně si je stříhám.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39752" y="2118560"/>
            <a:ext cx="4004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Nečešu se, aby mi nevypadaly vlasy.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304661" y="2464813"/>
            <a:ext cx="60304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Čisté prádlo si beru podle potřeby, tak jednou za měsíc.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297254" y="2822696"/>
            <a:ext cx="6846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V dětském pokoji mám nepořádek, abych měl všechno po ruce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19175" y="3192028"/>
            <a:ext cx="5831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Špinavé nádobí hned umyjeme nebo dáme do myčky.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358210" y="3561360"/>
            <a:ext cx="4089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Odpadky jsou poházené kolem koše.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380612" y="3930692"/>
            <a:ext cx="37818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Špinavé prádlo schováme za gauč.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390190" y="4278997"/>
            <a:ext cx="35381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V ložnici máme ustlané postele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390190" y="4648329"/>
            <a:ext cx="4249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Hračky mám rozházené po celém bytě.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384127" y="5020715"/>
            <a:ext cx="6449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Prach utíráme tak dvakrát do roka, obyčejně v zimě a v létě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384127" y="5432013"/>
            <a:ext cx="6453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Snídáme a večeříme u televize, protože hrají pěkné pořady. 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413585" y="5795972"/>
            <a:ext cx="5506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Úkoly píšeme večer u světla, abychom lépe viděli</a:t>
            </a:r>
            <a:r>
              <a:rPr lang="cs-CZ" dirty="0" smtClean="0"/>
              <a:t>. 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458721" y="6497880"/>
            <a:ext cx="4859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Usmíváme se na sebe, protože se máme rádi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452093" y="6165304"/>
            <a:ext cx="46281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Mamince pomáháme s domácími pracemi.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11560" y="980728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ANO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259632" y="1350060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NE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80547" y="1727684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ANO</a:t>
            </a:r>
            <a:endParaRPr lang="cs-CZ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263232" y="2095481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NE</a:t>
            </a:r>
            <a:endParaRPr lang="cs-CZ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263232" y="2453364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NE</a:t>
            </a:r>
            <a:endParaRPr lang="cs-CZ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272112" y="2839569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NE</a:t>
            </a:r>
            <a:endParaRPr lang="cs-CZ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80547" y="3187475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ANO</a:t>
            </a:r>
            <a:endParaRPr lang="cs-CZ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269834" y="3561360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NE</a:t>
            </a:r>
            <a:endParaRPr lang="cs-CZ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272112" y="3909665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NE</a:t>
            </a:r>
            <a:endParaRPr lang="cs-CZ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80547" y="4278997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ANO</a:t>
            </a:r>
            <a:endParaRPr lang="cs-CZ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263232" y="4662362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NE</a:t>
            </a:r>
            <a:endParaRPr lang="cs-CZ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1259631" y="5017661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NE</a:t>
            </a:r>
            <a:endParaRPr lang="cs-CZ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269833" y="5386993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NE</a:t>
            </a:r>
            <a:endParaRPr lang="cs-CZ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259630" y="5751772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NE</a:t>
            </a:r>
            <a:endParaRPr lang="cs-CZ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11560" y="6128548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ANO</a:t>
            </a:r>
            <a:endParaRPr lang="cs-CZ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37476" y="6488668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ANO</a:t>
            </a:r>
            <a:endParaRPr lang="cs-CZ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1329470" y="980728"/>
            <a:ext cx="3706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Č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812982" y="1360391"/>
            <a:ext cx="2840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I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1351397" y="1718296"/>
            <a:ext cx="341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S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763823" y="2118406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T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742984" y="2467188"/>
            <a:ext cx="3978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O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772845" y="2830230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T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1326958" y="3187475"/>
            <a:ext cx="3834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A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815141" y="3538526"/>
            <a:ext cx="341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600294"/>
                </a:solidFill>
              </a:rPr>
              <a:t>P</a:t>
            </a:r>
            <a:endParaRPr lang="cs-CZ" sz="2000" b="1" dirty="0">
              <a:solidFill>
                <a:srgbClr val="600294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794655" y="3938636"/>
            <a:ext cx="3834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600294"/>
                </a:solidFill>
              </a:rPr>
              <a:t>Ů</a:t>
            </a:r>
            <a:endParaRPr lang="cs-CZ" sz="2000" b="1" dirty="0">
              <a:solidFill>
                <a:srgbClr val="600294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1358800" y="4285546"/>
            <a:ext cx="3401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600294"/>
                </a:solidFill>
              </a:rPr>
              <a:t>L</a:t>
            </a:r>
            <a:endParaRPr lang="cs-CZ" sz="2000" b="1" dirty="0">
              <a:solidFill>
                <a:srgbClr val="600294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794655" y="4617551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10B610"/>
                </a:solidFill>
              </a:rPr>
              <a:t>Z</a:t>
            </a:r>
            <a:endParaRPr lang="cs-CZ" sz="2000" b="1" dirty="0">
              <a:solidFill>
                <a:srgbClr val="10B61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756075" y="5020715"/>
            <a:ext cx="3978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10B610"/>
                </a:solidFill>
              </a:rPr>
              <a:t>D</a:t>
            </a:r>
            <a:endParaRPr lang="cs-CZ" sz="2000" b="1" dirty="0">
              <a:solidFill>
                <a:srgbClr val="10B61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73442" y="5371604"/>
            <a:ext cx="3674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10B610"/>
                </a:solidFill>
              </a:rPr>
              <a:t>R</a:t>
            </a:r>
            <a:endParaRPr lang="cs-CZ" sz="2000" b="1" dirty="0">
              <a:solidFill>
                <a:srgbClr val="10B61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765427" y="5751772"/>
            <a:ext cx="3834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10B610"/>
                </a:solidFill>
              </a:rPr>
              <a:t>A</a:t>
            </a:r>
            <a:endParaRPr lang="cs-CZ" sz="2000" b="1" dirty="0">
              <a:solidFill>
                <a:srgbClr val="10B61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344698" y="6113159"/>
            <a:ext cx="3834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10B610"/>
                </a:solidFill>
              </a:rPr>
              <a:t>V</a:t>
            </a:r>
            <a:endParaRPr lang="cs-CZ" sz="2000" b="1" dirty="0">
              <a:solidFill>
                <a:srgbClr val="10B61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400804" y="6482491"/>
            <a:ext cx="2840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10B610"/>
                </a:solidFill>
              </a:rPr>
              <a:t>Í</a:t>
            </a:r>
            <a:endParaRPr lang="cs-CZ" sz="2000" b="1" dirty="0">
              <a:solidFill>
                <a:srgbClr val="10B610"/>
              </a:solidFill>
            </a:endParaRPr>
          </a:p>
        </p:txBody>
      </p:sp>
      <p:sp>
        <p:nvSpPr>
          <p:cNvPr id="3" name="Veselý obličej 2"/>
          <p:cNvSpPr/>
          <p:nvPr/>
        </p:nvSpPr>
        <p:spPr>
          <a:xfrm>
            <a:off x="7934844" y="5856014"/>
            <a:ext cx="914400" cy="914400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3286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606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764704"/>
            <a:ext cx="8229600" cy="5832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+mn-lt"/>
              </a:rPr>
              <a:t>Citace:  </a:t>
            </a:r>
            <a:r>
              <a:rPr lang="cs-CZ" sz="2000" dirty="0">
                <a:solidFill>
                  <a:schemeClr val="tx1"/>
                </a:solidFill>
                <a:latin typeface="+mn-lt"/>
              </a:rPr>
              <a:t>Veškerý text je dílem autora materiálu,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16.6.2012</a:t>
            </a:r>
            <a:r>
              <a:rPr lang="cs-CZ" sz="2000" dirty="0">
                <a:solidFill>
                  <a:schemeClr val="tx1"/>
                </a:solidFill>
                <a:latin typeface="+mn-lt"/>
              </a:rPr>
              <a:t>.  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+mn-lt"/>
              </a:rPr>
              <a:t>Použité obrázky: </a:t>
            </a:r>
            <a:r>
              <a:rPr lang="cs-CZ" sz="2000" dirty="0">
                <a:solidFill>
                  <a:schemeClr val="tx1"/>
                </a:solidFill>
                <a:latin typeface="+mn-lt"/>
              </a:rPr>
              <a:t>Otevřená galerie  www.office.microsoft.com.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16.6.2012</a:t>
            </a:r>
            <a:r>
              <a:rPr lang="cs-CZ" sz="2000" dirty="0">
                <a:solidFill>
                  <a:schemeClr val="tx1"/>
                </a:solidFill>
                <a:latin typeface="+mn-lt"/>
              </a:rPr>
              <a:t>.    </a:t>
            </a:r>
            <a:endParaRPr lang="cs-CZ" sz="2000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sz="2000" dirty="0"/>
              <a:t/>
            </a:r>
            <a:br>
              <a:rPr lang="cs-CZ" sz="2000" dirty="0"/>
            </a:br>
            <a:endParaRPr lang="cs-CZ" sz="2000" b="1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083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4787</TotalTime>
  <Words>364</Words>
  <Application>Microsoft Office PowerPoint</Application>
  <PresentationFormat>Předvádění na obrazovce (4:3)</PresentationFormat>
  <Paragraphs>108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Exekutivní</vt:lpstr>
      <vt:lpstr>Prezentace aplikace PowerPoint</vt:lpstr>
      <vt:lpstr>Prezentace aplikace PowerPoint</vt:lpstr>
      <vt:lpstr>NAŠE  TĚLO</vt:lpstr>
      <vt:lpstr>Popiš části hlavy</vt:lpstr>
      <vt:lpstr>Popiš části ruky</vt:lpstr>
      <vt:lpstr>Poznáš i jiné části těla?</vt:lpstr>
      <vt:lpstr>ZDRAVÍ</vt:lpstr>
      <vt:lpstr>Označ, co budeš potřebovat:</vt:lpstr>
      <vt:lpstr>Je to tak ?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08DY</cp:lastModifiedBy>
  <cp:revision>395</cp:revision>
  <dcterms:created xsi:type="dcterms:W3CDTF">2011-06-20T10:40:08Z</dcterms:created>
  <dcterms:modified xsi:type="dcterms:W3CDTF">2012-06-16T18:26:27Z</dcterms:modified>
</cp:coreProperties>
</file>