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7" r:id="rId2"/>
    <p:sldId id="258" r:id="rId3"/>
    <p:sldId id="274" r:id="rId4"/>
    <p:sldId id="275" r:id="rId5"/>
    <p:sldId id="259" r:id="rId6"/>
    <p:sldId id="260" r:id="rId7"/>
    <p:sldId id="261" r:id="rId8"/>
    <p:sldId id="262" r:id="rId9"/>
    <p:sldId id="276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51" d="100"/>
          <a:sy n="51" d="100"/>
        </p:scale>
        <p:origin x="-2298" y="-10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TEMA:Magnetická</a:t>
          </a:r>
          <a:r>
            <a:rPr lang="cs-CZ" sz="2000" dirty="0" smtClean="0"/>
            <a:t> </a:t>
          </a:r>
          <a:r>
            <a:rPr lang="cs-CZ" sz="2000" dirty="0" err="1" smtClean="0"/>
            <a:t>síla,póly</a:t>
          </a:r>
          <a:r>
            <a:rPr lang="cs-CZ" sz="2000" dirty="0" smtClean="0"/>
            <a:t> </a:t>
          </a:r>
          <a:r>
            <a:rPr lang="cs-CZ" sz="2000" dirty="0" err="1" smtClean="0"/>
            <a:t>magnetu,kompas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A4D466-87C6-47F2-9A63-CB17BD6E92D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3DC73E7-642D-43F0-B381-0A37575F9D3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F736D5-D215-44AE-AE53-FE89CA30F2F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6EC7D4-1E68-4B8D-8962-56FB9C58D27A}" type="presOf" srcId="{D1B46980-6531-4606-95E6-44980827E919}" destId="{2BE915AB-18AA-4053-B92C-3BFC9ED204BB}" srcOrd="1" destOrd="0" presId="urn:microsoft.com/office/officeart/2005/8/layout/target3"/>
    <dgm:cxn modelId="{5764F521-E0FE-4340-B400-06E8029124A8}" type="presOf" srcId="{D8197B8C-B260-4A16-BDF4-0947B075E274}" destId="{5A5FFA88-C948-4069-8E93-59FA12366E83}" srcOrd="1" destOrd="0" presId="urn:microsoft.com/office/officeart/2005/8/layout/target3"/>
    <dgm:cxn modelId="{2B7E1CDC-2DEE-4AA7-994F-3BC8002D3E2F}" type="presOf" srcId="{B651F6E3-6281-48DB-9319-2AEAFDAE7572}" destId="{619D679B-A015-4ECF-8348-D1034C574F40}" srcOrd="0" destOrd="0" presId="urn:microsoft.com/office/officeart/2005/8/layout/target3"/>
    <dgm:cxn modelId="{F9725BF5-4D31-4E75-9A40-D2E2D229FCC3}" type="presOf" srcId="{B651F6E3-6281-48DB-9319-2AEAFDAE7572}" destId="{6BB5E863-4638-4E1D-BFDE-399D028AC4ED}" srcOrd="1" destOrd="0" presId="urn:microsoft.com/office/officeart/2005/8/layout/target3"/>
    <dgm:cxn modelId="{A1BA0447-55F9-495D-B78E-F475C66E9B0E}" type="presOf" srcId="{4C35D32F-0EAB-4CD7-82EE-45574DC2A586}" destId="{8BEBB6EC-1DAA-4CAC-8A25-BC0FCBD5DBD5}" srcOrd="0" destOrd="0" presId="urn:microsoft.com/office/officeart/2005/8/layout/target3"/>
    <dgm:cxn modelId="{5D08C6C8-2DEB-4375-8B2F-73B6334DB0B4}" type="presOf" srcId="{D8197B8C-B260-4A16-BDF4-0947B075E274}" destId="{25B08C86-7E15-44DC-BE7F-FFB55DD49D12}" srcOrd="0" destOrd="0" presId="urn:microsoft.com/office/officeart/2005/8/layout/target3"/>
    <dgm:cxn modelId="{8AFE6F07-8DD1-4133-B00E-C994BE64CC5C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771C6A2-B8D5-41AB-8EC7-BE5F4184FC07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EA80F4-C744-43F6-8802-0642B63DE4D1}" type="presParOf" srcId="{333A1088-737F-45CB-B68E-254E46348037}" destId="{F5ABB229-8D3B-4694-996A-96F23CF14429}" srcOrd="0" destOrd="0" presId="urn:microsoft.com/office/officeart/2005/8/layout/target3"/>
    <dgm:cxn modelId="{D5BF2DFD-3B5C-4870-8BAB-73C710627FF0}" type="presParOf" srcId="{333A1088-737F-45CB-B68E-254E46348037}" destId="{F41139FD-01EE-4571-8B17-4FB00FC51163}" srcOrd="1" destOrd="0" presId="urn:microsoft.com/office/officeart/2005/8/layout/target3"/>
    <dgm:cxn modelId="{DDD137C1-974D-48AD-86FB-2234C5B5F5A7}" type="presParOf" srcId="{333A1088-737F-45CB-B68E-254E46348037}" destId="{D005CE8C-CC26-4C3E-AC11-E15060ECD759}" srcOrd="2" destOrd="0" presId="urn:microsoft.com/office/officeart/2005/8/layout/target3"/>
    <dgm:cxn modelId="{0D07ACE9-57C9-4D08-B29C-010B8BC91EBA}" type="presParOf" srcId="{333A1088-737F-45CB-B68E-254E46348037}" destId="{2C702D82-9B77-49B7-9568-BB8EB47C3372}" srcOrd="3" destOrd="0" presId="urn:microsoft.com/office/officeart/2005/8/layout/target3"/>
    <dgm:cxn modelId="{27893EEF-05F1-4350-8417-2B0F4E77C3AD}" type="presParOf" srcId="{333A1088-737F-45CB-B68E-254E46348037}" destId="{A52A0455-90FF-4808-ABD0-F02540D31D5A}" srcOrd="4" destOrd="0" presId="urn:microsoft.com/office/officeart/2005/8/layout/target3"/>
    <dgm:cxn modelId="{43852BC3-1EBA-4C91-B578-B90443DDD4F2}" type="presParOf" srcId="{333A1088-737F-45CB-B68E-254E46348037}" destId="{6140AFEC-043D-4C43-A2F9-D0F5331DF3A3}" srcOrd="5" destOrd="0" presId="urn:microsoft.com/office/officeart/2005/8/layout/target3"/>
    <dgm:cxn modelId="{97B163BB-DC03-402E-92AC-349C9B1EF6D7}" type="presParOf" srcId="{333A1088-737F-45CB-B68E-254E46348037}" destId="{9358AC05-5D7D-4327-9F80-1AD486AEA664}" srcOrd="6" destOrd="0" presId="urn:microsoft.com/office/officeart/2005/8/layout/target3"/>
    <dgm:cxn modelId="{6342915A-0345-4E7B-B706-C18101D4B7E5}" type="presParOf" srcId="{333A1088-737F-45CB-B68E-254E46348037}" destId="{313FC574-E1CD-4FB4-B054-0B805CE0447D}" srcOrd="7" destOrd="0" presId="urn:microsoft.com/office/officeart/2005/8/layout/target3"/>
    <dgm:cxn modelId="{CFFE4595-0692-43DD-8072-CE2444DCDB1F}" type="presParOf" srcId="{333A1088-737F-45CB-B68E-254E46348037}" destId="{619D679B-A015-4ECF-8348-D1034C574F40}" srcOrd="8" destOrd="0" presId="urn:microsoft.com/office/officeart/2005/8/layout/target3"/>
    <dgm:cxn modelId="{2F9E92A8-E26C-400A-A453-E287E4CF7558}" type="presParOf" srcId="{333A1088-737F-45CB-B68E-254E46348037}" destId="{322283A8-4A27-4CDA-BAE3-F381106A9174}" srcOrd="9" destOrd="0" presId="urn:microsoft.com/office/officeart/2005/8/layout/target3"/>
    <dgm:cxn modelId="{FD092DFC-209E-4463-80A7-6EC8D3844BA0}" type="presParOf" srcId="{333A1088-737F-45CB-B68E-254E46348037}" destId="{FFC9F71D-1B4F-4AD9-A4A6-86ADEFC8AF5C}" srcOrd="10" destOrd="0" presId="urn:microsoft.com/office/officeart/2005/8/layout/target3"/>
    <dgm:cxn modelId="{33E884AE-866D-4442-A7A9-3CC09B4E80F5}" type="presParOf" srcId="{333A1088-737F-45CB-B68E-254E46348037}" destId="{25B08C86-7E15-44DC-BE7F-FFB55DD49D12}" srcOrd="11" destOrd="0" presId="urn:microsoft.com/office/officeart/2005/8/layout/target3"/>
    <dgm:cxn modelId="{6B02FC2D-C26E-48C4-ADCF-0CCA4915342F}" type="presParOf" srcId="{333A1088-737F-45CB-B68E-254E46348037}" destId="{76644BE8-9D7C-4C09-B250-3D10AF48CBB7}" srcOrd="12" destOrd="0" presId="urn:microsoft.com/office/officeart/2005/8/layout/target3"/>
    <dgm:cxn modelId="{4739CE62-9382-4D53-895A-B014164ACD49}" type="presParOf" srcId="{333A1088-737F-45CB-B68E-254E46348037}" destId="{EE85B701-7295-41C0-BA7A-34D3756A2AE6}" srcOrd="13" destOrd="0" presId="urn:microsoft.com/office/officeart/2005/8/layout/target3"/>
    <dgm:cxn modelId="{B6DF034F-E39D-4ECB-94BA-068896D0C2A7}" type="presParOf" srcId="{333A1088-737F-45CB-B68E-254E46348037}" destId="{8BEBB6EC-1DAA-4CAC-8A25-BC0FCBD5DBD5}" srcOrd="14" destOrd="0" presId="urn:microsoft.com/office/officeart/2005/8/layout/target3"/>
    <dgm:cxn modelId="{557EDDBB-FD8A-48A4-B1DF-352F93F0FD59}" type="presParOf" srcId="{333A1088-737F-45CB-B68E-254E46348037}" destId="{AED2198E-93D5-4001-81B4-73124B309672}" srcOrd="15" destOrd="0" presId="urn:microsoft.com/office/officeart/2005/8/layout/target3"/>
    <dgm:cxn modelId="{B8A6D8E0-863C-443B-98FC-D2E4DB41F315}" type="presParOf" srcId="{333A1088-737F-45CB-B68E-254E46348037}" destId="{2BE915AB-18AA-4053-B92C-3BFC9ED204BB}" srcOrd="16" destOrd="0" presId="urn:microsoft.com/office/officeart/2005/8/layout/target3"/>
    <dgm:cxn modelId="{913487BB-EB0A-4376-82A7-AB0A3D3FE861}" type="presParOf" srcId="{333A1088-737F-45CB-B68E-254E46348037}" destId="{6BB5E863-4638-4E1D-BFDE-399D028AC4ED}" srcOrd="17" destOrd="0" presId="urn:microsoft.com/office/officeart/2005/8/layout/target3"/>
    <dgm:cxn modelId="{459F851A-FD0A-45EE-8AF9-A463A6D4F0BF}" type="presParOf" srcId="{333A1088-737F-45CB-B68E-254E46348037}" destId="{5A5FFA88-C948-4069-8E93-59FA12366E83}" srcOrd="18" destOrd="0" presId="urn:microsoft.com/office/officeart/2005/8/layout/target3"/>
    <dgm:cxn modelId="{52B610E9-E16B-46C0-8D86-A695B54B45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96952" cy="3396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88396" y="0"/>
          <a:ext cx="4130824" cy="3396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688396" y="0"/>
        <a:ext cx="4130824" cy="543512"/>
      </dsp:txXfrm>
    </dsp:sp>
    <dsp:sp modelId="{A52A0455-90FF-4808-ABD0-F02540D31D5A}">
      <dsp:nvSpPr>
        <dsp:cNvPr id="0" name=""/>
        <dsp:cNvSpPr/>
      </dsp:nvSpPr>
      <dsp:spPr>
        <a:xfrm>
          <a:off x="356679" y="543512"/>
          <a:ext cx="2683592" cy="26835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8476" y="543512"/>
          <a:ext cx="4130824" cy="26835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698476" y="543512"/>
        <a:ext cx="4130824" cy="543512"/>
      </dsp:txXfrm>
    </dsp:sp>
    <dsp:sp modelId="{313FC574-E1CD-4FB4-B054-0B805CE0447D}">
      <dsp:nvSpPr>
        <dsp:cNvPr id="0" name=""/>
        <dsp:cNvSpPr/>
      </dsp:nvSpPr>
      <dsp:spPr>
        <a:xfrm>
          <a:off x="713359" y="1087024"/>
          <a:ext cx="1970232" cy="1970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8476" y="1087024"/>
          <a:ext cx="4130824" cy="1970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NÁZEV:VY_32_INOVACE_02:Přírodověda 5.ročník</a:t>
          </a:r>
          <a:endParaRPr lang="cs-CZ" sz="2000" kern="1200" dirty="0"/>
        </a:p>
      </dsp:txBody>
      <dsp:txXfrm>
        <a:off x="1698476" y="1087024"/>
        <a:ext cx="4130824" cy="543512"/>
      </dsp:txXfrm>
    </dsp:sp>
    <dsp:sp modelId="{FFC9F71D-1B4F-4AD9-A4A6-86ADEFC8AF5C}">
      <dsp:nvSpPr>
        <dsp:cNvPr id="0" name=""/>
        <dsp:cNvSpPr/>
      </dsp:nvSpPr>
      <dsp:spPr>
        <a:xfrm>
          <a:off x="1070039" y="1630536"/>
          <a:ext cx="1256872" cy="12568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8476" y="1630536"/>
          <a:ext cx="4130824" cy="12568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TEMA:Magnetická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síla,póly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magnetu,kompas</a:t>
          </a:r>
          <a:endParaRPr lang="cs-CZ" sz="2000" kern="1200" dirty="0"/>
        </a:p>
      </dsp:txBody>
      <dsp:txXfrm>
        <a:off x="1698476" y="1630536"/>
        <a:ext cx="4130824" cy="543512"/>
      </dsp:txXfrm>
    </dsp:sp>
    <dsp:sp modelId="{EE85B701-7295-41C0-BA7A-34D3756A2AE6}">
      <dsp:nvSpPr>
        <dsp:cNvPr id="0" name=""/>
        <dsp:cNvSpPr/>
      </dsp:nvSpPr>
      <dsp:spPr>
        <a:xfrm>
          <a:off x="1426719" y="2174049"/>
          <a:ext cx="543512" cy="5435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8476" y="2174049"/>
          <a:ext cx="4130824" cy="5435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698476" y="2174049"/>
        <a:ext cx="4130824" cy="5435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248AF9-715A-4B12-A1A2-1195DC1B991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FDBE06-F401-4FF4-9785-9EB68D86C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957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effectLst/>
              </a:rPr>
              <a:t>&lt;http://cs.wikipedia.org/wiki/</a:t>
            </a:r>
            <a:r>
              <a:rPr lang="cs-CZ" dirty="0" err="1" smtClean="0">
                <a:effectLst/>
              </a:rPr>
              <a:t>Soubor:Magnetite.jpg</a:t>
            </a:r>
            <a:r>
              <a:rPr lang="cs-CZ" dirty="0" smtClean="0">
                <a:effectLst/>
              </a:rPr>
              <a:t>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BE06-F401-4FF4-9785-9EB68D86C49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883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C:\Users\08D7\AppData\Local\Microsoft\Windows\Temporary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\Content.IE5\5SFC2178\MP9004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BE06-F401-4FF4-9785-9EB68D86C49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575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effectLst/>
              </a:rPr>
              <a:t>&lt;http://cs.wikipedia.org/wiki/Kompas&gt;.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BE06-F401-4FF4-9785-9EB68D86C49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424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C:\Users\08D7\AppData\Local\Microsoft\Windows\Temporary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\Content.IE5\KYYZU1Z4\MP9001/MP9003/MP9004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BE06-F401-4FF4-9785-9EB68D86C49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2582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C:\Users\08D7\AppData\Local\Microsoft\Windows\Temporary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\Content.IE5\5SFC2178\MC900293746[1].wmf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BE06-F401-4FF4-9785-9EB68D86C49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549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C:\Users\08D7\AppData\Local\Microsoft\Windows\Temporary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\Content.IE5\KYYZU1Z4\MC900297719[1].wmf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BE06-F401-4FF4-9785-9EB68D86C49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2364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C:\Users\08D7\AppData\Local\Microsoft\Windows\Temporary Internet </a:t>
            </a:r>
            <a:r>
              <a:rPr lang="cs-CZ" dirty="0" err="1" smtClean="0"/>
              <a:t>Files</a:t>
            </a:r>
            <a:r>
              <a:rPr lang="cs-CZ" dirty="0" smtClean="0"/>
              <a:t>\Content.IE5\WRVST68F\MP900403714[1].</a:t>
            </a:r>
            <a:r>
              <a:rPr lang="cs-CZ" dirty="0" err="1" smtClean="0"/>
              <a:t>jpg</a:t>
            </a:r>
            <a:r>
              <a:rPr lang="cs-CZ" dirty="0" smtClean="0"/>
              <a:t>, \MP900309629[1].</a:t>
            </a:r>
            <a:r>
              <a:rPr lang="cs-CZ" dirty="0" err="1" smtClean="0"/>
              <a:t>jpg</a:t>
            </a:r>
            <a:r>
              <a:rPr lang="cs-CZ" dirty="0" smtClean="0"/>
              <a:t>, MP900386933[1].</a:t>
            </a:r>
            <a:r>
              <a:rPr lang="cs-CZ" dirty="0" err="1" smtClean="0"/>
              <a:t>jpg</a:t>
            </a:r>
            <a:r>
              <a:rPr lang="cs-CZ" dirty="0" smtClean="0"/>
              <a:t>, \MP900401807[2].</a:t>
            </a:r>
            <a:r>
              <a:rPr lang="cs-CZ" dirty="0" err="1" smtClean="0"/>
              <a:t>jpg</a:t>
            </a:r>
            <a:r>
              <a:rPr lang="cs-CZ" dirty="0" smtClean="0"/>
              <a:t>, MP900386763[1].</a:t>
            </a:r>
            <a:r>
              <a:rPr lang="cs-CZ" dirty="0" err="1" smtClean="0"/>
              <a:t>jpg</a:t>
            </a:r>
            <a:r>
              <a:rPr lang="cs-CZ" dirty="0" smtClean="0"/>
              <a:t>, \MP900341611[1].jpg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BE06-F401-4FF4-9785-9EB68D86C49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094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6858000" cy="91457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0" y="2336800"/>
            <a:ext cx="4057650" cy="2402541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5850" y="4978400"/>
            <a:ext cx="3543300" cy="22352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43500" y="8463877"/>
            <a:ext cx="1600200" cy="24384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0" y="8725645"/>
            <a:ext cx="2171700" cy="24384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71450" y="8682613"/>
            <a:ext cx="800100" cy="286872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1"/>
            <a:ext cx="6858000" cy="91449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3251201"/>
            <a:ext cx="5829300" cy="18161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5181600"/>
            <a:ext cx="5829300" cy="1255059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6858000" cy="91390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056216"/>
            <a:ext cx="4514849" cy="107738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2329" y="2671233"/>
            <a:ext cx="2228850" cy="51096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71900" y="2671234"/>
            <a:ext cx="2228850" cy="510963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6858000" cy="91390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056216"/>
            <a:ext cx="4514849" cy="107738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5900" y="2267947"/>
            <a:ext cx="2228850" cy="100118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5900" y="3388659"/>
            <a:ext cx="2228850" cy="439220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1899" y="2267947"/>
            <a:ext cx="2228850" cy="1001183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71900" y="3388659"/>
            <a:ext cx="2228850" cy="439220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6858000" cy="91390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314" y="1377696"/>
            <a:ext cx="973836" cy="3499104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0200" y="1828800"/>
            <a:ext cx="3714750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45436" y="7315200"/>
            <a:ext cx="3374136" cy="10119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6858000" cy="91390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377949"/>
            <a:ext cx="971550" cy="3498851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428750" y="1219200"/>
            <a:ext cx="4114800" cy="59944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43150" y="7315200"/>
            <a:ext cx="3371850" cy="1016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2329" y="2641602"/>
            <a:ext cx="3993986" cy="51218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14950" y="1058335"/>
            <a:ext cx="1028700" cy="67225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2328" y="1058335"/>
            <a:ext cx="3375422" cy="67225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6858000" cy="9144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5901" y="1056216"/>
            <a:ext cx="3983672" cy="1077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14500" y="2641602"/>
            <a:ext cx="3761815" cy="5121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1450" y="8463877"/>
            <a:ext cx="1600200" cy="2438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0B4DB8B3-DAC0-4701-BB2D-6366113852B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1450" y="8725645"/>
            <a:ext cx="2171700" cy="2438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1450" y="8044328"/>
            <a:ext cx="800100" cy="286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C5BAE2B8-18AC-44F5-BC74-0F135F20CE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11961900"/>
              </p:ext>
            </p:extLst>
          </p:nvPr>
        </p:nvGraphicFramePr>
        <p:xfrm>
          <a:off x="404664" y="1211627"/>
          <a:ext cx="5829300" cy="3396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784" y="6325093"/>
            <a:ext cx="4055364" cy="139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73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14350" y="4355975"/>
            <a:ext cx="5829300" cy="7113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 smtClean="0"/>
              <a:t>Shrnutí  a  opakování učiva  :</a:t>
            </a:r>
          </a:p>
          <a:p>
            <a:pPr algn="l"/>
            <a:r>
              <a:rPr lang="cs-CZ" dirty="0" smtClean="0"/>
              <a:t>MAGNETICKÁ  SÍLA,PÓLY  MAGNETU,KOMPAS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696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8680" y="755576"/>
            <a:ext cx="5829300" cy="122413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MAGNETOVEC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92696" y="3131840"/>
            <a:ext cx="5829300" cy="5400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40" y="2699792"/>
            <a:ext cx="6480720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51832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1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0688" y="683568"/>
            <a:ext cx="5829300" cy="7992888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Magnetovec je nerost:</a:t>
            </a:r>
          </a:p>
          <a:p>
            <a:pPr algn="l"/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magnetické vlastnosti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Naleziště : Švédsko , Německo , Norsko , Česká republika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Obsažen v meteoritech z Marsu</a:t>
            </a:r>
          </a:p>
          <a:p>
            <a:pPr marL="457200" indent="-457200" algn="l">
              <a:buFont typeface="Wingdings" pitchFamily="2" charset="2"/>
              <a:buChar char="v"/>
            </a:pPr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Krystalky najdeme i v těle některých živočichů (včely, holubi)</a:t>
            </a:r>
          </a:p>
          <a:p>
            <a:pPr marL="457200" indent="-457200" algn="l">
              <a:buFont typeface="Wingdings" pitchFamily="2" charset="2"/>
              <a:buChar char="v"/>
            </a:pPr>
            <a:endParaRPr lang="cs-CZ" sz="2800" b="1" dirty="0" smtClean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v"/>
            </a:pP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265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remove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0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0" fill="hold">
                                          <p:stCondLst>
                                            <p:cond delay="3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" presetID="34" presetClass="emph" presetSubtype="0" fill="remove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1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7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75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750" fill="hold">
                                          <p:stCondLst>
                                            <p:cond delay="2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3300"/>
                            </p:stCondLst>
                            <p:childTnLst>
                              <p:par>
                                <p:cTn id="19" presetID="34" presetClass="emph" presetSubtype="0" fill="remove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1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7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75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750" fill="hold">
                                          <p:stCondLst>
                                            <p:cond delay="2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100"/>
                            </p:stCondLst>
                            <p:childTnLst>
                              <p:par>
                                <p:cTn id="26" presetID="34" presetClass="emph" presetSubtype="0" fill="remove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1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7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75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750" fill="hold">
                                          <p:stCondLst>
                                            <p:cond delay="2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300"/>
                            </p:stCondLst>
                            <p:childTnLst>
                              <p:par>
                                <p:cTn id="33" presetID="34" presetClass="emph" presetSubtype="0" fill="remove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1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7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75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750" fill="hold">
                                          <p:stCondLst>
                                            <p:cond delay="2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Magnetická  síla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2736" y="3059832"/>
            <a:ext cx="4968552" cy="5688632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Magnet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i="1" dirty="0" smtClean="0">
                <a:solidFill>
                  <a:srgbClr val="FF0000"/>
                </a:solidFill>
              </a:rPr>
              <a:t>přitahuje </a:t>
            </a:r>
            <a:r>
              <a:rPr lang="cs-CZ" sz="2800" b="1" i="1" dirty="0" smtClean="0">
                <a:solidFill>
                  <a:srgbClr val="000000"/>
                </a:solidFill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</a:rPr>
              <a:t>železné</a:t>
            </a:r>
            <a:r>
              <a:rPr lang="cs-CZ" sz="2800" b="1" i="1" dirty="0" smtClean="0">
                <a:solidFill>
                  <a:srgbClr val="000000"/>
                </a:solidFill>
              </a:rPr>
              <a:t> </a:t>
            </a:r>
            <a:r>
              <a:rPr lang="cs-CZ" sz="2800" b="1" dirty="0" smtClean="0">
                <a:solidFill>
                  <a:srgbClr val="000000"/>
                </a:solidFill>
              </a:rPr>
              <a:t>předměty.</a:t>
            </a:r>
          </a:p>
          <a:p>
            <a:endParaRPr lang="cs-CZ" b="1" i="1" dirty="0" smtClean="0">
              <a:solidFill>
                <a:srgbClr val="000000"/>
              </a:solidFill>
            </a:endParaRPr>
          </a:p>
          <a:p>
            <a:endParaRPr lang="cs-CZ" b="1" i="1" dirty="0">
              <a:solidFill>
                <a:srgbClr val="000000"/>
              </a:solidFill>
            </a:endParaRPr>
          </a:p>
          <a:p>
            <a:endParaRPr lang="cs-CZ" b="1" i="1" dirty="0">
              <a:solidFill>
                <a:srgbClr val="000000"/>
              </a:solidFill>
            </a:endParaRPr>
          </a:p>
          <a:p>
            <a:r>
              <a:rPr lang="cs-CZ" sz="2800" b="1" dirty="0" smtClean="0">
                <a:solidFill>
                  <a:srgbClr val="000000"/>
                </a:solidFill>
              </a:rPr>
              <a:t>Síla , kterou  působí  magnet  na  železné  předměty , se nazývá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MAGNETICKÁ   SÍLA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 </a:t>
            </a:r>
            <a:r>
              <a:rPr lang="cs-CZ" sz="2800" b="1" i="1" dirty="0" smtClean="0">
                <a:solidFill>
                  <a:srgbClr val="000000"/>
                </a:solidFill>
              </a:rPr>
              <a:t>(působí  na  dálku).</a:t>
            </a:r>
          </a:p>
          <a:p>
            <a:endParaRPr lang="cs-CZ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17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4704" y="1115616"/>
            <a:ext cx="5472608" cy="101798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MAGNETICKÉ  POLE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6752" y="2641602"/>
            <a:ext cx="4608512" cy="5121833"/>
          </a:xfrm>
        </p:spPr>
        <p:txBody>
          <a:bodyPr/>
          <a:lstStyle/>
          <a:p>
            <a:pPr algn="ctr"/>
            <a:r>
              <a:rPr lang="cs-CZ" sz="2800" b="1" dirty="0">
                <a:solidFill>
                  <a:srgbClr val="000000"/>
                </a:solidFill>
              </a:rPr>
              <a:t>V  okolí  magnetu působí </a:t>
            </a:r>
          </a:p>
          <a:p>
            <a:pPr algn="ctr"/>
            <a:r>
              <a:rPr lang="cs-CZ" sz="2800" b="1" dirty="0">
                <a:solidFill>
                  <a:srgbClr val="FF0000"/>
                </a:solidFill>
              </a:rPr>
              <a:t>MAGNETICKÉ  POLE</a:t>
            </a:r>
            <a:r>
              <a:rPr lang="cs-CZ" sz="2800" b="1" dirty="0">
                <a:solidFill>
                  <a:srgbClr val="000000"/>
                </a:solidFill>
              </a:rPr>
              <a:t>.</a:t>
            </a:r>
            <a:r>
              <a:rPr lang="cs-CZ" sz="2800" dirty="0"/>
              <a:t>  </a:t>
            </a:r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r>
              <a:rPr lang="cs-CZ" sz="2800" b="1" dirty="0" smtClean="0">
                <a:solidFill>
                  <a:srgbClr val="000000"/>
                </a:solidFill>
              </a:rPr>
              <a:t>Magnetická  síla  působí,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I když se mezi magnetem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A železným předmětem </a:t>
            </a:r>
          </a:p>
          <a:p>
            <a:pPr algn="ctr"/>
            <a:r>
              <a:rPr lang="cs-CZ" sz="2800" b="1" i="1" dirty="0" smtClean="0">
                <a:solidFill>
                  <a:srgbClr val="FF0000"/>
                </a:solidFill>
              </a:rPr>
              <a:t>Vyskytne  překážka.</a:t>
            </a:r>
            <a:endParaRPr lang="cs-CZ" sz="2800" b="1" i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932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6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" presetID="6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" presetID="6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4000"/>
                            </p:stCondLst>
                            <p:childTnLst>
                              <p:par>
                                <p:cTn id="17" presetID="6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0"/>
                            </p:stCondLst>
                            <p:childTnLst>
                              <p:par>
                                <p:cTn id="20" presetID="6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Scale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4784" y="611560"/>
            <a:ext cx="3983672" cy="107738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PÓLY    MAGNETU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2736" y="1907704"/>
            <a:ext cx="4824536" cy="6840760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  má 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póly:</a:t>
            </a:r>
          </a:p>
          <a:p>
            <a:pP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 PÓL</a:t>
            </a:r>
          </a:p>
          <a:p>
            <a:pP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 PÓL</a:t>
            </a:r>
          </a:p>
          <a:p>
            <a:pPr>
              <a:buFont typeface="Wingdings" pitchFamily="2" charset="2"/>
              <a:buChar char="v"/>
            </a:pPr>
            <a:endParaRPr lang="cs-CZ" sz="2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Nesouhlasné póly 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S+J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</a:t>
            </a:r>
          </a:p>
          <a:p>
            <a:pPr marL="0" indent="0">
              <a:buNone/>
            </a:pP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Přitahují.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mezi nimi síla </a:t>
            </a:r>
          </a:p>
          <a:p>
            <a:pPr marL="0" indent="0">
              <a:buNone/>
            </a:pP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Přitažlivá.</a:t>
            </a:r>
            <a:endParaRPr lang="cs-CZ" sz="28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Souhlasné  póly 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S+S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J+J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</a:p>
          <a:p>
            <a:pPr marL="0" indent="0">
              <a:buNone/>
            </a:pP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Odpuzují.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mezi nimi síla</a:t>
            </a:r>
          </a:p>
          <a:p>
            <a:pPr marL="0" indent="0">
              <a:buNone/>
            </a:pP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Odpudivá.</a:t>
            </a:r>
          </a:p>
          <a:p>
            <a:pPr marL="0" indent="0">
              <a:buNone/>
            </a:pPr>
            <a:endParaRPr lang="cs-CZ" sz="28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30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3" dur="2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0" dur="250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7" dur="2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4" dur="250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1" dur="250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8" dur="250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5" dur="250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250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250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50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250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9" dur="2500" autoRev="1" fill="remove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0" autoRev="1" fill="remove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0" autoRev="1" fill="remove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0" autoRev="1" fill="remove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6" dur="2500" autoRev="1" fill="remove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" dur="2500" autoRev="1" fill="remove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8" dur="2500" autoRev="1" fill="remove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500" autoRev="1" fill="remove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83" dur="2500" autoRev="1" fill="remove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4" dur="2500" autoRev="1" fill="remove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5" dur="2500" autoRev="1" fill="remove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500" autoRev="1" fill="remove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KOMPAS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pic>
        <p:nvPicPr>
          <p:cNvPr id="1026" name="Picture 2" descr="C:\Users\08D7\AppData\Local\Microsoft\Windows\Temporary Internet Files\Content.IE5\KYYZU1Z4\MP900439492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276" y="2124075"/>
            <a:ext cx="4241910" cy="633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7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0"/>
                            </p:stCondLst>
                            <p:childTnLst>
                              <p:par>
                                <p:cTn id="8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" dur="1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" dur="7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75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" dur="750" fill="hold">
                                          <p:stCondLst>
                                            <p:cond delay="2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124744" y="8820472"/>
            <a:ext cx="398367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2" y="467544"/>
            <a:ext cx="5832648" cy="8352928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Kompas</a:t>
            </a:r>
            <a:r>
              <a:rPr lang="cs-CZ" sz="2800" dirty="0">
                <a:solidFill>
                  <a:srgbClr val="FF0000"/>
                </a:solidFill>
              </a:rPr>
              <a:t> je zařízení určující světové strany. </a:t>
            </a:r>
            <a:endParaRPr lang="cs-CZ" sz="28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000000"/>
                </a:solidFill>
              </a:rPr>
              <a:t>Prvním </a:t>
            </a:r>
            <a:r>
              <a:rPr lang="cs-CZ" sz="2800" dirty="0">
                <a:solidFill>
                  <a:srgbClr val="000000"/>
                </a:solidFill>
              </a:rPr>
              <a:t>kompasem byl </a:t>
            </a:r>
            <a:r>
              <a:rPr lang="cs-CZ" sz="2800" dirty="0" smtClean="0">
                <a:solidFill>
                  <a:srgbClr val="000000"/>
                </a:solidFill>
              </a:rPr>
              <a:t> kus </a:t>
            </a:r>
            <a:r>
              <a:rPr lang="cs-CZ" sz="2800" dirty="0">
                <a:solidFill>
                  <a:srgbClr val="000000"/>
                </a:solidFill>
              </a:rPr>
              <a:t>magnetovce, plovoucí na dřevěné podložce v nádobě s vodou</a:t>
            </a:r>
            <a:r>
              <a:rPr lang="cs-CZ" sz="2800" dirty="0" smtClean="0">
                <a:solidFill>
                  <a:srgbClr val="00000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sz="2800" dirty="0">
                <a:solidFill>
                  <a:srgbClr val="000000"/>
                </a:solidFill>
              </a:rPr>
              <a:t>Kompasy jsou známy ze starověké Číny. První zmínka o kompasu pochází ze 4. století.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>
                <a:solidFill>
                  <a:srgbClr val="000000"/>
                </a:solidFill>
              </a:rPr>
              <a:t>Klasický kompas, používaný ve středověku a novověku hlavně v námořní dopravě, se skládá ze střelky tvaru štíhlého kosočtverce, umístěné v pouzdře, na jehož dně je nakreslena kompasová růžice.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>
                <a:solidFill>
                  <a:srgbClr val="000000"/>
                </a:solidFill>
              </a:rPr>
              <a:t>Zdokonalenou verzí </a:t>
            </a:r>
            <a:r>
              <a:rPr lang="cs-CZ" sz="2800" dirty="0" smtClean="0">
                <a:solidFill>
                  <a:srgbClr val="000000"/>
                </a:solidFill>
              </a:rPr>
              <a:t>kompasu je buzola.</a:t>
            </a:r>
            <a:endParaRPr lang="cs-CZ" sz="2800" dirty="0">
              <a:solidFill>
                <a:srgbClr val="0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059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08D7\AppData\Local\Microsoft\Windows\Temporary Internet Files\Content.IE5\WRVST68F\MP9001783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48" y="467544"/>
            <a:ext cx="424847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7\AppData\Local\Microsoft\Windows\Temporary Internet Files\Content.IE5\YQKRZQFT\MP90031568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952" y="268299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7\AppData\Local\Microsoft\Windows\Temporary Internet Files\Content.IE5\WRVST68F\MP90040742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792" y="5443398"/>
            <a:ext cx="4033056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585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D7\AppData\Local\Microsoft\Windows\Temporary Internet Files\Content.IE5\YQKRZQFT\MC9003468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48" y="971600"/>
            <a:ext cx="6408711" cy="741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46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2776" y="467544"/>
            <a:ext cx="3983672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4704" y="899593"/>
            <a:ext cx="5400600" cy="7128792"/>
          </a:xfrm>
        </p:spPr>
        <p:txBody>
          <a:bodyPr>
            <a:noAutofit/>
          </a:bodyPr>
          <a:lstStyle/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Střelka = </a:t>
            </a:r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lehoučký magnet , který se otáčí na kovovém hrotu.</a:t>
            </a:r>
          </a:p>
          <a:p>
            <a:pPr marL="0" indent="0">
              <a:buNone/>
            </a:pP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Ukazuje vždy  na  SEVER !!!!!</a:t>
            </a:r>
          </a:p>
          <a:p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08D7\AppData\Local\Microsoft\Windows\Temporary Internet Files\Content.IE5\5SFC2178\MC9002977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816" y="4067944"/>
            <a:ext cx="3456385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47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path" presetSubtype="0" accel="50000" decel="5000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 -0.018 0.033 -0.044 0.058 -0.044 C 0.095 -0.044 0.125 -0.017 0.125 0.017 C 0.125 0.028 0.122 0.038 0.116 0.047 C 0.117 0.047 0 0.182 0 0.183 C 0 0.182 -0.117 0.047 -0.116 0.047 C -0.122 0.038 -0.125 0.028 -0.125 0.017 C -0.125 -0.017 -0.095 -0.044 -0.057 -0.044 C -0.033 -0.044 -0.012 -0.018 0 0 Z" pathEditMode="relative" ptsTypes="">
                                      <p:cBhvr>
                                        <p:cTn id="6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4" presetClass="emph" presetSubtype="0" fill="remove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0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0" fill="hold">
                                          <p:stCondLst>
                                            <p:cond delay="3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0" fill="hold">
                                          <p:stCondLst>
                                            <p:cond delay="1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0" fill="hold">
                                          <p:stCondLst>
                                            <p:cond delay="37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30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150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4704" y="1056216"/>
            <a:ext cx="5184576" cy="1077384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Znáš  správnou odpověď?</a:t>
            </a:r>
            <a:endParaRPr lang="cs-CZ" sz="28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4704" y="2641602"/>
            <a:ext cx="5400600" cy="581883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Které  předměty  magnet  přitahuje?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Users\08D7\AppData\Local\Microsoft\Windows\Temporary Internet Files\Content.IE5\WRVST68F\MP9003869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179" y="3635896"/>
            <a:ext cx="196101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7\AppData\Local\Microsoft\Windows\Temporary Internet Files\Content.IE5\5SFC2178\MP90038676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183" y="6800634"/>
            <a:ext cx="2664296" cy="2033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D7\AppData\Local\Microsoft\Windows\Temporary Internet Files\Content.IE5\KYYZU1Z4\MP9004037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40" y="3635896"/>
            <a:ext cx="1767543" cy="232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D7\AppData\Local\Microsoft\Windows\Temporary Internet Files\Content.IE5\KYYZU1Z4\MP9003416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966" y="6660232"/>
            <a:ext cx="173544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7\AppData\Local\Microsoft\Windows\Temporary Internet Files\Content.IE5\5SFC2178\MP90030962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896" y="3923928"/>
            <a:ext cx="1800200" cy="244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8D7\AppData\Local\Microsoft\Windows\Temporary Internet Files\Content.IE5\KYYZU1Z4\MP90040180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46" y="6631835"/>
            <a:ext cx="136815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175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0688" y="1115616"/>
            <a:ext cx="4919776" cy="358779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Z jakého materiálu jsou tyto věci vyrobeny?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14500" y="5724127"/>
            <a:ext cx="3761815" cy="1296145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61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Nůžky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Kružidlo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Kancelářské sponky</a:t>
            </a:r>
          </a:p>
          <a:p>
            <a:pPr>
              <a:buFont typeface="Wingdings" pitchFamily="2" charset="2"/>
              <a:buChar char="ü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Tyto předměty jsou vyrobeny nebo obsahují železo!</a:t>
            </a:r>
          </a:p>
          <a:p>
            <a:pPr>
              <a:buFont typeface="Wingdings" pitchFamily="2" charset="2"/>
              <a:buChar char="ü"/>
            </a:pP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9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Citace: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&lt;http://cs.wikipedia.org/wiki/</a:t>
            </a:r>
            <a:r>
              <a:rPr lang="cs-CZ" dirty="0" err="1"/>
              <a:t>Soubor:Magnetite.jpg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Kliparty Microsoft </a:t>
            </a:r>
            <a:r>
              <a:rPr lang="cs-CZ" dirty="0" err="1" smtClean="0"/>
              <a:t>office</a:t>
            </a:r>
            <a:r>
              <a:rPr lang="cs-CZ" smtClean="0"/>
              <a:t> dne12.9.2011</a:t>
            </a:r>
            <a:endParaRPr lang="cs-CZ" dirty="0" smtClean="0"/>
          </a:p>
          <a:p>
            <a:r>
              <a:rPr lang="cs-CZ" dirty="0" smtClean="0"/>
              <a:t>Materiál vytvořen dne 12.9.2011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88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189</TotalTime>
  <Words>359</Words>
  <Application>Microsoft Office PowerPoint</Application>
  <PresentationFormat>Předvádění na obrazovce (4:3)</PresentationFormat>
  <Paragraphs>87</Paragraphs>
  <Slides>16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1</vt:lpstr>
      <vt:lpstr>Prezentace aplikace PowerPoint</vt:lpstr>
      <vt:lpstr>ANOTACE:</vt:lpstr>
      <vt:lpstr>MAGNETOVEC</vt:lpstr>
      <vt:lpstr>Prezentace aplikace PowerPoint</vt:lpstr>
      <vt:lpstr>Magnetická  síla</vt:lpstr>
      <vt:lpstr>MAGNETICKÉ  POLE</vt:lpstr>
      <vt:lpstr>PÓLY    MAGNETU</vt:lpstr>
      <vt:lpstr>KOMPAS</vt:lpstr>
      <vt:lpstr>Prezentace aplikace PowerPoint</vt:lpstr>
      <vt:lpstr>Prezentace aplikace PowerPoint</vt:lpstr>
      <vt:lpstr>Prezentace aplikace PowerPoint</vt:lpstr>
      <vt:lpstr>Prezentace aplikace PowerPoint</vt:lpstr>
      <vt:lpstr>Znáš  správnou odpověď?</vt:lpstr>
      <vt:lpstr>Z jakého materiálu jsou tyto věci vyrobeny?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26</cp:revision>
  <dcterms:created xsi:type="dcterms:W3CDTF">2011-09-18T17:22:25Z</dcterms:created>
  <dcterms:modified xsi:type="dcterms:W3CDTF">2013-01-04T09:01:19Z</dcterms:modified>
</cp:coreProperties>
</file>