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61" r:id="rId5"/>
    <p:sldId id="262" r:id="rId6"/>
    <p:sldId id="263" r:id="rId7"/>
    <p:sldId id="26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6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VY_32_INOVACE_11_Češi a Slováci ve 2. světové válce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Češi a Slováci ve 2. světové válce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9. 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VY_32_INOVACE_11_Češi a Slováci ve 2. světové válce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9. 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Češi a Slováci ve 2. světové válce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29AD06-64C5-49AB-BF38-69E4E3272F47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6F65FD-4662-4404-AA5E-44D0684933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532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6F65FD-4662-4404-AA5E-44D0684933D0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468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178394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4711417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19)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Češi </a:t>
            </a:r>
            <a:r>
              <a:rPr lang="cs-CZ" sz="6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Slováci ve 2. světové válce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odboj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Protektorát Čechy a Morava</a:t>
            </a:r>
          </a:p>
          <a:p>
            <a:pPr>
              <a:defRPr/>
            </a:pPr>
            <a:r>
              <a:rPr lang="cs-CZ" b="1" dirty="0" smtClean="0"/>
              <a:t>Zřízen 16.3.1939 ze zbytku území ČSR po odtržení Sudet a Slovenska</a:t>
            </a:r>
          </a:p>
          <a:p>
            <a:pPr>
              <a:defRPr/>
            </a:pPr>
            <a:r>
              <a:rPr lang="cs-CZ" b="1" dirty="0" smtClean="0"/>
              <a:t>Formálně autonomní, ve skutečnosti zcela podřízen Třetí říši – dohled provádí říšský protektor (</a:t>
            </a:r>
            <a:r>
              <a:rPr lang="cs-CZ" b="1" dirty="0" err="1" smtClean="0"/>
              <a:t>Reichsprotektor</a:t>
            </a:r>
            <a:r>
              <a:rPr lang="cs-CZ" b="1" dirty="0" smtClean="0"/>
              <a:t>) Konstantin von </a:t>
            </a:r>
            <a:r>
              <a:rPr lang="cs-CZ" b="1" dirty="0" err="1" smtClean="0"/>
              <a:t>Neurath</a:t>
            </a:r>
            <a:endParaRPr lang="cs-CZ" b="1" dirty="0" smtClean="0"/>
          </a:p>
          <a:p>
            <a:pPr>
              <a:defRPr/>
            </a:pPr>
            <a:r>
              <a:rPr lang="cs-CZ" b="1" dirty="0" smtClean="0"/>
              <a:t>Protektorátní vláda – prezident dr. Emil Hácha, předseda vlády gen. Alois Eliáš (spolupracuje s odbojem)</a:t>
            </a:r>
          </a:p>
          <a:p>
            <a:pPr>
              <a:defRPr/>
            </a:pPr>
            <a:r>
              <a:rPr lang="cs-CZ" b="1" dirty="0" smtClean="0"/>
              <a:t>Protektorát měl být průmyslovou základnou Třetí říše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Od počátku se organizuje protiněmecký odboj</a:t>
            </a:r>
          </a:p>
          <a:p>
            <a:r>
              <a:rPr lang="cs-CZ" b="1" dirty="0" smtClean="0"/>
              <a:t>Vznikají nejrůznější organizace (Obrana národa, Petiční výbor „Věrni zůstaneme“…)</a:t>
            </a:r>
          </a:p>
          <a:p>
            <a:r>
              <a:rPr lang="cs-CZ" b="1" dirty="0" smtClean="0"/>
              <a:t>Na jaře 1940 spojeny do Ústředního výboru odboje domácího (ÚVOD)</a:t>
            </a:r>
          </a:p>
          <a:p>
            <a:r>
              <a:rPr lang="cs-CZ" b="1" dirty="0" smtClean="0"/>
              <a:t>Na podzim 1941 se připojuje ilegální KSČ</a:t>
            </a:r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Různé formy odboje – zpravodajství, sabotáže, násilné akce, propaganda, pomoc rodinám zatčených</a:t>
            </a:r>
          </a:p>
          <a:p>
            <a:r>
              <a:rPr lang="cs-CZ" b="1" dirty="0"/>
              <a:t>Zpočátku malé úspěchy (nezkušenost, nepřipravenost, úspěšná pacifikující opatření nacistů)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Pasivní odpor proti nacistům</a:t>
            </a:r>
          </a:p>
          <a:p>
            <a:pPr>
              <a:defRPr/>
            </a:pPr>
            <a:r>
              <a:rPr lang="cs-CZ" b="1" dirty="0" smtClean="0"/>
              <a:t>Již v r. 1939 – manifestace, pochody lidu (Říp, Vavřineček u Domažlic…)</a:t>
            </a:r>
          </a:p>
          <a:p>
            <a:pPr>
              <a:defRPr/>
            </a:pPr>
            <a:r>
              <a:rPr lang="cs-CZ" b="1" dirty="0" smtClean="0"/>
              <a:t>Převoz ostatků K. H. Máchy na Slavín</a:t>
            </a:r>
          </a:p>
          <a:p>
            <a:pPr>
              <a:defRPr/>
            </a:pPr>
            <a:r>
              <a:rPr lang="cs-CZ" b="1" dirty="0" smtClean="0"/>
              <a:t>Oslavy 28.října 1939 – vedou k protiopatření nacistů – střelba do lidí</a:t>
            </a:r>
          </a:p>
          <a:p>
            <a:pPr>
              <a:defRPr/>
            </a:pPr>
            <a:r>
              <a:rPr lang="cs-CZ" b="1" dirty="0" smtClean="0"/>
              <a:t>2 mrtví (dělník V. Sedláček a medik Jan Opletal)</a:t>
            </a:r>
          </a:p>
          <a:p>
            <a:pPr>
              <a:defRPr/>
            </a:pPr>
            <a:r>
              <a:rPr lang="cs-CZ" b="1" dirty="0" smtClean="0"/>
              <a:t>Pohřeb Jana Opletala 15.11.1939 – velká protiněmecká manifestace</a:t>
            </a:r>
          </a:p>
          <a:p>
            <a:pPr>
              <a:defRPr/>
            </a:pPr>
            <a:r>
              <a:rPr lang="cs-CZ" b="1" dirty="0" smtClean="0"/>
              <a:t>17.11.1939 – Němci zavírají české vysoké školy, 1200 studentů odvezeno do koncentračních táborů, 9 zastřeleno – v Anglii prohlašují 17. listopad za Mezinárodní den studentstva</a:t>
            </a:r>
          </a:p>
          <a:p>
            <a:pPr>
              <a:defRPr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u="sng" dirty="0" smtClean="0"/>
              <a:t>Aktivní odpor proti nacistům </a:t>
            </a:r>
          </a:p>
          <a:p>
            <a:pPr>
              <a:defRPr/>
            </a:pPr>
            <a:r>
              <a:rPr lang="cs-CZ" b="1" dirty="0" smtClean="0"/>
              <a:t>Zejména odbojová skupina </a:t>
            </a:r>
            <a:r>
              <a:rPr lang="cs-CZ" b="1" dirty="0" smtClean="0">
                <a:solidFill>
                  <a:srgbClr val="FF0000"/>
                </a:solidFill>
              </a:rPr>
              <a:t>Tři králové</a:t>
            </a:r>
          </a:p>
          <a:p>
            <a:pPr>
              <a:defRPr/>
            </a:pPr>
            <a:r>
              <a:rPr lang="cs-CZ" b="1" dirty="0" smtClean="0"/>
              <a:t>Pplk. Josef Balabán, pplk. Josef Mašín, </a:t>
            </a:r>
            <a:r>
              <a:rPr lang="cs-CZ" b="1" dirty="0" err="1" smtClean="0"/>
              <a:t>škpt</a:t>
            </a:r>
            <a:r>
              <a:rPr lang="cs-CZ" b="1" dirty="0" smtClean="0"/>
              <a:t>. Václav Morávek – předváleční důstojníci</a:t>
            </a:r>
          </a:p>
          <a:p>
            <a:pPr>
              <a:defRPr/>
            </a:pPr>
            <a:r>
              <a:rPr lang="cs-CZ" b="1" dirty="0" smtClean="0"/>
              <a:t>Úzká spolupráce s exilovou vládou v Londýně, sabotáže, atentáty na Němce (i na H. Himmlera – nevyšel jen náhodou)</a:t>
            </a:r>
          </a:p>
          <a:p>
            <a:pPr>
              <a:defRPr/>
            </a:pPr>
            <a:r>
              <a:rPr lang="cs-CZ" b="1" dirty="0" smtClean="0"/>
              <a:t>Všichni tři zahynuli</a:t>
            </a:r>
          </a:p>
        </p:txBody>
      </p:sp>
    </p:spTree>
    <p:extLst>
      <p:ext uri="{BB962C8B-B14F-4D97-AF65-F5344CB8AC3E}">
        <p14:creationId xmlns:p14="http://schemas.microsoft.com/office/powerpoint/2010/main" val="297199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859216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u="sng" dirty="0" smtClean="0"/>
              <a:t>Partyzánský boj</a:t>
            </a:r>
          </a:p>
          <a:p>
            <a:r>
              <a:rPr lang="cs-CZ" b="1" dirty="0" smtClean="0"/>
              <a:t>Organizován ze západu i z východu (zbraně, důstojníci jako velitelé)</a:t>
            </a:r>
          </a:p>
          <a:p>
            <a:r>
              <a:rPr lang="cs-CZ" b="1" dirty="0" smtClean="0"/>
              <a:t>Sílí hlavně ve druhé polovině války</a:t>
            </a:r>
          </a:p>
          <a:p>
            <a:r>
              <a:rPr lang="cs-CZ" b="1" dirty="0" smtClean="0"/>
              <a:t>Nejsilnější skupiny na Slovensku, Valašsku, Zlínsku, v Brdech</a:t>
            </a:r>
          </a:p>
          <a:p>
            <a:r>
              <a:rPr lang="cs-CZ" b="1" dirty="0" smtClean="0"/>
              <a:t>Přepady německé armády, likvidace důstojníků, domácích kolaborantů</a:t>
            </a:r>
          </a:p>
          <a:p>
            <a:r>
              <a:rPr lang="cs-CZ" b="1" dirty="0" smtClean="0"/>
              <a:t>Velké úspěchy, ale i německá odveta (popravy, vypalování vesnic – Ploština, </a:t>
            </a:r>
            <a:r>
              <a:rPr lang="cs-CZ" b="1" dirty="0" err="1" smtClean="0"/>
              <a:t>Javoříčko</a:t>
            </a:r>
            <a:r>
              <a:rPr lang="cs-CZ" b="1" dirty="0" smtClean="0"/>
              <a:t> …)</a:t>
            </a:r>
          </a:p>
        </p:txBody>
      </p:sp>
    </p:spTree>
    <p:extLst>
      <p:ext uri="{BB962C8B-B14F-4D97-AF65-F5344CB8AC3E}">
        <p14:creationId xmlns:p14="http://schemas.microsoft.com/office/powerpoint/2010/main" val="85345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Zahraniční odboj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Organizován exilovou vládou v Londýně (prezident dr. E. Beneš, ministr zahraničí J. Masaryk, min. obrany gen. S. Ingr ….)</a:t>
            </a:r>
          </a:p>
          <a:p>
            <a:r>
              <a:rPr lang="cs-CZ" b="1" dirty="0" smtClean="0"/>
              <a:t>Hlavní cíle – zajištění zrušení Mnichova, obnova ČSR v původních hranicích, přispět k porážce fašismu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212978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 vzniku protektorátu uteklo do zahraničí desetitisíce vlastenců (zejména vojáků), kteří chtěli bojovat proti fašismu</a:t>
            </a:r>
          </a:p>
          <a:p>
            <a:r>
              <a:rPr lang="cs-CZ" b="1" dirty="0" smtClean="0"/>
              <a:t>Bojovali v podstatě na všech bojištích</a:t>
            </a:r>
          </a:p>
          <a:p>
            <a:r>
              <a:rPr lang="cs-CZ" b="1" dirty="0" smtClean="0"/>
              <a:t>Útěkové cesty – přes Polsko do Francie, přes Balkán, do SSSR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952051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Francie</a:t>
            </a:r>
          </a:p>
          <a:p>
            <a:r>
              <a:rPr lang="cs-CZ" b="1" dirty="0" smtClean="0"/>
              <a:t>Zejména piloti (1/4 francouzského letectva)</a:t>
            </a:r>
          </a:p>
          <a:p>
            <a:r>
              <a:rPr lang="cs-CZ" b="1" dirty="0" smtClean="0"/>
              <a:t>Sestřelili 158 německých letadel</a:t>
            </a:r>
          </a:p>
          <a:p>
            <a:r>
              <a:rPr lang="cs-CZ" b="1" dirty="0" smtClean="0"/>
              <a:t>Nejúspěšnější – </a:t>
            </a:r>
            <a:r>
              <a:rPr lang="cs-CZ" b="1" dirty="0" err="1" smtClean="0"/>
              <a:t>škpt</a:t>
            </a:r>
            <a:r>
              <a:rPr lang="cs-CZ" b="1" dirty="0" smtClean="0"/>
              <a:t>. Vašátko, por. Peřina</a:t>
            </a:r>
          </a:p>
          <a:p>
            <a:r>
              <a:rPr lang="cs-CZ" b="1" dirty="0" smtClean="0"/>
              <a:t>V malé míře bojovali i pěšáci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358624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Anglie</a:t>
            </a:r>
          </a:p>
          <a:p>
            <a:r>
              <a:rPr lang="cs-CZ" b="1" dirty="0" smtClean="0"/>
              <a:t>Více než 3500 letců – vytvořili 3 stíhací perutě, 1 bombardovací a 1 noční stíhací letku britské RAF</a:t>
            </a:r>
          </a:p>
          <a:p>
            <a:r>
              <a:rPr lang="cs-CZ" b="1" dirty="0" smtClean="0"/>
              <a:t>Velké úspěchy (byli mezi nejlepšími), ale i tvrdé ztráty</a:t>
            </a:r>
          </a:p>
          <a:p>
            <a:r>
              <a:rPr lang="cs-CZ" b="1" dirty="0" smtClean="0"/>
              <a:t>Kpt. K. </a:t>
            </a:r>
            <a:r>
              <a:rPr lang="cs-CZ" b="1" dirty="0" err="1" smtClean="0"/>
              <a:t>Kuttelwascher</a:t>
            </a:r>
            <a:r>
              <a:rPr lang="cs-CZ" b="1" dirty="0" smtClean="0"/>
              <a:t> (20 sestřelů), čt. J. František (17 sestřelů), plk. F. Fajtl …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4479198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Blízký Východ a Afrika</a:t>
            </a:r>
          </a:p>
          <a:p>
            <a:r>
              <a:rPr lang="cs-CZ" b="1" dirty="0" smtClean="0"/>
              <a:t>Cca 2500 vojáků</a:t>
            </a:r>
          </a:p>
          <a:p>
            <a:r>
              <a:rPr lang="cs-CZ" b="1" dirty="0" smtClean="0"/>
              <a:t>Velitel gen. Karel </a:t>
            </a:r>
            <a:r>
              <a:rPr lang="cs-CZ" b="1" dirty="0" err="1" smtClean="0"/>
              <a:t>Klapálek</a:t>
            </a:r>
            <a:endParaRPr lang="cs-CZ" b="1" dirty="0" smtClean="0"/>
          </a:p>
          <a:p>
            <a:r>
              <a:rPr lang="cs-CZ" b="1" dirty="0" smtClean="0"/>
              <a:t>Proslavili se při obraně přístavu </a:t>
            </a:r>
            <a:r>
              <a:rPr lang="cs-CZ" b="1" dirty="0" err="1" smtClean="0"/>
              <a:t>Tobrúk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46383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u="sng" dirty="0" smtClean="0"/>
              <a:t>SSSR</a:t>
            </a:r>
          </a:p>
          <a:p>
            <a:r>
              <a:rPr lang="cs-CZ" b="1" dirty="0" smtClean="0"/>
              <a:t>Výcvikový tábor ve městě </a:t>
            </a:r>
            <a:r>
              <a:rPr lang="cs-CZ" b="1" dirty="0" err="1" smtClean="0"/>
              <a:t>Buzuluk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velitel pplk. Ludvík Svoboda</a:t>
            </a:r>
          </a:p>
          <a:p>
            <a:r>
              <a:rPr lang="cs-CZ" b="1" dirty="0" smtClean="0"/>
              <a:t>První nasazení 8.3.1943 ve vesnici Sokolovo (npor. Otakar Jaroš)</a:t>
            </a:r>
          </a:p>
          <a:p>
            <a:r>
              <a:rPr lang="cs-CZ" b="1" dirty="0" smtClean="0"/>
              <a:t>Poté osvobození Kyjeva, boje u Bílé Cerekve, </a:t>
            </a:r>
            <a:r>
              <a:rPr lang="cs-CZ" b="1" dirty="0" err="1" smtClean="0"/>
              <a:t>Žaškova</a:t>
            </a:r>
            <a:r>
              <a:rPr lang="cs-CZ" b="1" dirty="0" smtClean="0"/>
              <a:t> …</a:t>
            </a:r>
          </a:p>
          <a:p>
            <a:r>
              <a:rPr lang="cs-CZ" b="1" dirty="0" smtClean="0"/>
              <a:t>Velké úspěchy, ale i velké ztráty – jednotka doplňována Čechy, žijícími na ukrajinské Volyni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24459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Postupně rozšířena až na armádní sbor</a:t>
            </a:r>
          </a:p>
          <a:p>
            <a:r>
              <a:rPr lang="cs-CZ" b="1" dirty="0" smtClean="0"/>
              <a:t>Nejtvrdší nasazení při dobývání Dukelského průsmyku na podzim 1944 (6500 mrtvých)</a:t>
            </a:r>
          </a:p>
          <a:p>
            <a:r>
              <a:rPr lang="cs-CZ" b="1" dirty="0" smtClean="0"/>
              <a:t>Válku končí osvobozením Ostravy</a:t>
            </a:r>
          </a:p>
          <a:p>
            <a:r>
              <a:rPr lang="cs-CZ" b="1" dirty="0" smtClean="0"/>
              <a:t>5 vojáků získalo jako první cizinci titul Hrdina Sovětského svazu (npor. Jaroš, por. Sochor, por. Buršík, por. Tesařík, ppor. Vajda)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1897406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u="sng" dirty="0" err="1" smtClean="0"/>
              <a:t>Paravýsadky</a:t>
            </a:r>
            <a:endParaRPr lang="cs-CZ" b="1" u="sng" dirty="0" smtClean="0"/>
          </a:p>
          <a:p>
            <a:r>
              <a:rPr lang="cs-CZ" b="1" dirty="0" smtClean="0"/>
              <a:t>Organizovány z Anglie i SSSR</a:t>
            </a:r>
          </a:p>
          <a:p>
            <a:r>
              <a:rPr lang="cs-CZ" b="1" dirty="0" smtClean="0"/>
              <a:t>Pomoc domácímu odboji a partyzánům, zpravodajské úkoly, sabotáže, likvidace důležitých cílů</a:t>
            </a:r>
          </a:p>
          <a:p>
            <a:r>
              <a:rPr lang="cs-CZ" b="1" dirty="0" smtClean="0"/>
              <a:t>Zejména v první polovině války těžké ztráty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5648505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Nejslavnější – výsadek Antropoid (rtn. Jan Kubiš, rtm. Jozef Gabčík) – 27.5.1942 provedli úspěšný atentát na </a:t>
            </a:r>
            <a:r>
              <a:rPr lang="cs-CZ" b="1" dirty="0" smtClean="0"/>
              <a:t>zastupujícího říšského protektora SS-Obergruppenführera Reinharda Heydricha (jeden z nejvyšších představitelů Německa)</a:t>
            </a:r>
          </a:p>
          <a:p>
            <a:r>
              <a:rPr lang="cs-CZ" b="1" dirty="0" smtClean="0"/>
              <a:t>Tvrdá německá odplata (popravy, vypálení Lidic a Ležáků…)</a:t>
            </a:r>
            <a:endParaRPr lang="cs-CZ" b="1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43532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se jmenovala nejúspěšnější česká odbojová skupina?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Ve které zemi za války operovalo nejvíce čsl. letců?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Který důležitý přístav v Africe bránili českoslovenští vojáci?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Kde poprvé úspěšně bojovali Čechoslováci na východní frontě?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bylo kódové jméno </a:t>
            </a:r>
            <a:r>
              <a:rPr lang="cs-CZ" b="1" dirty="0" err="1" smtClean="0"/>
              <a:t>paravýsadku</a:t>
            </a:r>
            <a:r>
              <a:rPr lang="cs-CZ" b="1" dirty="0" smtClean="0"/>
              <a:t>, který měl za cíl atentát na R. </a:t>
            </a:r>
            <a:r>
              <a:rPr lang="cs-CZ" b="1" smtClean="0"/>
              <a:t>Heydricha?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856</Words>
  <Application>Microsoft Office PowerPoint</Application>
  <PresentationFormat>Předvádění na obrazovce (4:3)</PresentationFormat>
  <Paragraphs>90</Paragraphs>
  <Slides>19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sady Office</vt:lpstr>
      <vt:lpstr>Prezentace aplikace PowerPoint</vt:lpstr>
      <vt:lpstr>Anotace</vt:lpstr>
      <vt:lpstr>Prezentace aplikace PowerPoint</vt:lpstr>
      <vt:lpstr>Domácí odboj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Zahraniční odboj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Administrátor</cp:lastModifiedBy>
  <cp:revision>42</cp:revision>
  <dcterms:created xsi:type="dcterms:W3CDTF">2011-11-09T14:01:04Z</dcterms:created>
  <dcterms:modified xsi:type="dcterms:W3CDTF">2012-02-19T18:07:21Z</dcterms:modified>
</cp:coreProperties>
</file>