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7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9" r:id="rId13"/>
    <p:sldId id="275" r:id="rId14"/>
    <p:sldId id="270" r:id="rId15"/>
    <p:sldId id="271" r:id="rId16"/>
    <p:sldId id="272" r:id="rId17"/>
    <p:sldId id="273" r:id="rId18"/>
    <p:sldId id="276" r:id="rId19"/>
    <p:sldId id="26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NÁZEV:VY_32_INOVACE_013:Přírodověda </a:t>
          </a:r>
          <a:r>
            <a:rPr lang="cs-CZ" sz="2000" dirty="0" smtClean="0"/>
            <a:t>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výroba skla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1F6E19-8232-4C25-A749-09F3F4FECA76}" type="presOf" srcId="{D1D4F407-5343-4D3F-B5B9-D407B03CAEB4}" destId="{D005CE8C-CC26-4C3E-AC11-E15060ECD759}" srcOrd="0" destOrd="0" presId="urn:microsoft.com/office/officeart/2005/8/layout/target3"/>
    <dgm:cxn modelId="{BDCE06D9-1A3F-4B12-BB47-12F20F7E2FA9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ACE82A-93AD-4BBD-B238-549FC62DB8C3}" type="presOf" srcId="{4C35D32F-0EAB-4CD7-82EE-45574DC2A586}" destId="{8BEBB6EC-1DAA-4CAC-8A25-BC0FCBD5DBD5}" srcOrd="0" destOrd="0" presId="urn:microsoft.com/office/officeart/2005/8/layout/target3"/>
    <dgm:cxn modelId="{0F5D5041-CDBF-498F-AD66-364F56EB2EDE}" type="presOf" srcId="{B651F6E3-6281-48DB-9319-2AEAFDAE7572}" destId="{6BB5E863-4638-4E1D-BFDE-399D028AC4ED}" srcOrd="1" destOrd="0" presId="urn:microsoft.com/office/officeart/2005/8/layout/target3"/>
    <dgm:cxn modelId="{3676003E-A539-4664-BB9C-B7919111C750}" type="presOf" srcId="{D8197B8C-B260-4A16-BDF4-0947B075E274}" destId="{25B08C86-7E15-44DC-BE7F-FFB55DD49D12}" srcOrd="0" destOrd="0" presId="urn:microsoft.com/office/officeart/2005/8/layout/target3"/>
    <dgm:cxn modelId="{026AF4DF-6ACC-4E2C-B4E5-36428DB29303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6D06E37-8DBC-4B1F-8BDC-692AC87DA3D7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575D429-8C01-4DEC-9E6F-0D258A7B6D52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5A4178A-21FE-471E-B9C0-770A34B393F8}" type="presOf" srcId="{757F3AB3-0718-4624-B441-E567A8F0AB56}" destId="{333A1088-737F-45CB-B68E-254E46348037}" srcOrd="0" destOrd="0" presId="urn:microsoft.com/office/officeart/2005/8/layout/target3"/>
    <dgm:cxn modelId="{7DE5720F-405A-4C02-9F34-FFC2952FB498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7AE5082-6698-49F5-83B1-39172DE2D86F}" type="presOf" srcId="{D1B46980-6531-4606-95E6-44980827E919}" destId="{6140AFEC-043D-4C43-A2F9-D0F5331DF3A3}" srcOrd="0" destOrd="0" presId="urn:microsoft.com/office/officeart/2005/8/layout/target3"/>
    <dgm:cxn modelId="{C34E76FD-4146-4C19-B833-59C6FDA4C388}" type="presParOf" srcId="{333A1088-737F-45CB-B68E-254E46348037}" destId="{F5ABB229-8D3B-4694-996A-96F23CF14429}" srcOrd="0" destOrd="0" presId="urn:microsoft.com/office/officeart/2005/8/layout/target3"/>
    <dgm:cxn modelId="{D3F3CD58-E477-4543-8A9E-A002C51EBEBF}" type="presParOf" srcId="{333A1088-737F-45CB-B68E-254E46348037}" destId="{F41139FD-01EE-4571-8B17-4FB00FC51163}" srcOrd="1" destOrd="0" presId="urn:microsoft.com/office/officeart/2005/8/layout/target3"/>
    <dgm:cxn modelId="{1A13E0F4-EE8C-41B2-9234-7A5618E26BAF}" type="presParOf" srcId="{333A1088-737F-45CB-B68E-254E46348037}" destId="{D005CE8C-CC26-4C3E-AC11-E15060ECD759}" srcOrd="2" destOrd="0" presId="urn:microsoft.com/office/officeart/2005/8/layout/target3"/>
    <dgm:cxn modelId="{36F076FA-E25A-43EB-B5AE-1089632914FD}" type="presParOf" srcId="{333A1088-737F-45CB-B68E-254E46348037}" destId="{2C702D82-9B77-49B7-9568-BB8EB47C3372}" srcOrd="3" destOrd="0" presId="urn:microsoft.com/office/officeart/2005/8/layout/target3"/>
    <dgm:cxn modelId="{592E0FED-02C2-4A7F-AD34-C250A1FEB03F}" type="presParOf" srcId="{333A1088-737F-45CB-B68E-254E46348037}" destId="{A52A0455-90FF-4808-ABD0-F02540D31D5A}" srcOrd="4" destOrd="0" presId="urn:microsoft.com/office/officeart/2005/8/layout/target3"/>
    <dgm:cxn modelId="{AD26F583-EAF3-44EA-A64B-A58D22FD005E}" type="presParOf" srcId="{333A1088-737F-45CB-B68E-254E46348037}" destId="{6140AFEC-043D-4C43-A2F9-D0F5331DF3A3}" srcOrd="5" destOrd="0" presId="urn:microsoft.com/office/officeart/2005/8/layout/target3"/>
    <dgm:cxn modelId="{2C5D787F-A834-4068-84A6-3E69664EF3F0}" type="presParOf" srcId="{333A1088-737F-45CB-B68E-254E46348037}" destId="{9358AC05-5D7D-4327-9F80-1AD486AEA664}" srcOrd="6" destOrd="0" presId="urn:microsoft.com/office/officeart/2005/8/layout/target3"/>
    <dgm:cxn modelId="{FB7D65DF-8DE6-4F0B-8011-FA8469F157DA}" type="presParOf" srcId="{333A1088-737F-45CB-B68E-254E46348037}" destId="{313FC574-E1CD-4FB4-B054-0B805CE0447D}" srcOrd="7" destOrd="0" presId="urn:microsoft.com/office/officeart/2005/8/layout/target3"/>
    <dgm:cxn modelId="{4FA696EA-DE60-4B4E-8325-28EF22B7B9E6}" type="presParOf" srcId="{333A1088-737F-45CB-B68E-254E46348037}" destId="{619D679B-A015-4ECF-8348-D1034C574F40}" srcOrd="8" destOrd="0" presId="urn:microsoft.com/office/officeart/2005/8/layout/target3"/>
    <dgm:cxn modelId="{B2026F9C-03EA-48FA-B66B-44BF12F5719F}" type="presParOf" srcId="{333A1088-737F-45CB-B68E-254E46348037}" destId="{322283A8-4A27-4CDA-BAE3-F381106A9174}" srcOrd="9" destOrd="0" presId="urn:microsoft.com/office/officeart/2005/8/layout/target3"/>
    <dgm:cxn modelId="{60CC235D-48AE-4B2D-B270-16EDE75550C8}" type="presParOf" srcId="{333A1088-737F-45CB-B68E-254E46348037}" destId="{FFC9F71D-1B4F-4AD9-A4A6-86ADEFC8AF5C}" srcOrd="10" destOrd="0" presId="urn:microsoft.com/office/officeart/2005/8/layout/target3"/>
    <dgm:cxn modelId="{AECB990E-6128-4F2D-97C4-015397ECCB57}" type="presParOf" srcId="{333A1088-737F-45CB-B68E-254E46348037}" destId="{25B08C86-7E15-44DC-BE7F-FFB55DD49D12}" srcOrd="11" destOrd="0" presId="urn:microsoft.com/office/officeart/2005/8/layout/target3"/>
    <dgm:cxn modelId="{D79397F8-6A97-44A6-B322-4D38C31EC266}" type="presParOf" srcId="{333A1088-737F-45CB-B68E-254E46348037}" destId="{76644BE8-9D7C-4C09-B250-3D10AF48CBB7}" srcOrd="12" destOrd="0" presId="urn:microsoft.com/office/officeart/2005/8/layout/target3"/>
    <dgm:cxn modelId="{B7F17717-8B6E-4C4F-9625-3B7EC67CF4EC}" type="presParOf" srcId="{333A1088-737F-45CB-B68E-254E46348037}" destId="{EE85B701-7295-41C0-BA7A-34D3756A2AE6}" srcOrd="13" destOrd="0" presId="urn:microsoft.com/office/officeart/2005/8/layout/target3"/>
    <dgm:cxn modelId="{9A464B71-396D-4F54-8134-69AAECEC7AB3}" type="presParOf" srcId="{333A1088-737F-45CB-B68E-254E46348037}" destId="{8BEBB6EC-1DAA-4CAC-8A25-BC0FCBD5DBD5}" srcOrd="14" destOrd="0" presId="urn:microsoft.com/office/officeart/2005/8/layout/target3"/>
    <dgm:cxn modelId="{43F2D839-EDBA-420C-98F2-D50FDB5E9B31}" type="presParOf" srcId="{333A1088-737F-45CB-B68E-254E46348037}" destId="{AED2198E-93D5-4001-81B4-73124B309672}" srcOrd="15" destOrd="0" presId="urn:microsoft.com/office/officeart/2005/8/layout/target3"/>
    <dgm:cxn modelId="{66DCE9E8-E259-42E2-B918-1612A7004C18}" type="presParOf" srcId="{333A1088-737F-45CB-B68E-254E46348037}" destId="{2BE915AB-18AA-4053-B92C-3BFC9ED204BB}" srcOrd="16" destOrd="0" presId="urn:microsoft.com/office/officeart/2005/8/layout/target3"/>
    <dgm:cxn modelId="{8FE104E7-EAE8-4463-8347-3A56B9B4E534}" type="presParOf" srcId="{333A1088-737F-45CB-B68E-254E46348037}" destId="{6BB5E863-4638-4E1D-BFDE-399D028AC4ED}" srcOrd="17" destOrd="0" presId="urn:microsoft.com/office/officeart/2005/8/layout/target3"/>
    <dgm:cxn modelId="{7842795E-E5DD-43E8-8EA7-D98ACFC549D8}" type="presParOf" srcId="{333A1088-737F-45CB-B68E-254E46348037}" destId="{5A5FFA88-C948-4069-8E93-59FA12366E83}" srcOrd="18" destOrd="0" presId="urn:microsoft.com/office/officeart/2005/8/layout/target3"/>
    <dgm:cxn modelId="{940BE966-8F51-4D22-B071-3FEF45EE633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NÁZEV:VY_32_INOVACE_013:Přírodověda </a:t>
          </a:r>
          <a:r>
            <a:rPr lang="cs-CZ" sz="2000" kern="1200" dirty="0" smtClean="0"/>
            <a:t>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výroba skla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319566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87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66800" y="2924944"/>
            <a:ext cx="6172199" cy="732655"/>
          </a:xfrm>
        </p:spPr>
        <p:txBody>
          <a:bodyPr/>
          <a:lstStyle/>
          <a:p>
            <a:r>
              <a:rPr lang="cs-CZ" sz="3600" b="1" dirty="0" smtClean="0"/>
              <a:t>Anotace:</a:t>
            </a:r>
            <a:endParaRPr lang="cs-CZ" sz="3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539360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dirty="0" smtClean="0"/>
              <a:t>Práce s textem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dirty="0" smtClean="0"/>
              <a:t>Zápis do sešitu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dirty="0" smtClean="0"/>
              <a:t>Opakování učiva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dirty="0" smtClean="0"/>
              <a:t>Křížovka s tajenkou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194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2073348" cy="1979466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Hlavní suroviny pro výrobu skla: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851920" y="764704"/>
            <a:ext cx="4224528" cy="3395832"/>
          </a:xfrm>
        </p:spPr>
        <p:txBody>
          <a:bodyPr>
            <a:normAutofit/>
          </a:bodyPr>
          <a:lstStyle/>
          <a:p>
            <a:endParaRPr lang="cs-CZ" sz="2000" b="1" i="0" dirty="0" smtClean="0">
              <a:solidFill>
                <a:schemeClr val="bg1"/>
              </a:solidFill>
            </a:endParaRPr>
          </a:p>
          <a:p>
            <a:r>
              <a:rPr lang="cs-CZ" sz="2000" b="1" i="0" dirty="0" smtClean="0">
                <a:solidFill>
                  <a:schemeClr val="bg1"/>
                </a:solidFill>
              </a:rPr>
              <a:t>-----------------------------------------------------</a:t>
            </a:r>
          </a:p>
          <a:p>
            <a:endParaRPr lang="cs-CZ" sz="2000" b="1" i="0" dirty="0" smtClean="0">
              <a:solidFill>
                <a:schemeClr val="bg1"/>
              </a:solidFill>
            </a:endParaRPr>
          </a:p>
          <a:p>
            <a:r>
              <a:rPr lang="cs-CZ" sz="2000" b="1" i="0" dirty="0" smtClean="0">
                <a:solidFill>
                  <a:schemeClr val="bg1"/>
                </a:solidFill>
              </a:rPr>
              <a:t>-----------------------------------------------------</a:t>
            </a:r>
          </a:p>
          <a:p>
            <a:endParaRPr lang="cs-CZ" sz="2000" b="1" i="0" dirty="0" smtClean="0">
              <a:solidFill>
                <a:schemeClr val="bg1"/>
              </a:solidFill>
            </a:endParaRPr>
          </a:p>
          <a:p>
            <a:r>
              <a:rPr lang="cs-CZ" sz="2000" b="1" i="0" dirty="0" smtClean="0">
                <a:solidFill>
                  <a:schemeClr val="bg1"/>
                </a:solidFill>
              </a:rPr>
              <a:t>-----------------------------------------------------</a:t>
            </a:r>
          </a:p>
          <a:p>
            <a:endParaRPr lang="cs-CZ" sz="2000" b="1" i="0" dirty="0" smtClean="0">
              <a:solidFill>
                <a:schemeClr val="bg1"/>
              </a:solidFill>
            </a:endParaRPr>
          </a:p>
          <a:p>
            <a:r>
              <a:rPr lang="cs-CZ" sz="2000" b="1" i="0" dirty="0" smtClean="0">
                <a:solidFill>
                  <a:schemeClr val="bg1"/>
                </a:solidFill>
              </a:rPr>
              <a:t>-----------------------------------------------------</a:t>
            </a:r>
            <a:endParaRPr lang="cs-CZ" sz="2000" b="1" i="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5661248"/>
            <a:ext cx="60516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Dřevo, sklářský písek, voda, soda, ropa, uhlí, vápenec,</a:t>
            </a:r>
          </a:p>
          <a:p>
            <a:r>
              <a:rPr lang="cs-CZ" sz="2000" b="1" dirty="0" smtClean="0"/>
              <a:t> zemní plyn, tříděný skleněný odpad</a:t>
            </a:r>
            <a:endParaRPr lang="cs-CZ" sz="2000" b="1" dirty="0"/>
          </a:p>
        </p:txBody>
      </p:sp>
      <p:pic>
        <p:nvPicPr>
          <p:cNvPr id="1027" name="Picture 3" descr="C:\Users\08D7\AppData\Local\Microsoft\Windows\Temporary Internet Files\Content.IE5\DN23MXL6\MP9003852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36912"/>
            <a:ext cx="320040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9858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96752"/>
            <a:ext cx="7848872" cy="5256584"/>
          </a:xfrm>
        </p:spPr>
      </p:pic>
      <p:sp>
        <p:nvSpPr>
          <p:cNvPr id="5" name="Šipka doprava 4"/>
          <p:cNvSpPr/>
          <p:nvPr/>
        </p:nvSpPr>
        <p:spPr>
          <a:xfrm>
            <a:off x="6732240" y="4365104"/>
            <a:ext cx="93610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6732240" y="4941168"/>
            <a:ext cx="93610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732240" y="5517232"/>
            <a:ext cx="93610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858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2324870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dirty="0" smtClean="0"/>
              <a:t>Suroviny se ve sklářské peci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------------------------</a:t>
            </a:r>
            <a:br>
              <a:rPr lang="cs-CZ" dirty="0" smtClean="0"/>
            </a:br>
            <a:r>
              <a:rPr lang="cs-CZ" dirty="0" smtClean="0"/>
              <a:t>na hmotu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------------------------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31641" y="4005064"/>
            <a:ext cx="6336704" cy="2636589"/>
          </a:xfrm>
          <a:solidFill>
            <a:srgbClr val="0070C0"/>
          </a:solidFill>
          <a:ln>
            <a:solidFill>
              <a:srgbClr val="002060"/>
            </a:solidFill>
          </a:ln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5784602" cy="2022549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Sklovina se dále zpracovává:</a:t>
            </a:r>
          </a:p>
          <a:p>
            <a:endParaRPr lang="cs-CZ" sz="24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-----------------------------------------------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-----------------------------------------------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-----------------------------------------------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51520" y="2348880"/>
            <a:ext cx="28803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481307"/>
            <a:ext cx="8618065" cy="46166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Když se sklovina -------------------------- vzniká  -----------------------------------------!</a:t>
            </a:r>
            <a:endParaRPr lang="cs-CZ" sz="2400" dirty="0"/>
          </a:p>
        </p:txBody>
      </p:sp>
      <p:pic>
        <p:nvPicPr>
          <p:cNvPr id="2050" name="Picture 2" descr="C:\Users\08D7\AppData\Local\Microsoft\Windows\Temporary Internet Files\Content.IE5\VYMRPUCS\MP9004006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77072"/>
            <a:ext cx="619268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4394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2747660" cy="2664296"/>
          </a:xfrm>
          <a:solidFill>
            <a:srgbClr val="002060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Sklo můžeme dále zdobit: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419872" y="1268760"/>
            <a:ext cx="4224528" cy="1955672"/>
          </a:xfrm>
          <a:solidFill>
            <a:srgbClr val="00B0F0"/>
          </a:solidFill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ü"/>
            </a:pPr>
            <a:endParaRPr lang="cs-CZ" sz="2400" dirty="0" smtClean="0"/>
          </a:p>
          <a:p>
            <a:pPr>
              <a:buFont typeface="Wingdings" pitchFamily="2" charset="2"/>
              <a:buChar char="ü"/>
            </a:pPr>
            <a:r>
              <a:rPr lang="cs-CZ" sz="3200" b="1" dirty="0" smtClean="0"/>
              <a:t>broušením</a:t>
            </a:r>
          </a:p>
          <a:p>
            <a:pPr>
              <a:buFont typeface="Wingdings" pitchFamily="2" charset="2"/>
              <a:buChar char="ü"/>
            </a:pPr>
            <a:endParaRPr lang="cs-CZ" sz="3200" b="1" dirty="0"/>
          </a:p>
          <a:p>
            <a:pPr>
              <a:buFont typeface="Wingdings" pitchFamily="2" charset="2"/>
              <a:buChar char="ü"/>
            </a:pPr>
            <a:r>
              <a:rPr lang="cs-CZ" sz="3200" b="1" dirty="0" smtClean="0"/>
              <a:t>malováním</a:t>
            </a:r>
            <a:endParaRPr lang="cs-CZ" sz="3200" b="1" dirty="0"/>
          </a:p>
        </p:txBody>
      </p:sp>
      <p:pic>
        <p:nvPicPr>
          <p:cNvPr id="3074" name="Picture 2" descr="C:\Users\08D7\AppData\Local\Microsoft\Windows\Temporary Internet Files\Content.IE5\DN23MXL6\MP9003168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61048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7\AppData\Local\Microsoft\Windows\Temporary Internet Files\Content.IE5\TN0EOEEB\MC9003713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4077072"/>
            <a:ext cx="1804111" cy="728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7\AppData\Local\Microsoft\Windows\Temporary Internet Files\Content.IE5\YEP76IIT\MC9002874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236" y="4077072"/>
            <a:ext cx="1656784" cy="216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7327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554480"/>
            <a:ext cx="2675652" cy="4538816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Sklo jako odpad je znovu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---------------</a:t>
            </a:r>
            <a:br>
              <a:rPr lang="cs-CZ" sz="2800" b="1" dirty="0" smtClean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Jako druhotná surovina</a:t>
            </a:r>
            <a:endParaRPr lang="cs-CZ" sz="2800" b="1" dirty="0"/>
          </a:p>
        </p:txBody>
      </p:sp>
      <p:pic>
        <p:nvPicPr>
          <p:cNvPr id="4098" name="Picture 2" descr="C:\Users\08D7\AppData\Local\Microsoft\Windows\Temporary Internet Files\Content.IE5\VYMRPUCS\MC900215202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052736"/>
            <a:ext cx="5256583" cy="532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3180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08D7\AppData\Local\Microsoft\Windows\Temporary Internet Files\Content.IE5\YEP76IIT\MP9004385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1588"/>
            <a:ext cx="3347406" cy="1940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7\AppData\Local\Microsoft\Windows\Temporary Internet Files\Content.IE5\DN23MXL6\MP9004339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5137" y="301588"/>
            <a:ext cx="3945632" cy="1940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7\AppData\Local\Microsoft\Windows\Temporary Internet Files\Content.IE5\TN0EOEEB\MP9004005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6490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D7\AppData\Local\Microsoft\Windows\Temporary Internet Files\Content.IE5\VYMRPUCS\MC9002807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020" y="2172077"/>
            <a:ext cx="3705885" cy="251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D7\AppData\Local\Microsoft\Windows\Temporary Internet Files\Content.IE5\YEP76IIT\MP9004387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953" y="2322555"/>
            <a:ext cx="2644903" cy="443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D7\AppData\Local\Microsoft\Windows\Temporary Internet Files\Content.IE5\DN23MXL6\MP90043880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672" y="4874348"/>
            <a:ext cx="4131379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0612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08D7\AppData\Local\Microsoft\Windows\Temporary Internet Files\Content.IE5\VYMRPUCS\MP9004051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4572000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D7\AppData\Local\Microsoft\Windows\Temporary Internet Files\Content.IE5\TN0EOEEB\MP90040501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1000"/>
            <a:ext cx="3960440" cy="2111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D7\AppData\Local\Microsoft\Windows\Temporary Internet Files\Content.IE5\VYMRPUCS\MP9004224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60948"/>
            <a:ext cx="3672407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5329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08D7\AppData\Local\Microsoft\Windows\Temporary Internet Files\Content.IE5\TN0EOEEB\MP9004422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1000"/>
            <a:ext cx="4464496" cy="232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08D7\AppData\Local\Microsoft\Windows\Temporary Internet Files\Content.IE5\TN0EOEEB\MP90017796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08D7\AppData\Local\Microsoft\Windows\Temporary Internet Files\Content.IE5\YEP76IIT\MC90044175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260" y="406375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08D7\AppData\Local\Microsoft\Windows\Temporary Internet Files\Content.IE5\TN0EOEEB\MP90043930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176" y="476672"/>
            <a:ext cx="2936304" cy="6078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6063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08D7\AppData\Local\Microsoft\Windows\Temporary Internet Files\Content.IE5\VYMRPUCS\MC9004351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22987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08D7\AppData\Local\Microsoft\Windows\Temporary Internet Files\Content.IE5\TN0EOEEB\MP9001754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72019"/>
            <a:ext cx="3657600" cy="245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08D7\AppData\Local\Microsoft\Windows\Temporary Internet Files\Content.IE5\YEP76IIT\MP90018263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73016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08D7\AppData\Local\Microsoft\Windows\Temporary Internet Files\Content.IE5\TN0EOEEB\MP9003999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464" y="3488432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614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2074862" cy="3981054"/>
          </a:xfrm>
          <a:solidFill>
            <a:srgbClr val="00B0F0"/>
          </a:solidFill>
        </p:spPr>
        <p:txBody>
          <a:bodyPr>
            <a:noAutofit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Co</a:t>
            </a:r>
            <a:br>
              <a:rPr lang="cs-CZ" sz="3200" b="1" dirty="0" smtClean="0"/>
            </a:br>
            <a:r>
              <a:rPr lang="cs-CZ" sz="3200" b="1" dirty="0" smtClean="0"/>
              <a:t> je </a:t>
            </a:r>
            <a:br>
              <a:rPr lang="cs-CZ" sz="3200" b="1" dirty="0" smtClean="0"/>
            </a:br>
            <a:r>
              <a:rPr lang="cs-CZ" sz="3200" b="1" dirty="0" smtClean="0"/>
              <a:t>v </a:t>
            </a:r>
            <a:br>
              <a:rPr lang="cs-CZ" sz="3200" b="1" dirty="0" smtClean="0"/>
            </a:br>
            <a:r>
              <a:rPr lang="cs-CZ" sz="3200" b="1" dirty="0" smtClean="0"/>
              <a:t>tvém okolí</a:t>
            </a:r>
            <a:br>
              <a:rPr lang="cs-CZ" sz="3200" b="1" dirty="0" smtClean="0"/>
            </a:br>
            <a:r>
              <a:rPr lang="cs-CZ" sz="3200" b="1" dirty="0" smtClean="0"/>
              <a:t> ze </a:t>
            </a:r>
            <a:br>
              <a:rPr lang="cs-CZ" sz="3200" b="1" dirty="0" smtClean="0"/>
            </a:br>
            <a:r>
              <a:rPr lang="cs-CZ" sz="3200" b="1" dirty="0" smtClean="0"/>
              <a:t>skla ?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3419872" y="908720"/>
            <a:ext cx="4824536" cy="47525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/>
              <a:t>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</a:t>
            </a:r>
            <a:endParaRPr lang="cs-CZ" sz="2000" b="1" dirty="0"/>
          </a:p>
        </p:txBody>
      </p:sp>
      <p:sp>
        <p:nvSpPr>
          <p:cNvPr id="6" name="Tlačítko akce: Nápověda 5">
            <a:hlinkClick r:id="" action="ppaction://noaction" highlightClick="1"/>
          </p:cNvPr>
          <p:cNvSpPr/>
          <p:nvPr/>
        </p:nvSpPr>
        <p:spPr>
          <a:xfrm>
            <a:off x="1187624" y="174576"/>
            <a:ext cx="1042416" cy="1042416"/>
          </a:xfrm>
          <a:prstGeom prst="actionButtonHelp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8244408" y="6093296"/>
            <a:ext cx="576064" cy="648072"/>
          </a:xfrm>
          <a:prstGeom prst="actionButtonHelp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2843808" y="5661248"/>
            <a:ext cx="720080" cy="936104"/>
          </a:xfrm>
          <a:prstGeom prst="actionButtonHelp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2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72526"/>
            <a:ext cx="8352928" cy="57129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300192" y="836712"/>
            <a:ext cx="2520280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Pomůcka ke čtení</a:t>
            </a:r>
          </a:p>
          <a:p>
            <a:pPr marL="342900" indent="-342900">
              <a:buFont typeface="+mj-lt"/>
              <a:buAutoNum type="arabicPeriod"/>
            </a:pPr>
            <a:endParaRPr lang="cs-CZ" sz="2000" b="1" dirty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Závěsné svítidlo</a:t>
            </a:r>
          </a:p>
          <a:p>
            <a:pPr marL="342900" indent="-342900">
              <a:buFont typeface="+mj-lt"/>
              <a:buAutoNum type="arabicPeriod"/>
            </a:pPr>
            <a:endParaRPr lang="cs-CZ" sz="2000" b="1" dirty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Surovina pro výrobu skla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Zvětšovací sklo</a:t>
            </a:r>
          </a:p>
          <a:p>
            <a:pPr marL="342900" indent="-342900">
              <a:buFont typeface="+mj-lt"/>
              <a:buAutoNum type="arabicPeriod"/>
            </a:pPr>
            <a:endParaRPr lang="cs-CZ" sz="2000" b="1" dirty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Železný odpad</a:t>
            </a:r>
          </a:p>
          <a:p>
            <a:pPr marL="342900" indent="-342900">
              <a:buFont typeface="+mj-lt"/>
              <a:buAutoNum type="arabicPeriod"/>
            </a:pPr>
            <a:endParaRPr lang="cs-CZ" sz="2000" b="1" dirty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Surovina pro výrobu skla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Roztavená hmota</a:t>
            </a:r>
          </a:p>
          <a:p>
            <a:pPr marL="342900" indent="-342900">
              <a:buFont typeface="+mj-lt"/>
              <a:buAutoNum type="arabicPeriod"/>
            </a:pPr>
            <a:endParaRPr lang="cs-CZ" sz="2000" b="1" dirty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Sklářská píšťala slouží k  -------------</a:t>
            </a:r>
            <a:r>
              <a:rPr lang="cs-CZ" sz="2000" b="1" dirty="0" smtClean="0"/>
              <a:t>Pomůcka ke čtení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980179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7318576" cy="1979466"/>
          </a:xfrm>
          <a:solidFill>
            <a:srgbClr val="0070C0"/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Řešení :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3783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2073348" cy="1979466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Hlavní suroviny pro výrobu skla: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851920" y="764704"/>
            <a:ext cx="4224528" cy="3395832"/>
          </a:xfrm>
          <a:ln>
            <a:solidFill>
              <a:srgbClr val="0070C0"/>
            </a:solidFill>
          </a:ln>
        </p:spPr>
        <p:txBody>
          <a:bodyPr>
            <a:normAutofit lnSpcReduction="10000"/>
          </a:bodyPr>
          <a:lstStyle/>
          <a:p>
            <a:endParaRPr lang="cs-CZ" sz="2000" b="1" i="0" dirty="0" smtClean="0">
              <a:solidFill>
                <a:schemeClr val="bg1"/>
              </a:solidFill>
            </a:endParaRPr>
          </a:p>
          <a:p>
            <a:r>
              <a:rPr lang="cs-CZ" sz="2800" b="1" i="0" dirty="0" smtClean="0">
                <a:solidFill>
                  <a:schemeClr val="bg1"/>
                </a:solidFill>
              </a:rPr>
              <a:t>Sklářský písek</a:t>
            </a:r>
          </a:p>
          <a:p>
            <a:endParaRPr lang="cs-CZ" sz="2000" b="1" i="0" dirty="0" smtClean="0">
              <a:solidFill>
                <a:schemeClr val="bg1"/>
              </a:solidFill>
            </a:endParaRPr>
          </a:p>
          <a:p>
            <a:r>
              <a:rPr lang="cs-CZ" sz="2800" b="1" i="0" dirty="0" smtClean="0">
                <a:solidFill>
                  <a:schemeClr val="bg1"/>
                </a:solidFill>
              </a:rPr>
              <a:t>Vápenec </a:t>
            </a:r>
          </a:p>
          <a:p>
            <a:endParaRPr lang="cs-CZ" sz="2000" b="1" i="0" dirty="0" smtClean="0">
              <a:solidFill>
                <a:schemeClr val="bg1"/>
              </a:solidFill>
            </a:endParaRPr>
          </a:p>
          <a:p>
            <a:r>
              <a:rPr lang="cs-CZ" sz="2800" b="1" i="0" dirty="0" smtClean="0">
                <a:solidFill>
                  <a:schemeClr val="bg1"/>
                </a:solidFill>
              </a:rPr>
              <a:t>Soda </a:t>
            </a:r>
          </a:p>
          <a:p>
            <a:endParaRPr lang="cs-CZ" sz="2000" b="1" i="0" dirty="0" smtClean="0">
              <a:solidFill>
                <a:schemeClr val="bg1"/>
              </a:solidFill>
            </a:endParaRPr>
          </a:p>
          <a:p>
            <a:r>
              <a:rPr lang="cs-CZ" sz="2800" b="1" i="0" dirty="0" smtClean="0">
                <a:solidFill>
                  <a:schemeClr val="bg1"/>
                </a:solidFill>
              </a:rPr>
              <a:t>Tříděný skleněný odpad</a:t>
            </a:r>
            <a:endParaRPr lang="cs-CZ" sz="2800" b="1" i="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5661248"/>
            <a:ext cx="60516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FFFF"/>
                </a:solidFill>
              </a:rPr>
              <a:t>Dřevo, sklářský písek, voda, soda, ropa, uhlí, vápenec,</a:t>
            </a:r>
          </a:p>
          <a:p>
            <a:r>
              <a:rPr lang="cs-CZ" sz="2000" b="1" dirty="0">
                <a:solidFill>
                  <a:srgbClr val="FFFFFF"/>
                </a:solidFill>
              </a:rPr>
              <a:t> zemní plyn, tříděný skleněný odpad</a:t>
            </a:r>
          </a:p>
        </p:txBody>
      </p:sp>
      <p:pic>
        <p:nvPicPr>
          <p:cNvPr id="1027" name="Picture 3" descr="C:\Users\08D7\AppData\Local\Microsoft\Windows\Temporary Internet Files\Content.IE5\DN23MXL6\MP9003852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36912"/>
            <a:ext cx="320040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8849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2324870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dirty="0" smtClean="0"/>
              <a:t>Suroviny se ve sklářské peci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------------------------</a:t>
            </a:r>
            <a:br>
              <a:rPr lang="cs-CZ" dirty="0" smtClean="0"/>
            </a:br>
            <a:r>
              <a:rPr lang="cs-CZ" dirty="0" smtClean="0"/>
              <a:t>na hmotu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------------------------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31641" y="4005064"/>
            <a:ext cx="6336704" cy="2636589"/>
          </a:xfrm>
          <a:solidFill>
            <a:srgbClr val="0070C0"/>
          </a:solidFill>
          <a:ln>
            <a:solidFill>
              <a:srgbClr val="002060"/>
            </a:solidFill>
          </a:ln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963862" y="188641"/>
            <a:ext cx="6000626" cy="2880320"/>
          </a:xfrm>
        </p:spPr>
        <p:txBody>
          <a:bodyPr>
            <a:normAutofit fontScale="62500" lnSpcReduction="20000"/>
          </a:bodyPr>
          <a:lstStyle/>
          <a:p>
            <a:r>
              <a:rPr lang="cs-CZ" sz="3800" b="1" u="sng" dirty="0" smtClean="0"/>
              <a:t>Sklovina se dále zpracovává:</a:t>
            </a:r>
          </a:p>
          <a:p>
            <a:endParaRPr lang="cs-CZ" sz="38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3800" b="1" i="0" dirty="0" smtClean="0"/>
              <a:t>foukáním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800" b="1" i="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3800" b="1" i="0" dirty="0" smtClean="0"/>
              <a:t>tvarováním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800" b="1" i="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3800" b="1" i="0" dirty="0" smtClean="0"/>
              <a:t>lisováním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51520" y="2348880"/>
            <a:ext cx="28803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471269"/>
            <a:ext cx="7314823" cy="46166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FFFF"/>
                </a:solidFill>
              </a:rPr>
              <a:t>Když se sklovina 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ochladí</a:t>
            </a:r>
            <a:r>
              <a:rPr lang="cs-CZ" sz="2400" dirty="0" smtClean="0">
                <a:solidFill>
                  <a:srgbClr val="FFFFFF"/>
                </a:solidFill>
              </a:rPr>
              <a:t>  vzniká  </a:t>
            </a:r>
            <a:r>
              <a:rPr lang="cs-CZ" sz="2400" dirty="0" smtClean="0">
                <a:solidFill>
                  <a:srgbClr val="FF0000"/>
                </a:solidFill>
              </a:rPr>
              <a:t>SKLO </a:t>
            </a:r>
            <a:r>
              <a:rPr lang="cs-CZ" sz="2400" dirty="0" smtClean="0"/>
              <a:t>!!!!!!!!!!!!!!!!!!!!!!!!!!!!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08D7\AppData\Local\Microsoft\Windows\Temporary Internet Files\Content.IE5\VYMRPUCS\MP9004006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77072"/>
            <a:ext cx="619268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3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554480"/>
            <a:ext cx="2675652" cy="453881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Sklo jako odpad je znovu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>
                <a:solidFill>
                  <a:srgbClr val="FF0000"/>
                </a:solidFill>
              </a:rPr>
              <a:t>použitelné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Jako druhotná surovina</a:t>
            </a:r>
            <a:endParaRPr lang="cs-CZ" sz="2800" b="1" dirty="0"/>
          </a:p>
        </p:txBody>
      </p:sp>
      <p:pic>
        <p:nvPicPr>
          <p:cNvPr id="4098" name="Picture 2" descr="C:\Users\08D7\AppData\Local\Microsoft\Windows\Temporary Internet Files\Content.IE5\VYMRPUCS\MC900215202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052736"/>
            <a:ext cx="5256583" cy="532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7300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2526"/>
            <a:ext cx="9144000" cy="5712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693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Text je vytvořen autorem materiálu dne 5.1.2012</a:t>
            </a:r>
          </a:p>
          <a:p>
            <a:r>
              <a:rPr lang="cs-CZ" dirty="0" smtClean="0"/>
              <a:t>Obrázky použity z kolekce Microsoft Office dne 5.1.2012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206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126</TotalTime>
  <Words>182</Words>
  <Application>Microsoft Office PowerPoint</Application>
  <PresentationFormat>Předvádění na obrazovce (4:3)</PresentationFormat>
  <Paragraphs>77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Tradeshow</vt:lpstr>
      <vt:lpstr>Prezentace aplikace PowerPoint</vt:lpstr>
      <vt:lpstr>Anotace:</vt:lpstr>
      <vt:lpstr>Hlavní suroviny pro výrobu skla:</vt:lpstr>
      <vt:lpstr>Prezentace aplikace PowerPoint</vt:lpstr>
      <vt:lpstr>Suroviny se ve sklářské peci   ------------------------ na hmotu  ------------------------</vt:lpstr>
      <vt:lpstr> Sklo můžeme dále zdobit:  </vt:lpstr>
      <vt:lpstr> Sklo jako odpad je znovu  ---------------  Jako druhotná surovina</vt:lpstr>
      <vt:lpstr>Prezentace aplikace PowerPoint</vt:lpstr>
      <vt:lpstr>Prezentace aplikace PowerPoint</vt:lpstr>
      <vt:lpstr>Prezentace aplikace PowerPoint</vt:lpstr>
      <vt:lpstr>Prezentace aplikace PowerPoint</vt:lpstr>
      <vt:lpstr> Co  je  v  tvém okolí  ze  skla ?</vt:lpstr>
      <vt:lpstr>Prezentace aplikace PowerPoint</vt:lpstr>
      <vt:lpstr> Řešení :</vt:lpstr>
      <vt:lpstr>Hlavní suroviny pro výrobu skla:</vt:lpstr>
      <vt:lpstr>Suroviny se ve sklářské peci   ------------------------ na hmotu  ------------------------</vt:lpstr>
      <vt:lpstr> Sklo jako odpad je znovu  použitelné  Jako druhotná surovina</vt:lpstr>
      <vt:lpstr>Prezentace aplikace PowerPoint</vt:lpstr>
      <vt:lpstr>Citace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14</cp:revision>
  <dcterms:created xsi:type="dcterms:W3CDTF">2013-01-01T12:13:26Z</dcterms:created>
  <dcterms:modified xsi:type="dcterms:W3CDTF">2013-01-05T16:37:33Z</dcterms:modified>
</cp:coreProperties>
</file>