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68" r:id="rId5"/>
    <p:sldId id="269" r:id="rId6"/>
    <p:sldId id="284" r:id="rId7"/>
    <p:sldId id="262" r:id="rId8"/>
    <p:sldId id="259" r:id="rId9"/>
    <p:sldId id="283" r:id="rId10"/>
    <p:sldId id="261" r:id="rId11"/>
    <p:sldId id="270" r:id="rId12"/>
    <p:sldId id="271" r:id="rId13"/>
    <p:sldId id="275" r:id="rId14"/>
    <p:sldId id="263" r:id="rId15"/>
    <p:sldId id="272" r:id="rId16"/>
    <p:sldId id="264" r:id="rId17"/>
    <p:sldId id="276" r:id="rId18"/>
    <p:sldId id="266" r:id="rId19"/>
    <p:sldId id="277" r:id="rId20"/>
    <p:sldId id="267" r:id="rId21"/>
    <p:sldId id="278" r:id="rId22"/>
    <p:sldId id="273" r:id="rId23"/>
    <p:sldId id="279" r:id="rId24"/>
    <p:sldId id="281" r:id="rId25"/>
    <p:sldId id="280" r:id="rId26"/>
    <p:sldId id="282" r:id="rId27"/>
    <p:sldId id="286" r:id="rId28"/>
    <p:sldId id="287" r:id="rId29"/>
    <p:sldId id="26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Ilmakeh%C3%A4n_rakenne_m.JPG?uselang=c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Soubor:Meteotek08_atmosfera03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Soubor:Top_of_Atmosphere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mposition_of_Earth's_atmosphere_en.sv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ommons.wikimedia.org/wiki/File:Lightning_over_Oradea_Romania_zoom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s.wikipedia.org/wiki/Soubor:Rainbow_formation.pn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Rain_gauge_Hellman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loud_types_en.sv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cs.wikipedia.org/wiki/Meteorologick%C3%A1_dru%C5%BEice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larlicht_2.jpg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onospheric_reflection.png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tratosf%C3%A9ra" TargetMode="External"/><Relationship Id="rId3" Type="http://schemas.openxmlformats.org/officeDocument/2006/relationships/hyperlink" Target="http://cs.wikipedia.org/wiki/Atmosf%C3%A9ra_Zem%C4%9B" TargetMode="External"/><Relationship Id="rId7" Type="http://schemas.openxmlformats.org/officeDocument/2006/relationships/hyperlink" Target="http://cs.wikipedia.org/wiki/Meteorologick%C3%A1_dru%C5%BEice" TargetMode="External"/><Relationship Id="rId2" Type="http://schemas.openxmlformats.org/officeDocument/2006/relationships/hyperlink" Target="http://cs.wikipedia.org/wiki/Atm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r%C3%A1%C5%BEky" TargetMode="External"/><Relationship Id="rId5" Type="http://schemas.openxmlformats.org/officeDocument/2006/relationships/hyperlink" Target="http://cs.wikipedia.org/wiki/Blesk" TargetMode="External"/><Relationship Id="rId4" Type="http://schemas.openxmlformats.org/officeDocument/2006/relationships/hyperlink" Target="http://cs.wikipedia.org/wiki/Troposf%C3%A9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ATMOSFÉRA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4005064"/>
            <a:ext cx="7920880" cy="223175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Prezentace pro výuku zeměpisu 6. ročník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okončeno 9. 12. 2012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992149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772816"/>
            <a:ext cx="8208962" cy="4797177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VY_32_INOVACE_12_Z6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Zeměpis 6. ročník, Atmosféra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k vysvětlení složení a významu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atmosféry, pojmu počasí a meteorologických prvků,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obsahuje zápis do  sešitů.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9. 12. 2012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863600" y="115888"/>
            <a:ext cx="8280400" cy="1143000"/>
          </a:xfrm>
        </p:spPr>
      </p:pic>
    </p:spTree>
    <p:extLst>
      <p:ext uri="{BB962C8B-B14F-4D97-AF65-F5344CB8AC3E}">
        <p14:creationId xmlns:p14="http://schemas.microsoft.com/office/powerpoint/2010/main" xmlns="" val="108457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95993" y="3011437"/>
            <a:ext cx="1239203" cy="123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</p:spPr>
        <p:txBody>
          <a:bodyPr/>
          <a:lstStyle/>
          <a:p>
            <a:pPr algn="ctr"/>
            <a:r>
              <a:rPr lang="cs-CZ" b="1" dirty="0"/>
              <a:t>Vysvětlivky k práci: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40145" y="3212976"/>
            <a:ext cx="5792294" cy="836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31584" y="5013176"/>
            <a:ext cx="3960440" cy="744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vysvětli 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7543" y="501317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4266" y="1767527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5" y="1836993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ledej na mapě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760675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968552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Plynný obal zemského tělesa držený jeho gravitační silou.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Obsahuje 78 </a:t>
            </a: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% dusíku, 21 % kyslíku, 1 %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argonu, oxidu </a:t>
            </a:r>
            <a:r>
              <a:rPr lang="cs-CZ" sz="3200" dirty="0">
                <a:solidFill>
                  <a:schemeClr val="tx2">
                    <a:lumMod val="50000"/>
                  </a:schemeClr>
                </a:solidFill>
              </a:rPr>
              <a:t>uhličitého a vodních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par.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Původní chemické složení se vlivem organismů výrazně změnilo.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Zemská atmosféra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23528" y="5112633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5112633"/>
            <a:ext cx="7488832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Které organismy jako první začaly měnit chemické složení atmosféry, jak?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383158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616624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roposféra 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sahá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od povrchu země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do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7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až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17 km 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teplota klesá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s nadmořskou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výškou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tratosféra 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sahá do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50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km, teplota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vzrůstá s nadmořskou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výškou, ve 25 km ozón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mezosféra 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80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až 85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km</a:t>
            </a:r>
          </a:p>
          <a:p>
            <a:pPr>
              <a:buFont typeface="Wingdings" pitchFamily="2" charset="2"/>
              <a:buChar char="§"/>
            </a:pP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ermosféra </a:t>
            </a:r>
            <a:r>
              <a:rPr lang="cs-CZ" sz="3000" dirty="0" smtClean="0">
                <a:solidFill>
                  <a:schemeClr val="tx2">
                    <a:lumMod val="50000"/>
                  </a:schemeClr>
                </a:solidFill>
              </a:rPr>
              <a:t>– do 500 km, polární </a:t>
            </a:r>
            <a:r>
              <a:rPr lang="cs-CZ" sz="3000" dirty="0">
                <a:solidFill>
                  <a:schemeClr val="tx2">
                    <a:lumMod val="50000"/>
                  </a:schemeClr>
                </a:solidFill>
              </a:rPr>
              <a:t>z</a:t>
            </a:r>
            <a:r>
              <a:rPr lang="cs-CZ" sz="3000" dirty="0" smtClean="0">
                <a:solidFill>
                  <a:schemeClr val="tx2">
                    <a:lumMod val="50000"/>
                  </a:schemeClr>
                </a:solidFill>
              </a:rPr>
              <a:t>áře</a:t>
            </a:r>
          </a:p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exosféra </a:t>
            </a:r>
            <a:r>
              <a:rPr lang="cs-CZ" sz="3000" dirty="0" smtClean="0">
                <a:solidFill>
                  <a:schemeClr val="tx2">
                    <a:lumMod val="50000"/>
                  </a:schemeClr>
                </a:solidFill>
              </a:rPr>
              <a:t>– přechod do vesmírného prostoru</a:t>
            </a:r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Vrstvy atmosféry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092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File:Ilmakehän rakenne 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32412" y="0"/>
            <a:ext cx="65027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2541" y="3230979"/>
            <a:ext cx="4476890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Ač je popis grafu ve finštině, dokážete mu porozumět?</a:t>
            </a:r>
            <a:endParaRPr lang="cs-CZ" sz="2800" b="1" i="1" dirty="0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226956" y="2060848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799490" y="6211669"/>
            <a:ext cx="5364088" cy="646331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NASA,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 pod licenci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commons.wikimedia.org/wiki/File:Ilmakeh%C3%A4n_rakenne_m.JPG?uselang=cs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15590" y="188640"/>
            <a:ext cx="4476890" cy="156966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Vrstvy atmosféry</a:t>
            </a:r>
          </a:p>
          <a:p>
            <a:pPr algn="ctr"/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08770" y="5190591"/>
            <a:ext cx="588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5260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lvl="0"/>
            <a:r>
              <a:rPr lang="cs-CZ" sz="1200" dirty="0" err="1"/>
              <a:t>Tecnòlegs</a:t>
            </a:r>
            <a:r>
              <a:rPr lang="cs-CZ" sz="1200" dirty="0"/>
              <a:t> de </a:t>
            </a:r>
            <a:r>
              <a:rPr lang="cs-CZ" sz="1200" dirty="0" err="1"/>
              <a:t>l'IES</a:t>
            </a:r>
            <a:r>
              <a:rPr lang="cs-CZ" sz="1200" dirty="0"/>
              <a:t> </a:t>
            </a:r>
            <a:r>
              <a:rPr lang="cs-CZ" sz="1200" dirty="0" err="1"/>
              <a:t>Bisbal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pod licencí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cs.wikipedia.org/wiki/Soubor:Meteotek08_atmosfera03.jpg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2000" y="68133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9931" y="198112"/>
            <a:ext cx="8640960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Troposféra  přímo obklopuje zemský povrch, sahá </a:t>
            </a:r>
            <a:r>
              <a:rPr lang="cs-CZ" sz="2800" b="1" dirty="0" smtClean="0"/>
              <a:t>               do </a:t>
            </a:r>
            <a:r>
              <a:rPr lang="cs-CZ" sz="2800" b="1" dirty="0" smtClean="0"/>
              <a:t>vzdálenosti průměrně 11 km od povrchu Země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019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8313" y="2708275"/>
            <a:ext cx="8229600" cy="1371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z="4800" b="1" dirty="0" smtClean="0"/>
              <a:t>JAK LEDOVCE VZNIKAJÍ  A PŮSOBÍ NA ZEMSKÝ POVRCH?</a:t>
            </a:r>
            <a:endParaRPr lang="cs-CZ" sz="4800" b="1" dirty="0"/>
          </a:p>
        </p:txBody>
      </p:sp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NASA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Earth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lang="cs-CZ" sz="1200" kern="0" dirty="0" err="1">
                <a:solidFill>
                  <a:prstClr val="black"/>
                </a:solidFill>
              </a:rPr>
              <a:t>O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bservatory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cs.wikipedia.org/wiki/Soubor:Top_of_Atmosphere.jpg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683052"/>
            <a:ext cx="8640960" cy="5735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05998"/>
            <a:ext cx="8640960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Vrstva troposféry sahá kolem rovníku až do výšky </a:t>
            </a:r>
          </a:p>
          <a:p>
            <a:pPr algn="ctr"/>
            <a:r>
              <a:rPr lang="cs-CZ" sz="2800" b="1" dirty="0" smtClean="0"/>
              <a:t>17 km, teplota v této výšce klesá na mínus </a:t>
            </a:r>
            <a:r>
              <a:rPr lang="cs-CZ" sz="2800" b="1" dirty="0" smtClean="0"/>
              <a:t>80 °</a:t>
            </a:r>
            <a:r>
              <a:rPr lang="cs-CZ" sz="2800" b="1" dirty="0" smtClean="0"/>
              <a:t>C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125758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omposition of Earth's atmosphere en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781973"/>
            <a:ext cx="762000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lvl="0"/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commons.wikimedia.org/wiki/File:Composition_of_Earth%27s_atmosphere_en.svg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4665"/>
            <a:ext cx="8640960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Chemické složení troposféry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056842" y="5301208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47154" y="5011340"/>
            <a:ext cx="2987824" cy="138499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/>
              <a:t>Jak rozumíte těmto anglickým pojmům?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392003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citel\Desktop\Indie\1003 Mont Everest. zdolal Edmund Hillary a šerpa Tenzing Nor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411221" y="764704"/>
            <a:ext cx="6499516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205998"/>
            <a:ext cx="8640960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 troposféře se tvoří oblačnost, srážky a vítr, které určují průběh počasí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6117" y="1340768"/>
            <a:ext cx="1944216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Himálaj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6206277"/>
            <a:ext cx="1944216" cy="64633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Alena </a:t>
            </a:r>
            <a:r>
              <a:rPr lang="cs-CZ" dirty="0" err="1" smtClean="0"/>
              <a:t>Nachtigallová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956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Počasí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968552"/>
          </a:xfrm>
          <a:solidFill>
            <a:schemeClr val="bg2"/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stav ovzduší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na určitém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místě v určitý čas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růběh atmosférických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jevů </a:t>
            </a:r>
            <a:endParaRPr lang="cs-CZ" sz="28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teplota vzduchu 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– měří se ve °C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lhkost vzduchu 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– množství vodní páry ve vzduchu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blačnost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 – výskyt  mraků v atmosféře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srážky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 – déšť,  sníh, kroupy, rosa, jinovatka ….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tlak vzduchu 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– působení hmoty atmosféry na zemský povrch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vítr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 – rychlost a </a:t>
            </a:r>
            <a:r>
              <a:rPr lang="cs-CZ" sz="2600" dirty="0">
                <a:solidFill>
                  <a:schemeClr val="tx2">
                    <a:lumMod val="50000"/>
                  </a:schemeClr>
                </a:solidFill>
              </a:rPr>
              <a:t>směr </a:t>
            </a:r>
            <a:r>
              <a:rPr lang="cs-CZ" sz="2600" dirty="0" smtClean="0">
                <a:solidFill>
                  <a:schemeClr val="tx2">
                    <a:lumMod val="50000"/>
                  </a:schemeClr>
                </a:solidFill>
              </a:rPr>
              <a:t>větru </a:t>
            </a:r>
            <a:endParaRPr lang="cs-CZ" sz="26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798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11867" y="2562249"/>
            <a:ext cx="8580613" cy="4069978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Nejnižší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teplota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byla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naměřena na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výzkumné stanici Vostok v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Antarktidě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21. července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1983 – mínus 89,2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°C. 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Nejtepleji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bylo 13. září 1922 v libyjské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Aziziji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, teplota dosáhla 57,8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°C. 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Nejsušším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místem na Zemi je </a:t>
            </a:r>
            <a:r>
              <a:rPr lang="cs-CZ" sz="2800" dirty="0" err="1">
                <a:solidFill>
                  <a:schemeClr val="tx2">
                    <a:lumMod val="50000"/>
                  </a:schemeClr>
                </a:solidFill>
              </a:rPr>
              <a:t>Arica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 v Chile, kde téměř vůbec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neprší – 14 let zde nezapršelo.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Nejvíce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srážek spadlo na havajském ostrově 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Kauai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–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12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0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90 mm.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9"/>
            <a:ext cx="8229600" cy="858424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Extrémy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počasí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11866" y="1403027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45316" y="1177254"/>
            <a:ext cx="7647164" cy="138499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Na mapě atmosféry a hydrosféry zjistěte, kde </a:t>
            </a:r>
            <a:r>
              <a:rPr lang="cs-CZ" sz="2800" b="1" i="1" dirty="0" smtClean="0"/>
              <a:t>              na </a:t>
            </a:r>
            <a:r>
              <a:rPr lang="cs-CZ" sz="2800" b="1" i="1" dirty="0" smtClean="0"/>
              <a:t>zemi byly naměřeny nejnižší a nejvyšší teploty </a:t>
            </a:r>
            <a:r>
              <a:rPr lang="cs-CZ" sz="2800" b="1" i="1" dirty="0" smtClean="0"/>
              <a:t>                a </a:t>
            </a:r>
            <a:r>
              <a:rPr lang="cs-CZ" sz="2800" b="1" i="1" dirty="0" smtClean="0"/>
              <a:t>srážky.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153048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060848"/>
            <a:ext cx="8712968" cy="2592288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ěda, která studuje složení a stavbu atmosféry, průběh počasí a jeho vývoj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z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koumá hlavně vrstvu troposféry a stratosféry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ředpovídá průběh počasí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Meteorologie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5375325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5359431"/>
            <a:ext cx="7272808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Které obory lidské činnosti se bez znalostí předpovědi počasí neobejdou?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130678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Mircea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Madau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[cit.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commons.wikimedia.org/wiki/File:Lightning_over_Oradea_Romania_zoom.jpg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6426" y="1395710"/>
            <a:ext cx="76200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760" y="195381"/>
            <a:ext cx="8892480" cy="13849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Blesk je silný </a:t>
            </a:r>
            <a:r>
              <a:rPr lang="cs-CZ" sz="2800" b="1" dirty="0" smtClean="0"/>
              <a:t>elektrostatický </a:t>
            </a:r>
            <a:r>
              <a:rPr lang="cs-CZ" sz="2800" b="1" dirty="0"/>
              <a:t>výboj </a:t>
            </a:r>
            <a:r>
              <a:rPr lang="cs-CZ" sz="2800" b="1" dirty="0" smtClean="0"/>
              <a:t>produkovaný </a:t>
            </a:r>
            <a:r>
              <a:rPr lang="cs-CZ" sz="2800" b="1" dirty="0"/>
              <a:t>během </a:t>
            </a:r>
            <a:r>
              <a:rPr lang="cs-CZ" sz="2800" b="1" dirty="0" smtClean="0"/>
              <a:t>bouřky, vzniká při něm světlo a  zahříváním  okolního  vzduchu vzniká zvuk hromu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79515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Ucitel\Desktop\Khorelova\fotky\Chorvatsko 2011\Motovun\DSC_018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33625" y="1102231"/>
            <a:ext cx="8658855" cy="575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625" y="170637"/>
            <a:ext cx="8712968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Mlha vzniká kondenzací vodní páry a drží se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                           při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zemském povrchu, snižuje viditelnost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01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Peo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pod licencí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cs.wikipedia.org/wiki/Soubor:Rainbow_formation.png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023353" y="0"/>
            <a:ext cx="5120647" cy="6403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60648"/>
            <a:ext cx="3600400" cy="224676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Duha vzniká lomem </a:t>
            </a:r>
          </a:p>
          <a:p>
            <a:pPr algn="ctr"/>
            <a:r>
              <a:rPr lang="cs-CZ" sz="2800" b="1" dirty="0" smtClean="0"/>
              <a:t>a rozkladem světelného paprsku </a:t>
            </a:r>
          </a:p>
          <a:p>
            <a:pPr algn="ctr"/>
            <a:r>
              <a:rPr lang="cs-CZ" sz="2800" b="1" dirty="0" smtClean="0"/>
              <a:t>v kapce vody nebo </a:t>
            </a:r>
          </a:p>
          <a:p>
            <a:pPr algn="ctr"/>
            <a:r>
              <a:rPr lang="cs-CZ" sz="2800" b="1" dirty="0" smtClean="0"/>
              <a:t>v ledovém krystalu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8179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esktop\Khorelova\fotky\Z-Salcbursko 2008\Snímek 02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4739" y="665384"/>
            <a:ext cx="8280920" cy="621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Duha je pozorovatelná i u vodopádů - </a:t>
            </a:r>
            <a:r>
              <a:rPr lang="cs-CZ" sz="2800" b="1" dirty="0" err="1" smtClean="0"/>
              <a:t>Krimml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71785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Bocholter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cs.wikipedia.org/wiki/Soubor:Rain_gauge_Hellmann.jpg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72000" y="214673"/>
            <a:ext cx="4314056" cy="6471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31502"/>
            <a:ext cx="4288221" cy="339580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Množství srážek se měří srážkoměrem a udává se </a:t>
            </a:r>
          </a:p>
          <a:p>
            <a:r>
              <a:rPr lang="cs-CZ" sz="2800" b="1" dirty="0" smtClean="0"/>
              <a:t>v mm na </a:t>
            </a:r>
            <a:r>
              <a:rPr lang="cs-CZ" sz="2800" b="1" dirty="0"/>
              <a:t>m</a:t>
            </a:r>
            <a:r>
              <a:rPr lang="cs-CZ" sz="2800" b="1" baseline="30000" dirty="0"/>
              <a:t>2</a:t>
            </a:r>
          </a:p>
          <a:p>
            <a:endParaRPr lang="cs-CZ" sz="2800" b="1" baseline="30000" dirty="0"/>
          </a:p>
          <a:p>
            <a:r>
              <a:rPr lang="cs-CZ" sz="2800" b="1" dirty="0" smtClean="0"/>
              <a:t>(1 mm = 1 litr na m</a:t>
            </a:r>
            <a:r>
              <a:rPr lang="cs-CZ" sz="2800" b="1" baseline="30000" dirty="0" smtClean="0"/>
              <a:t>2</a:t>
            </a:r>
            <a:r>
              <a:rPr lang="cs-CZ" sz="2800" b="1" dirty="0"/>
              <a:t>)</a:t>
            </a:r>
          </a:p>
          <a:p>
            <a:endParaRPr lang="cs-CZ" sz="2800" b="1" dirty="0"/>
          </a:p>
          <a:p>
            <a:r>
              <a:rPr lang="cs-CZ" sz="2800" b="1" dirty="0"/>
              <a:t>Také se měří </a:t>
            </a:r>
            <a:r>
              <a:rPr lang="cs-CZ" sz="2800" b="1" dirty="0" smtClean="0"/>
              <a:t>intenzita                     </a:t>
            </a:r>
            <a:r>
              <a:rPr lang="cs-CZ" sz="2800" b="1" dirty="0"/>
              <a:t>a doba trvání srážek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691680" y="3861048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997442"/>
            <a:ext cx="4320480" cy="138499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Podle atlasu hydrosféry zjistěte průměrné množství ročních srážek v ČR.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163747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9512" y="1037859"/>
            <a:ext cx="8712968" cy="5358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Valentin de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Bruyn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pod licencí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3"/>
              </a:rPr>
              <a:t>cs.wikipedia.org/wiki/Soubor:Cloud_types_en.svg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9512" y="188640"/>
            <a:ext cx="8712968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Meteorologie rozlišuje tyto základní tvary  oblaků</a:t>
            </a:r>
          </a:p>
          <a:p>
            <a:pPr algn="ctr"/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66923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NOAA,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cs.wikipedia.org/wiki/Meteorologick%C3%A1_dru%C5%BEice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790512"/>
            <a:ext cx="8640960" cy="5605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98014"/>
            <a:ext cx="8640960" cy="13849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 předpovědi počasí dnes vědci využívají meteorologické družice, které sbírají na oběžné dráze údaje o stavu v atmosféře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36918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Ucitel\Desktop\Khorelova\fotky\Pomezky 2008\PomezkySilvestr2008 01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9796" y="697902"/>
            <a:ext cx="8244408" cy="618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20848"/>
            <a:ext cx="8640960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Teplota, množství srážek a síla větru se obvykle mění </a:t>
            </a:r>
          </a:p>
          <a:p>
            <a:pPr algn="ctr"/>
            <a:r>
              <a:rPr lang="cs-CZ" sz="2800" b="1" dirty="0" smtClean="0"/>
              <a:t>v závislosti na nadmořské výšce – Krkonoše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30732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Desktop\Khorelova\fotky\Lyže Rakousko 2012\DSCN022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2289212"/>
            <a:ext cx="6091716" cy="456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citel\Desktop\Khorelova\fotky\Lyže Rakousko 2012\DSCN0171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912435" y="1700808"/>
            <a:ext cx="5052053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8898" y="116632"/>
            <a:ext cx="8784976" cy="181588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Teplotní 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inverze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vzniká tak, že v chladném vzduchu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                    v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údolí kondenzuje 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vodní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pára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vzniká mlha, která nedovolí vzduchu, aby se prohřál. Nad mlhou je slunečno a teplo.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50846" y="5574356"/>
            <a:ext cx="2313642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Rakouské Alpy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45240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Stratosféra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8568951" cy="3345235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z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asahuje až do 50 km od povrchu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e vzdálenosti asi 25 km od povrchu Země je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ozónová vrstva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, která odráží nebezpečné ultrafialové záření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téměř chybí vodní pára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zdušné proudění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l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etadla létají zhruba v 11 km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741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924944"/>
            <a:ext cx="8640960" cy="3744416"/>
          </a:xfrm>
          <a:solidFill>
            <a:schemeClr val="bg2"/>
          </a:solidFill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Součástí je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ionosféra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, která umožňuje odraz rádiových vln zpět na zemský povrch.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Ve výšce okolo 100 km od zemského povrchu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vzniká              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 polárních oblastech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polární záře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Je to sluneční vítr (volné protony a elektrony) zachycený magnetickým polem Země a stáčený </a:t>
            </a: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                      k </a:t>
            </a:r>
            <a:r>
              <a:rPr lang="cs-CZ" sz="2600" b="1" dirty="0" smtClean="0">
                <a:solidFill>
                  <a:schemeClr val="tx2">
                    <a:lumMod val="50000"/>
                  </a:schemeClr>
                </a:solidFill>
              </a:rPr>
              <a:t>magnetickým pólům.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Termosféra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035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2000" y="1433810"/>
            <a:ext cx="7620000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USAF,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3"/>
              </a:rPr>
              <a:t>cs.wikipedia.org/wiki/Soubor:Polarlicht_2.jpg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920" y="188640"/>
            <a:ext cx="8640960" cy="13849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Polární záře na Aljašce</a:t>
            </a:r>
          </a:p>
          <a:p>
            <a:pPr algn="ctr"/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64044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2000" y="66619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Sebastian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Janke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[cit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.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2012-12-09]. dostupné pod licencí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Creative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Commons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na </a:t>
            </a:r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www:</a:t>
            </a:r>
          </a:p>
          <a:p>
            <a:pPr lvl="0"/>
            <a:r>
              <a:rPr lang="cs-CZ" sz="1200" kern="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3"/>
              </a:rPr>
              <a:t>cs.wikipedia.org/wiki/Soubor:Ionospheric_reflection.png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kumimoji="0" lang="cs-CZ" sz="1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188640"/>
            <a:ext cx="8640960" cy="5232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Odraz rádiových vln od ionosféry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7113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12568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lynný obal Země, ochrana před přehřátím, ochlazením 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dusík, kyslík, argon, oxid uhličitý </a:t>
            </a:r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vodní páry</a:t>
            </a:r>
          </a:p>
          <a:p>
            <a:pPr>
              <a:buFont typeface="Wingdings" pitchFamily="2" charset="2"/>
              <a:buChar char="§"/>
            </a:pPr>
            <a:r>
              <a:rPr lang="cs-CZ" sz="3200" b="1" u="sng" dirty="0">
                <a:solidFill>
                  <a:schemeClr val="tx2">
                    <a:lumMod val="50000"/>
                  </a:schemeClr>
                </a:solidFill>
              </a:rPr>
              <a:t>t</a:t>
            </a:r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</a:rPr>
              <a:t>roposféra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do 11 km – průběh počasí</a:t>
            </a:r>
          </a:p>
          <a:p>
            <a:pPr marL="553720" lvl="2">
              <a:buFont typeface="Wingdings" pitchFamily="2" charset="2"/>
              <a:buChar char="§"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sluneční svit, teplota, vlhkost a tlak vzduchu, srážky,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vítr</a:t>
            </a:r>
          </a:p>
          <a:p>
            <a:pPr marL="553720" lvl="2">
              <a:buFont typeface="Wingdings" pitchFamily="2" charset="2"/>
              <a:buChar char="§"/>
            </a:pPr>
            <a:r>
              <a:rPr lang="cs-CZ" sz="2800" b="1" u="sng" dirty="0">
                <a:solidFill>
                  <a:schemeClr val="tx2">
                    <a:lumMod val="50000"/>
                  </a:schemeClr>
                </a:solidFill>
              </a:rPr>
              <a:t>m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eteorologie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zkoumá děje v atmosféře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</a:rPr>
              <a:t>stratosféra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– letadla, ozónová vrstva</a:t>
            </a:r>
          </a:p>
          <a:p>
            <a:pPr>
              <a:buFont typeface="Wingdings" pitchFamily="2" charset="2"/>
              <a:buChar char="§"/>
            </a:pPr>
            <a:r>
              <a:rPr lang="cs-CZ" sz="3200" b="1" u="sng" dirty="0">
                <a:solidFill>
                  <a:schemeClr val="tx2">
                    <a:lumMod val="50000"/>
                  </a:schemeClr>
                </a:solidFill>
              </a:rPr>
              <a:t>m</a:t>
            </a:r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</a:rPr>
              <a:t>ezosféra</a:t>
            </a:r>
          </a:p>
          <a:p>
            <a:pPr>
              <a:buFont typeface="Wingdings" pitchFamily="2" charset="2"/>
              <a:buChar char="§"/>
            </a:pPr>
            <a:r>
              <a:rPr lang="cs-CZ" sz="3200" b="1" u="sng" dirty="0" smtClean="0">
                <a:solidFill>
                  <a:schemeClr val="tx2">
                    <a:lumMod val="50000"/>
                  </a:schemeClr>
                </a:solidFill>
              </a:rPr>
              <a:t>ionosféra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– polární záře, odraz rádiových vln</a:t>
            </a:r>
          </a:p>
          <a:p>
            <a:pPr lvl="1">
              <a:buFont typeface="Wingdings" pitchFamily="2" charset="2"/>
              <a:buChar char="§"/>
            </a:pPr>
            <a:endParaRPr lang="cs-CZ" sz="3000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Zemská atmosféra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436055" y="0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7098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b="1" i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3200" b="1" i="1" dirty="0" smtClean="0">
                <a:solidFill>
                  <a:schemeClr val="tx2">
                    <a:lumMod val="50000"/>
                  </a:schemeClr>
                </a:solidFill>
              </a:rPr>
              <a:t>opište průběh počasí předchozího dne 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denní teplotu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m</a:t>
            </a: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nožství a druh srážek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blačnost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b="1" i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ohyb vzduchu</a:t>
            </a: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Domácí úkol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786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313" y="1447800"/>
            <a:ext cx="8218487" cy="4572000"/>
          </a:xfrm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0" indent="0">
              <a:buNone/>
              <a:defRPr/>
            </a:pP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2012-12-09],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www:</a:t>
            </a:r>
            <a:endParaRPr lang="cs-CZ" sz="1900" i="1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cs.wikipedia.org/wiki/Atmosf%C3%A9ra</a:t>
            </a: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cs.wikipedia.org/wiki/Atmosf%C3%A9ra_Zem%C4%9B</a:t>
            </a: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cs.wikipedia.org/wiki/Troposf%C3%A9ra</a:t>
            </a:r>
            <a:r>
              <a:rPr lang="cs-CZ" sz="2000" dirty="0" smtClean="0"/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cs.wikipedia.org/wiki/Blesk</a:t>
            </a:r>
            <a:r>
              <a:rPr lang="cs-CZ" sz="2000" dirty="0" smtClean="0"/>
              <a:t> 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cs.wikipedia.org/wiki/Sr%C3%A1%C5%BEky</a:t>
            </a: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cs.wikipedia.org/wiki/Meteorologick%C3%A1_dru%C5%BEice</a:t>
            </a: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cs.wikipedia.org/wiki/Stratosf%C3%A9ra</a:t>
            </a: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 smtClean="0"/>
              <a:t>Neoznačené fotografie jsou autorky vlastní   </a:t>
            </a:r>
          </a:p>
          <a:p>
            <a:pPr>
              <a:defRPr/>
            </a:pPr>
            <a:endParaRPr lang="cs-CZ" sz="1900" dirty="0" smtClean="0"/>
          </a:p>
          <a:p>
            <a:pPr>
              <a:defRPr/>
            </a:pPr>
            <a:endParaRPr lang="pt-BR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POUŽITÉ ZDROJE INFORMACÍ</a:t>
            </a:r>
            <a:endParaRPr lang="cs-CZ" b="1" dirty="0"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2051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567</TotalTime>
  <Words>973</Words>
  <Application>Microsoft Office PowerPoint</Application>
  <PresentationFormat>Předvádění na obrazovce (4:3)</PresentationFormat>
  <Paragraphs>154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Vlnění</vt:lpstr>
      <vt:lpstr>ATMOSFÉRA</vt:lpstr>
      <vt:lpstr>Snímek 2</vt:lpstr>
      <vt:lpstr>Vysvětlivky k práci:</vt:lpstr>
      <vt:lpstr>Zemská atmosféra</vt:lpstr>
      <vt:lpstr>Vrstvy atmosféry</vt:lpstr>
      <vt:lpstr>Snímek 6</vt:lpstr>
      <vt:lpstr>Snímek 7</vt:lpstr>
      <vt:lpstr>JAK LEDOVCE VZNIKAJÍ  A PŮSOBÍ NA ZEMSKÝ POVRCH?</vt:lpstr>
      <vt:lpstr>Snímek 9</vt:lpstr>
      <vt:lpstr>Snímek 10</vt:lpstr>
      <vt:lpstr>Počasí </vt:lpstr>
      <vt:lpstr>Extrémy počasí</vt:lpstr>
      <vt:lpstr>Meteorologie 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Stratosféra </vt:lpstr>
      <vt:lpstr>Termosféra </vt:lpstr>
      <vt:lpstr>Snímek 25</vt:lpstr>
      <vt:lpstr>Snímek 26</vt:lpstr>
      <vt:lpstr>Zemská atmosféra</vt:lpstr>
      <vt:lpstr>Domácí úkol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ATMOSFÉRA</dc:title>
  <dc:creator>Ucitel</dc:creator>
  <cp:lastModifiedBy>Dum</cp:lastModifiedBy>
  <cp:revision>35</cp:revision>
  <dcterms:created xsi:type="dcterms:W3CDTF">2012-12-09T16:07:48Z</dcterms:created>
  <dcterms:modified xsi:type="dcterms:W3CDTF">2013-01-29T17:56:16Z</dcterms:modified>
</cp:coreProperties>
</file>