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32"/>
  </p:notesMasterIdLst>
  <p:sldIdLst>
    <p:sldId id="256" r:id="rId2"/>
    <p:sldId id="296" r:id="rId3"/>
    <p:sldId id="328" r:id="rId4"/>
    <p:sldId id="305" r:id="rId5"/>
    <p:sldId id="295" r:id="rId6"/>
    <p:sldId id="258" r:id="rId7"/>
    <p:sldId id="307" r:id="rId8"/>
    <p:sldId id="329" r:id="rId9"/>
    <p:sldId id="309" r:id="rId10"/>
    <p:sldId id="259" r:id="rId11"/>
    <p:sldId id="260" r:id="rId12"/>
    <p:sldId id="311" r:id="rId13"/>
    <p:sldId id="273" r:id="rId14"/>
    <p:sldId id="294" r:id="rId15"/>
    <p:sldId id="265" r:id="rId16"/>
    <p:sldId id="261" r:id="rId17"/>
    <p:sldId id="264" r:id="rId18"/>
    <p:sldId id="263" r:id="rId19"/>
    <p:sldId id="267" r:id="rId20"/>
    <p:sldId id="304" r:id="rId21"/>
    <p:sldId id="314" r:id="rId22"/>
    <p:sldId id="323" r:id="rId23"/>
    <p:sldId id="268" r:id="rId24"/>
    <p:sldId id="315" r:id="rId25"/>
    <p:sldId id="310" r:id="rId26"/>
    <p:sldId id="281" r:id="rId27"/>
    <p:sldId id="313" r:id="rId28"/>
    <p:sldId id="257" r:id="rId29"/>
    <p:sldId id="274" r:id="rId30"/>
    <p:sldId id="297" r:id="rId3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4ECFA"/>
    <a:srgbClr val="FF3300"/>
    <a:srgbClr val="00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240FA5F5-C79F-4E1E-9BDB-C39A1D5664E2}" type="datetimeFigureOut">
              <a:rPr lang="cs-CZ"/>
              <a:pPr>
                <a:defRPr/>
              </a:pPr>
              <a:t>27.1.2013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61BDDFE1-F786-4D43-87B1-18E41FEA09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603838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76400"/>
            <a:ext cx="7772400" cy="18288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244FDC-197A-40BF-AE2E-F76A1D5AC3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9055870"/>
      </p:ext>
    </p:extLst>
  </p:cSld>
  <p:clrMapOvr>
    <a:masterClrMapping/>
  </p:clrMapOvr>
  <p:transition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FD219A-5B78-499E-92AF-5D6F676AA6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234960"/>
      </p:ext>
    </p:extLst>
  </p:cSld>
  <p:clrMapOvr>
    <a:masterClrMapping/>
  </p:clrMapOvr>
  <p:transition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B29E46-2829-47C2-B395-C7AFC5DC6E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414829"/>
      </p:ext>
    </p:extLst>
  </p:cSld>
  <p:clrMapOvr>
    <a:masterClrMapping/>
  </p:clrMapOvr>
  <p:transition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2954C9-7E13-499B-94F0-EBEFB13082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237287"/>
      </p:ext>
    </p:extLst>
  </p:cSld>
  <p:clrMapOvr>
    <a:masterClrMapping/>
  </p:clrMapOvr>
  <p:transition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1ECFE4-DAA5-4E32-B630-787A254B50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5044830"/>
      </p:ext>
    </p:extLst>
  </p:cSld>
  <p:clrMapOvr>
    <a:masterClrMapping/>
  </p:clrMapOvr>
  <p:transition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F6ABBA-E889-44D8-9B4A-7F19131735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853683"/>
      </p:ext>
    </p:extLst>
  </p:cSld>
  <p:clrMapOvr>
    <a:masterClrMapping/>
  </p:clrMapOvr>
  <p:transition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A7D85F-4123-4D06-9705-B222E0034B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052802"/>
      </p:ext>
    </p:extLst>
  </p:cSld>
  <p:clrMapOvr>
    <a:masterClrMapping/>
  </p:clrMapOvr>
  <p:transition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62B1CE-06CF-4604-AF5E-CB11055F48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67572"/>
      </p:ext>
    </p:extLst>
  </p:cSld>
  <p:clrMapOvr>
    <a:masterClrMapping/>
  </p:clrMapOvr>
  <p:transition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7F283D-38E8-4A1D-A908-A148C3B0AF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127751"/>
      </p:ext>
    </p:extLst>
  </p:cSld>
  <p:clrMapOvr>
    <a:masterClrMapping/>
  </p:clrMapOvr>
  <p:transition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824F07-0A9B-47DA-BDDB-AE2DF900EF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894015"/>
      </p:ext>
    </p:extLst>
  </p:cSld>
  <p:clrMapOvr>
    <a:masterClrMapping/>
  </p:clrMapOvr>
  <p:transition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381000"/>
            <a:ext cx="2057400" cy="5715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019800" cy="5715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870F08-2033-4BF7-93DD-6A67C9410A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9110305"/>
      </p:ext>
    </p:extLst>
  </p:cSld>
  <p:clrMapOvr>
    <a:masterClrMapping/>
  </p:clrMapOvr>
  <p:transition>
    <p:zoom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40386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40386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4340B1-AF21-4F89-AD5F-1EBDBF1196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8664124"/>
      </p:ext>
    </p:extLst>
  </p:cSld>
  <p:clrMapOvr>
    <a:masterClrMapping/>
  </p:clrMapOvr>
  <p:transition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3810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018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18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18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fld id="{F46EFC96-9BF9-4C22-B421-0573FDF673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</p:sldLayoutIdLst>
  <p:transition>
    <p:zoom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e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en.wikipedia.org/wiki/File:Glacial_lakes,_Bhutan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29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Gipfelpanorama.JPG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now_line_in_Alp.jpg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en.wikipedia.org/wiki/File:Glacial_Tarn_Formation_EN.sv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Grosser_Aletschgletscher_3178.JPG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slide" Target="slide29.xml"/><Relationship Id="rId5" Type="http://schemas.openxmlformats.org/officeDocument/2006/relationships/hyperlink" Target="http://cs.wikipedia.org/wiki/Soubor:Alte_prager_huette_pano.jpg" TargetMode="External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29.xm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29.xm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29.xm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29.xm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Antarctica_6400px_from_Blue_Marble.jpg" TargetMode="Externa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slide" Target="slide29.xml"/><Relationship Id="rId4" Type="http://schemas.openxmlformats.org/officeDocument/2006/relationships/image" Target="../media/image2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Perito_Moreno_Glacier_Patagonia_Argentina_Luca_Galuzzi_2005.JPG" TargetMode="Externa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Inlandeis_Russels_Gletscher.JPG?uselang=en" TargetMode="External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hyperlink" Target="http://commons.wikimedia.org/wiki/File:Gipfelpanorama.JPG" TargetMode="Externa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Iceberg_1_1997_08_07.jpg" TargetMode="Externa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ommons.wikimedia.org/wiki/File:Breidamerkurjoekull.jpg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hyperlink" Target="http://commons.wikimedia.org/wiki/File:Arranque_glaciar-lnf.svg" TargetMode="Externa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hyperlink" Target="http://upload.wikimedia.org/wikipedia/commons/d/dd/Angular_glacial_erratic_on_Lambert_Dome-750px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en.wikipedia.org/wiki/File:Angular_glacial_erratic_on_Lambert_Dome-750px.jpg" TargetMode="Externa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slide" Target="slide16.xml"/><Relationship Id="rId7" Type="http://schemas.openxmlformats.org/officeDocument/2006/relationships/slide" Target="slide14.xml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png"/><Relationship Id="rId11" Type="http://schemas.openxmlformats.org/officeDocument/2006/relationships/slide" Target="slide19.xml"/><Relationship Id="rId5" Type="http://schemas.openxmlformats.org/officeDocument/2006/relationships/slide" Target="slide15.xml"/><Relationship Id="rId10" Type="http://schemas.openxmlformats.org/officeDocument/2006/relationships/slide" Target="slide17.xml"/><Relationship Id="rId4" Type="http://schemas.openxmlformats.org/officeDocument/2006/relationships/image" Target="../media/image36.png"/><Relationship Id="rId9" Type="http://schemas.openxmlformats.org/officeDocument/2006/relationships/slide" Target="slide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Ledovec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836613"/>
            <a:ext cx="7772400" cy="1828800"/>
          </a:xfrm>
        </p:spPr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solidFill>
                  <a:srgbClr val="64ECFA"/>
                </a:solidFill>
              </a:rPr>
              <a:t>GEOLOGICKÉ PŮSOBENÍ LEDOVCŮ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5656" y="4005064"/>
            <a:ext cx="6400800" cy="2231752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Prezentace pro výuku </a:t>
            </a:r>
          </a:p>
          <a:p>
            <a:pPr eaLnBrk="1" hangingPunct="1">
              <a:defRPr/>
            </a:pPr>
            <a:r>
              <a:rPr lang="cs-CZ" dirty="0" smtClean="0"/>
              <a:t>zeměpisu 6. ročník</a:t>
            </a:r>
          </a:p>
          <a:p>
            <a:pPr eaLnBrk="1" hangingPunct="1">
              <a:defRPr/>
            </a:pPr>
            <a:r>
              <a:rPr lang="cs-CZ" dirty="0"/>
              <a:t>d</a:t>
            </a:r>
            <a:r>
              <a:rPr lang="cs-CZ" dirty="0" smtClean="0"/>
              <a:t>okončeno 22. 11. 2012</a:t>
            </a:r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9750" y="1341438"/>
            <a:ext cx="8208963" cy="5229225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Název </a:t>
            </a:r>
            <a:r>
              <a:rPr lang="cs-CZ" sz="1800" dirty="0">
                <a:solidFill>
                  <a:schemeClr val="tx2"/>
                </a:solidFill>
                <a:latin typeface="+mj-lt"/>
              </a:rPr>
              <a:t>školy:	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Autor: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Ing. Eva </a:t>
            </a:r>
            <a:r>
              <a:rPr lang="cs-CZ" sz="1800" dirty="0" err="1" smtClean="0">
                <a:solidFill>
                  <a:schemeClr val="tx2"/>
                </a:solidFill>
                <a:latin typeface="+mj-lt"/>
              </a:rPr>
              <a:t>Khorelová</a:t>
            </a:r>
            <a:endParaRPr lang="cs-CZ" sz="1800" dirty="0" smtClean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Název: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VY_32_INOVACE_09_Z6</a:t>
            </a: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Číslo projektu:	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Téma: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Zeměpis 6. ročník, Geologické působení ledovců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  <a:tabLst>
                <a:tab pos="2332038" algn="l"/>
              </a:tabLst>
              <a:defRPr/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Anotace: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Prezentace</a:t>
            </a:r>
            <a:r>
              <a:rPr lang="cs-CZ" sz="1800" dirty="0">
                <a:solidFill>
                  <a:schemeClr val="tx2"/>
                </a:solidFill>
                <a:latin typeface="+mj-lt"/>
              </a:rPr>
              <a:t>, 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sloužící k vysvětlení vlivu ledovců na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  <a:tabLst>
                <a:tab pos="2332038" algn="l"/>
              </a:tabLst>
              <a:defRPr/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	zemský povrch, obsahuje zápis do  sešitů a procvičení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  <a:tabLst>
                <a:tab pos="2332038" algn="l"/>
              </a:tabLst>
              <a:defRPr/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	probraného učiva.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  <a:tabLst>
                <a:tab pos="2332038" algn="l"/>
              </a:tabLst>
              <a:defRPr/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	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  <a:tabLst>
                <a:tab pos="2332038" algn="l"/>
              </a:tabLst>
              <a:defRPr/>
            </a:pP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Datum </a:t>
            </a:r>
            <a:r>
              <a:rPr lang="cs-CZ" sz="1800" dirty="0">
                <a:solidFill>
                  <a:schemeClr val="tx2"/>
                </a:solidFill>
                <a:latin typeface="+mj-lt"/>
              </a:rPr>
              <a:t>dokončení: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22. 11. 2012</a:t>
            </a:r>
            <a:endParaRPr lang="cs-CZ" sz="1800" dirty="0">
              <a:solidFill>
                <a:schemeClr val="tx2"/>
              </a:solidFill>
              <a:latin typeface="+mj-lt"/>
            </a:endParaRPr>
          </a:p>
        </p:txBody>
      </p:sp>
      <p:pic>
        <p:nvPicPr>
          <p:cNvPr id="3075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68313" y="115888"/>
            <a:ext cx="8280400" cy="1143000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204" y="404664"/>
            <a:ext cx="8229600" cy="907504"/>
          </a:xfrm>
        </p:spPr>
        <p:txBody>
          <a:bodyPr/>
          <a:lstStyle/>
          <a:p>
            <a:pPr algn="ctr"/>
            <a:r>
              <a:rPr lang="cs-CZ" b="1" dirty="0"/>
              <a:t>Vysvětlivky k práci:</a:t>
            </a:r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2874" y="2340479"/>
            <a:ext cx="1239203" cy="12392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740147" y="2542018"/>
            <a:ext cx="5792294" cy="8361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5800"/>
              </a:lnSpc>
              <a:spcBef>
                <a:spcPct val="0"/>
              </a:spcBef>
            </a:pPr>
            <a:r>
              <a:rPr lang="cs-CZ" sz="2800" b="1" dirty="0"/>
              <a:t>určeno k zápisu do sešitů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857981" y="3811455"/>
            <a:ext cx="3960440" cy="7343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5800"/>
              </a:lnSpc>
              <a:spcBef>
                <a:spcPct val="0"/>
              </a:spcBef>
            </a:pPr>
            <a:r>
              <a:rPr lang="cs-CZ" sz="2800" b="1" dirty="0"/>
              <a:t>vysvětli souvislosti</a:t>
            </a:r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47543" y="3663232"/>
            <a:ext cx="936104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47543" y="1314346"/>
            <a:ext cx="936104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740145" y="1520788"/>
            <a:ext cx="35600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h</a:t>
            </a:r>
            <a:r>
              <a:rPr lang="cs-CZ" sz="2800" b="1" dirty="0" smtClean="0"/>
              <a:t>ledej na mapě</a:t>
            </a:r>
            <a:endParaRPr lang="cs-CZ" sz="2800" b="1" dirty="0"/>
          </a:p>
        </p:txBody>
      </p:sp>
      <p:sp>
        <p:nvSpPr>
          <p:cNvPr id="6" name="Slunce 5"/>
          <p:cNvSpPr/>
          <p:nvPr/>
        </p:nvSpPr>
        <p:spPr>
          <a:xfrm>
            <a:off x="481518" y="4873894"/>
            <a:ext cx="914400" cy="914400"/>
          </a:xfrm>
          <a:prstGeom prst="sun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2868385" y="4873358"/>
            <a:ext cx="4738355" cy="72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5800"/>
              </a:lnSpc>
              <a:spcBef>
                <a:spcPct val="0"/>
              </a:spcBef>
            </a:pPr>
            <a:r>
              <a:rPr lang="cs-CZ" sz="2800" b="1" dirty="0"/>
              <a:t>k</a:t>
            </a:r>
            <a:r>
              <a:rPr lang="cs-CZ" sz="2800" b="1" dirty="0" smtClean="0"/>
              <a:t>likni si pro nápovědu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68385" y="5775729"/>
            <a:ext cx="4738355" cy="72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5800"/>
              </a:lnSpc>
              <a:spcBef>
                <a:spcPct val="0"/>
              </a:spcBef>
            </a:pPr>
            <a:r>
              <a:rPr lang="cs-CZ" sz="2800" b="1" dirty="0"/>
              <a:t>z</a:t>
            </a:r>
            <a:r>
              <a:rPr lang="cs-CZ" sz="2800" b="1" dirty="0" smtClean="0"/>
              <a:t>pátky k otázkám</a:t>
            </a:r>
            <a:endParaRPr lang="cs-CZ" sz="2800" b="1" dirty="0"/>
          </a:p>
        </p:txBody>
      </p:sp>
      <p:sp>
        <p:nvSpPr>
          <p:cNvPr id="14" name="Šipka doprava 13"/>
          <p:cNvSpPr/>
          <p:nvPr/>
        </p:nvSpPr>
        <p:spPr>
          <a:xfrm>
            <a:off x="481518" y="5870867"/>
            <a:ext cx="1296144" cy="648072"/>
          </a:xfrm>
          <a:prstGeom prst="rightArrow">
            <a:avLst/>
          </a:prstGeom>
          <a:solidFill>
            <a:srgbClr val="64EC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otázky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6885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8313" y="2708275"/>
            <a:ext cx="8229600" cy="1371600"/>
          </a:xfrm>
        </p:spPr>
        <p:txBody>
          <a:bodyPr/>
          <a:lstStyle/>
          <a:p>
            <a:pPr>
              <a:defRPr/>
            </a:pPr>
            <a:r>
              <a:rPr lang="cs-CZ" sz="4800" b="1" dirty="0" smtClean="0"/>
              <a:t>JAK LEDOVCE VZNIKAJÍ  A PŮSOBÍ NA ZEMSKÝ POVRCH?</a:t>
            </a:r>
            <a:endParaRPr lang="cs-CZ" sz="4800" b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Obdélník 2"/>
          <p:cNvSpPr>
            <a:spLocks noChangeArrowheads="1"/>
          </p:cNvSpPr>
          <p:nvPr/>
        </p:nvSpPr>
        <p:spPr bwMode="auto">
          <a:xfrm>
            <a:off x="250825" y="6316663"/>
            <a:ext cx="4212431" cy="461962"/>
          </a:xfrm>
          <a:prstGeom prst="rect">
            <a:avLst/>
          </a:prstGeom>
          <a:solidFill>
            <a:schemeClr val="bg1">
              <a:lumMod val="90000"/>
              <a:lumOff val="10000"/>
            </a:schemeClr>
          </a:solidFill>
          <a:ln>
            <a:noFill/>
          </a:ln>
          <a:extLst/>
        </p:spPr>
        <p:txBody>
          <a:bodyPr wrap="square">
            <a:spAutoFit/>
          </a:bodyPr>
          <a:lstStyle/>
          <a:p>
            <a:r>
              <a:rPr lang="cs-CZ" sz="1200" dirty="0">
                <a:solidFill>
                  <a:srgbClr val="FFFFFF"/>
                </a:solidFill>
              </a:rPr>
              <a:t>NASA, USGS,  [cit. 2012-02-04], dostupné na www:</a:t>
            </a:r>
          </a:p>
          <a:p>
            <a:r>
              <a:rPr lang="cs-CZ" sz="1200" dirty="0">
                <a:hlinkClick r:id="rId2"/>
              </a:rPr>
              <a:t>http://en.wikipedia.org/wiki/File:Glacial_lakes,_Bhutan.jpg</a:t>
            </a:r>
            <a:endParaRPr lang="cs-CZ" sz="1200" dirty="0">
              <a:solidFill>
                <a:srgbClr val="FFFFFF"/>
              </a:solidFill>
            </a:endParaRPr>
          </a:p>
        </p:txBody>
      </p:sp>
      <p:pic>
        <p:nvPicPr>
          <p:cNvPr id="13316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1241425"/>
            <a:ext cx="9144000" cy="5075238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314" name="TextovéPole 1"/>
          <p:cNvSpPr txBox="1">
            <a:spLocks noChangeArrowheads="1"/>
          </p:cNvSpPr>
          <p:nvPr/>
        </p:nvSpPr>
        <p:spPr bwMode="auto">
          <a:xfrm>
            <a:off x="0" y="260350"/>
            <a:ext cx="9143999" cy="954107"/>
          </a:xfrm>
          <a:prstGeom prst="rect">
            <a:avLst/>
          </a:prstGeom>
          <a:solidFill>
            <a:schemeClr val="bg1"/>
          </a:solidFill>
          <a:ln>
            <a:noFill/>
          </a:ln>
          <a:extLst/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algn="ctr" eaLnBrk="1" hangingPunct="1"/>
            <a:r>
              <a:rPr lang="cs-CZ" sz="2800" dirty="0" smtClean="0"/>
              <a:t>Ve vysokých horách a chladných oblastech sníh neroztaje - Himálaj</a:t>
            </a:r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4788026" y="5903893"/>
            <a:ext cx="4355974" cy="954107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i="1" dirty="0" smtClean="0"/>
              <a:t>Vyhledejte v atlase jeho dva nejvyšší vrcholy</a:t>
            </a:r>
            <a:endParaRPr lang="cs-CZ" sz="2800" i="1" dirty="0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187151" y="670241"/>
            <a:ext cx="933450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1" name="Picture 6" descr="HPIM214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935037" y="1151627"/>
            <a:ext cx="7453387" cy="5590487"/>
          </a:xfrm>
          <a:ln w="76200">
            <a:solidFill>
              <a:schemeClr val="tx1"/>
            </a:solidFill>
          </a:ln>
        </p:spPr>
      </p:pic>
      <p:sp>
        <p:nvSpPr>
          <p:cNvPr id="12292" name="TextovéPole 1"/>
          <p:cNvSpPr txBox="1">
            <a:spLocks noChangeArrowheads="1"/>
          </p:cNvSpPr>
          <p:nvPr/>
        </p:nvSpPr>
        <p:spPr bwMode="auto">
          <a:xfrm>
            <a:off x="250825" y="6165850"/>
            <a:ext cx="1368425" cy="460375"/>
          </a:xfrm>
          <a:prstGeom prst="rect">
            <a:avLst/>
          </a:prstGeom>
          <a:solidFill>
            <a:schemeClr val="bg1">
              <a:lumMod val="90000"/>
              <a:lumOff val="10000"/>
            </a:schemeClr>
          </a:solidFill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z="1200" dirty="0"/>
              <a:t>Foto autorky vlastní</a:t>
            </a:r>
          </a:p>
        </p:txBody>
      </p:sp>
      <p:sp>
        <p:nvSpPr>
          <p:cNvPr id="52228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88490"/>
            <a:ext cx="9144000" cy="1392238"/>
          </a:xfrm>
          <a:solidFill>
            <a:schemeClr val="bg1"/>
          </a:solidFill>
        </p:spPr>
        <p:txBody>
          <a:bodyPr/>
          <a:lstStyle/>
          <a:p>
            <a:pPr eaLnBrk="1" hangingPunct="1">
              <a:defRPr/>
            </a:pPr>
            <a:r>
              <a:rPr lang="cs-CZ" sz="2800" kern="1200" spc="40" dirty="0">
                <a:solidFill>
                  <a:schemeClr val="tx1"/>
                </a:solidFill>
                <a:effectLst/>
                <a:ea typeface="+mn-ea"/>
                <a:cs typeface="+mn-cs"/>
              </a:rPr>
              <a:t>Sníh </a:t>
            </a:r>
            <a:r>
              <a:rPr lang="cs-CZ" sz="2800" kern="1200" spc="40" dirty="0" smtClean="0">
                <a:solidFill>
                  <a:schemeClr val="tx1"/>
                </a:solidFill>
                <a:effectLst/>
                <a:ea typeface="+mn-ea"/>
                <a:cs typeface="+mn-cs"/>
              </a:rPr>
              <a:t>se nad </a:t>
            </a:r>
            <a:r>
              <a:rPr lang="cs-CZ" sz="2800" b="1" kern="1200" spc="40" dirty="0" smtClean="0">
                <a:solidFill>
                  <a:schemeClr val="tx1"/>
                </a:solidFill>
                <a:effectLst/>
                <a:ea typeface="+mn-ea"/>
                <a:cs typeface="+mn-cs"/>
              </a:rPr>
              <a:t>sněžnou čárou </a:t>
            </a:r>
            <a:r>
              <a:rPr lang="cs-CZ" sz="2800" kern="1200" spc="40" dirty="0" smtClean="0">
                <a:solidFill>
                  <a:schemeClr val="tx1"/>
                </a:solidFill>
                <a:effectLst/>
                <a:ea typeface="+mn-ea"/>
                <a:cs typeface="+mn-cs"/>
              </a:rPr>
              <a:t>promění v led, mění </a:t>
            </a:r>
            <a:r>
              <a:rPr lang="cs-CZ" sz="2800" kern="1200" spc="40" dirty="0">
                <a:solidFill>
                  <a:schemeClr val="tx1"/>
                </a:solidFill>
                <a:effectLst/>
                <a:ea typeface="+mn-ea"/>
                <a:cs typeface="+mn-cs"/>
              </a:rPr>
              <a:t>svoji strukturu i </a:t>
            </a:r>
            <a:r>
              <a:rPr lang="cs-CZ" sz="2800" kern="1200" spc="40" dirty="0" smtClean="0">
                <a:solidFill>
                  <a:schemeClr val="tx1"/>
                </a:solidFill>
                <a:effectLst/>
                <a:ea typeface="+mn-ea"/>
                <a:cs typeface="+mn-cs"/>
              </a:rPr>
              <a:t>barvu</a:t>
            </a:r>
            <a:endParaRPr lang="cs-CZ" sz="2800" kern="1200" spc="40" dirty="0">
              <a:solidFill>
                <a:schemeClr val="tx1"/>
              </a:solidFill>
              <a:effectLst/>
              <a:ea typeface="+mn-ea"/>
              <a:cs typeface="+mn-cs"/>
            </a:endParaRPr>
          </a:p>
        </p:txBody>
      </p:sp>
      <p:sp>
        <p:nvSpPr>
          <p:cNvPr id="2" name="Šipka doprava 1">
            <a:hlinkClick r:id="rId3" action="ppaction://hlinksldjump"/>
          </p:cNvPr>
          <p:cNvSpPr/>
          <p:nvPr/>
        </p:nvSpPr>
        <p:spPr>
          <a:xfrm>
            <a:off x="7524328" y="836712"/>
            <a:ext cx="1296144" cy="648072"/>
          </a:xfrm>
          <a:prstGeom prst="rightArrow">
            <a:avLst/>
          </a:prstGeom>
          <a:solidFill>
            <a:srgbClr val="64EC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hlinkClick r:id="rId3" action="ppaction://hlinksldjump"/>
              </a:rPr>
              <a:t>otázky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5949" y="350658"/>
            <a:ext cx="8060507" cy="60453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23" name="Obdélník 1"/>
          <p:cNvSpPr>
            <a:spLocks noChangeArrowheads="1"/>
          </p:cNvSpPr>
          <p:nvPr/>
        </p:nvSpPr>
        <p:spPr bwMode="auto">
          <a:xfrm>
            <a:off x="615949" y="6396038"/>
            <a:ext cx="8060507" cy="461962"/>
          </a:xfrm>
          <a:prstGeom prst="rect">
            <a:avLst/>
          </a:prstGeom>
          <a:solidFill>
            <a:schemeClr val="bg1">
              <a:lumMod val="90000"/>
              <a:lumOff val="10000"/>
            </a:schemeClr>
          </a:solidFill>
          <a:ln>
            <a:noFill/>
          </a:ln>
          <a:extLst/>
        </p:spPr>
        <p:txBody>
          <a:bodyPr wrap="square">
            <a:spAutoFit/>
          </a:bodyPr>
          <a:lstStyle/>
          <a:p>
            <a:r>
              <a:rPr lang="cs-CZ" sz="1200" dirty="0" err="1"/>
              <a:t>Lionork</a:t>
            </a:r>
            <a:r>
              <a:rPr lang="cs-CZ" sz="1200" dirty="0"/>
              <a:t>,  [cit. 2012-02-04], dostupné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</a:t>
            </a:r>
          </a:p>
          <a:p>
            <a:r>
              <a:rPr lang="cs-CZ" sz="1200" dirty="0">
                <a:hlinkClick r:id="rId3"/>
              </a:rPr>
              <a:t>http://commons.wikimedia.org/wiki/File:Gipfelpanorama.JPG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7500" y="155575"/>
            <a:ext cx="8647113" cy="954107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2800" dirty="0"/>
              <a:t>Na </a:t>
            </a:r>
            <a:r>
              <a:rPr lang="cs-CZ" sz="2800" b="1" dirty="0"/>
              <a:t>horském ledovci </a:t>
            </a:r>
            <a:r>
              <a:rPr lang="cs-CZ" sz="2800" dirty="0"/>
              <a:t>můžete lyžovat i v létě – </a:t>
            </a:r>
            <a:r>
              <a:rPr lang="cs-CZ" sz="2800" dirty="0" err="1"/>
              <a:t>Hintertux</a:t>
            </a:r>
            <a:r>
              <a:rPr lang="cs-CZ" sz="2800" dirty="0"/>
              <a:t>, Rakousko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7544" y="636139"/>
            <a:ext cx="8202487" cy="6151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0" y="6326340"/>
            <a:ext cx="5544616" cy="461665"/>
          </a:xfrm>
          <a:prstGeom prst="rect">
            <a:avLst/>
          </a:prstGeom>
          <a:solidFill>
            <a:schemeClr val="bg1">
              <a:lumMod val="90000"/>
              <a:lumOff val="10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1200" dirty="0" smtClean="0">
                <a:solidFill>
                  <a:prstClr val="white"/>
                </a:solidFill>
              </a:rPr>
              <a:t>Chmee2, </a:t>
            </a:r>
            <a:r>
              <a:rPr lang="cs-CZ" sz="1200" dirty="0">
                <a:solidFill>
                  <a:prstClr val="white"/>
                </a:solidFill>
              </a:rPr>
              <a:t>[cit. </a:t>
            </a:r>
            <a:r>
              <a:rPr lang="cs-CZ" sz="1200" dirty="0" smtClean="0">
                <a:solidFill>
                  <a:prstClr val="white"/>
                </a:solidFill>
              </a:rPr>
              <a:t>2012-11-20], </a:t>
            </a:r>
            <a:r>
              <a:rPr lang="cs-CZ" sz="1200" dirty="0">
                <a:solidFill>
                  <a:prstClr val="white"/>
                </a:solidFill>
              </a:rPr>
              <a:t>dostupné pod licencí </a:t>
            </a:r>
            <a:r>
              <a:rPr lang="cs-CZ" sz="1200" dirty="0" err="1">
                <a:solidFill>
                  <a:prstClr val="white"/>
                </a:solidFill>
              </a:rPr>
              <a:t>Creative</a:t>
            </a:r>
            <a:r>
              <a:rPr lang="cs-CZ" sz="1200" dirty="0">
                <a:solidFill>
                  <a:prstClr val="white"/>
                </a:solidFill>
              </a:rPr>
              <a:t> </a:t>
            </a:r>
            <a:r>
              <a:rPr lang="cs-CZ" sz="1200" dirty="0" err="1">
                <a:solidFill>
                  <a:prstClr val="white"/>
                </a:solidFill>
              </a:rPr>
              <a:t>Commons</a:t>
            </a:r>
            <a:r>
              <a:rPr lang="cs-CZ" sz="1200" dirty="0">
                <a:solidFill>
                  <a:prstClr val="white"/>
                </a:solidFill>
              </a:rPr>
              <a:t> na www:</a:t>
            </a:r>
          </a:p>
          <a:p>
            <a:pPr lvl="0"/>
            <a:r>
              <a:rPr lang="cs-CZ" sz="1200" dirty="0">
                <a:solidFill>
                  <a:prstClr val="white"/>
                </a:solidFill>
                <a:hlinkClick r:id="rId3"/>
              </a:rPr>
              <a:t>http://</a:t>
            </a:r>
            <a:r>
              <a:rPr lang="cs-CZ" sz="1200" dirty="0" smtClean="0">
                <a:solidFill>
                  <a:prstClr val="white"/>
                </a:solidFill>
                <a:hlinkClick r:id="rId3"/>
              </a:rPr>
              <a:t>cs.wikipedia.org/wiki/Soubor:Snow_line_in_Alp.jpg</a:t>
            </a:r>
            <a:r>
              <a:rPr lang="cs-CZ" sz="1200" dirty="0" smtClean="0">
                <a:solidFill>
                  <a:prstClr val="white"/>
                </a:solidFill>
              </a:rPr>
              <a:t> </a:t>
            </a:r>
            <a:endParaRPr lang="cs-CZ" sz="1200" dirty="0">
              <a:solidFill>
                <a:prstClr val="white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188640"/>
            <a:ext cx="9144000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Sněžná čára </a:t>
            </a:r>
            <a:r>
              <a:rPr lang="cs-CZ" sz="2800" dirty="0" smtClean="0"/>
              <a:t>v Alpách, Rakousko</a:t>
            </a:r>
            <a:endParaRPr lang="cs-CZ" sz="2800" dirty="0"/>
          </a:p>
        </p:txBody>
      </p:sp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028384" y="167032"/>
            <a:ext cx="933450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471073" y="5803120"/>
            <a:ext cx="5672927" cy="523220"/>
          </a:xfrm>
          <a:prstGeom prst="rect">
            <a:avLst/>
          </a:prstGeom>
          <a:solidFill>
            <a:srgbClr val="0070C0"/>
          </a:solidFill>
        </p:spPr>
        <p:txBody>
          <a:bodyPr wrap="square">
            <a:spAutoFit/>
          </a:bodyPr>
          <a:lstStyle/>
          <a:p>
            <a:pPr lvl="0" algn="ctr"/>
            <a:r>
              <a:rPr lang="cs-CZ" sz="2800" i="1" dirty="0">
                <a:solidFill>
                  <a:prstClr val="white"/>
                </a:solidFill>
              </a:rPr>
              <a:t>Vyhledejte v atlase </a:t>
            </a:r>
            <a:r>
              <a:rPr lang="cs-CZ" sz="2800" i="1" dirty="0" smtClean="0">
                <a:solidFill>
                  <a:prstClr val="white"/>
                </a:solidFill>
              </a:rPr>
              <a:t> nejvyšší bod</a:t>
            </a:r>
            <a:endParaRPr lang="cs-CZ" sz="2800" i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2236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Obdélník 1"/>
          <p:cNvSpPr>
            <a:spLocks noChangeArrowheads="1"/>
          </p:cNvSpPr>
          <p:nvPr/>
        </p:nvSpPr>
        <p:spPr bwMode="auto">
          <a:xfrm>
            <a:off x="323850" y="6207125"/>
            <a:ext cx="5256213" cy="460375"/>
          </a:xfrm>
          <a:prstGeom prst="rect">
            <a:avLst/>
          </a:prstGeom>
          <a:solidFill>
            <a:schemeClr val="bg1">
              <a:lumMod val="90000"/>
              <a:lumOff val="10000"/>
            </a:schemeClr>
          </a:solidFill>
          <a:ln>
            <a:noFill/>
          </a:ln>
          <a:extLst/>
        </p:spPr>
        <p:txBody>
          <a:bodyPr>
            <a:spAutoFit/>
          </a:bodyPr>
          <a:lstStyle/>
          <a:p>
            <a:r>
              <a:rPr lang="cs-CZ" sz="1200" dirty="0" err="1"/>
              <a:t>DooFi</a:t>
            </a:r>
            <a:r>
              <a:rPr lang="cs-CZ" sz="1200" dirty="0"/>
              <a:t>,  [cit. 2012-02-03], dostupné na www:</a:t>
            </a:r>
          </a:p>
          <a:p>
            <a:r>
              <a:rPr lang="cs-CZ" sz="1200" dirty="0">
                <a:hlinkClick r:id="rId2"/>
              </a:rPr>
              <a:t>http://en.wikipedia.org/wiki/File:Glacial_Tarn_Formation_EN.svg</a:t>
            </a:r>
            <a:endParaRPr lang="cs-CZ" sz="1200" dirty="0"/>
          </a:p>
        </p:txBody>
      </p:sp>
      <p:pic>
        <p:nvPicPr>
          <p:cNvPr id="11267" name="Picture 4" descr="File:Glacial Tarn Formation EN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1644" y="1052736"/>
            <a:ext cx="9154665" cy="4887689"/>
          </a:xfrm>
          <a:prstGeom prst="rect">
            <a:avLst/>
          </a:prstGeom>
          <a:solidFill>
            <a:schemeClr val="tx1"/>
          </a:solidFill>
          <a:ln w="38100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0" y="188640"/>
            <a:ext cx="9144000" cy="52322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2800" dirty="0" smtClean="0"/>
              <a:t>Led se hromadí v ledovcovém </a:t>
            </a:r>
            <a:r>
              <a:rPr lang="cs-CZ" sz="2800" b="1" dirty="0" smtClean="0"/>
              <a:t>kotli - karu 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095836" y="4149080"/>
            <a:ext cx="648072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kar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30486" y="3647196"/>
            <a:ext cx="864096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splaz</a:t>
            </a:r>
            <a:endParaRPr lang="cs-CZ" b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1" name="Picture 4" descr="HPIM2109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323528" y="1013254"/>
            <a:ext cx="8665996" cy="5578840"/>
          </a:xfrm>
          <a:noFill/>
          <a:ln w="762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532" name="Obdélník 1"/>
          <p:cNvSpPr>
            <a:spLocks noChangeArrowheads="1"/>
          </p:cNvSpPr>
          <p:nvPr/>
        </p:nvSpPr>
        <p:spPr bwMode="auto">
          <a:xfrm>
            <a:off x="12078" y="6580188"/>
            <a:ext cx="1520825" cy="277812"/>
          </a:xfrm>
          <a:prstGeom prst="rect">
            <a:avLst/>
          </a:prstGeom>
          <a:solidFill>
            <a:schemeClr val="bg1">
              <a:lumMod val="90000"/>
              <a:lumOff val="10000"/>
            </a:schemeClr>
          </a:solidFill>
          <a:ln>
            <a:noFill/>
          </a:ln>
          <a:extLst/>
        </p:spPr>
        <p:txBody>
          <a:bodyPr wrap="none">
            <a:spAutoFit/>
          </a:bodyPr>
          <a:lstStyle/>
          <a:p>
            <a:r>
              <a:rPr lang="cs-CZ" sz="1200" dirty="0">
                <a:solidFill>
                  <a:srgbClr val="FFFFFF"/>
                </a:solidFill>
              </a:rPr>
              <a:t>Foto autorky vlastní</a:t>
            </a:r>
          </a:p>
        </p:txBody>
      </p:sp>
      <p:sp>
        <p:nvSpPr>
          <p:cNvPr id="55301" name="Rectangle 5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960438"/>
          </a:xfrm>
          <a:solidFill>
            <a:schemeClr val="bg1"/>
          </a:solidFill>
        </p:spPr>
        <p:txBody>
          <a:bodyPr/>
          <a:lstStyle/>
          <a:p>
            <a:pPr eaLnBrk="1" hangingPunct="1">
              <a:defRPr/>
            </a:pPr>
            <a:r>
              <a:rPr lang="cs-CZ" sz="2800" kern="1200" dirty="0" smtClean="0">
                <a:solidFill>
                  <a:schemeClr val="tx1"/>
                </a:solidFill>
                <a:effectLst/>
                <a:ea typeface="+mn-ea"/>
                <a:cs typeface="+mn-cs"/>
              </a:rPr>
              <a:t>Váha ledu je obrovská, proto se sesouvá po svahu dolů </a:t>
            </a:r>
            <a:r>
              <a:rPr lang="cs-CZ" sz="2800" b="1" kern="1200" dirty="0" smtClean="0">
                <a:solidFill>
                  <a:schemeClr val="tx1"/>
                </a:solidFill>
                <a:effectLst/>
                <a:ea typeface="+mn-ea"/>
                <a:cs typeface="+mn-cs"/>
              </a:rPr>
              <a:t>ledovcovým splazem </a:t>
            </a:r>
            <a:r>
              <a:rPr lang="cs-CZ" sz="2800" kern="1200" dirty="0" smtClean="0">
                <a:solidFill>
                  <a:schemeClr val="tx1"/>
                </a:solidFill>
                <a:effectLst/>
                <a:ea typeface="+mn-ea"/>
                <a:cs typeface="+mn-cs"/>
              </a:rPr>
              <a:t>- Norsko</a:t>
            </a:r>
            <a:endParaRPr lang="cs-CZ" sz="2800" kern="1200" dirty="0">
              <a:solidFill>
                <a:schemeClr val="tx1"/>
              </a:solidFill>
              <a:effectLst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3" name="Picture 4" descr="HPIM217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79512" y="1230858"/>
            <a:ext cx="8774030" cy="5605019"/>
          </a:xfrm>
          <a:noFill/>
          <a:ln w="762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604" name="Obdélník 1"/>
          <p:cNvSpPr>
            <a:spLocks noChangeArrowheads="1"/>
          </p:cNvSpPr>
          <p:nvPr/>
        </p:nvSpPr>
        <p:spPr bwMode="auto">
          <a:xfrm>
            <a:off x="0" y="6512336"/>
            <a:ext cx="1520825" cy="276225"/>
          </a:xfrm>
          <a:prstGeom prst="rect">
            <a:avLst/>
          </a:prstGeom>
          <a:solidFill>
            <a:schemeClr val="bg1">
              <a:lumMod val="90000"/>
              <a:lumOff val="10000"/>
            </a:schemeClr>
          </a:solidFill>
          <a:ln>
            <a:noFill/>
          </a:ln>
          <a:extLst/>
        </p:spPr>
        <p:txBody>
          <a:bodyPr wrap="none">
            <a:spAutoFit/>
          </a:bodyPr>
          <a:lstStyle/>
          <a:p>
            <a:r>
              <a:rPr lang="cs-CZ" sz="1200" dirty="0">
                <a:solidFill>
                  <a:srgbClr val="FFFFFF"/>
                </a:solidFill>
              </a:rPr>
              <a:t>Foto autorky vlastní</a:t>
            </a:r>
          </a:p>
        </p:txBody>
      </p:sp>
      <p:sp>
        <p:nvSpPr>
          <p:cNvPr id="57349" name="Rectangle 5"/>
          <p:cNvSpPr>
            <a:spLocks noGrp="1" noChangeArrowheads="1"/>
          </p:cNvSpPr>
          <p:nvPr>
            <p:ph type="title"/>
          </p:nvPr>
        </p:nvSpPr>
        <p:spPr>
          <a:xfrm>
            <a:off x="0" y="116632"/>
            <a:ext cx="9144000" cy="1176337"/>
          </a:xfrm>
          <a:solidFill>
            <a:schemeClr val="bg1"/>
          </a:solidFill>
        </p:spPr>
        <p:txBody>
          <a:bodyPr/>
          <a:lstStyle/>
          <a:p>
            <a:pPr eaLnBrk="1" hangingPunct="1">
              <a:defRPr/>
            </a:pPr>
            <a:r>
              <a:rPr lang="cs-CZ" sz="2800" b="1" kern="1200" dirty="0" smtClean="0">
                <a:solidFill>
                  <a:schemeClr val="tx1"/>
                </a:solidFill>
                <a:effectLst/>
                <a:ea typeface="+mn-ea"/>
                <a:cs typeface="+mn-cs"/>
              </a:rPr>
              <a:t>Ledovcový splaz</a:t>
            </a:r>
            <a:r>
              <a:rPr lang="cs-CZ" sz="2800" kern="1200" dirty="0" smtClean="0">
                <a:solidFill>
                  <a:schemeClr val="tx1"/>
                </a:solidFill>
                <a:effectLst/>
                <a:ea typeface="+mn-ea"/>
                <a:cs typeface="+mn-cs"/>
              </a:rPr>
              <a:t> může být dlouhý mnoho kilometrů – Skandinávský poloostrov, Norsko</a:t>
            </a:r>
            <a:endParaRPr lang="cs-CZ" sz="2800" kern="1200" dirty="0">
              <a:solidFill>
                <a:schemeClr val="tx1"/>
              </a:solidFill>
              <a:effectLst/>
              <a:ea typeface="+mn-ea"/>
              <a:cs typeface="+mn-cs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023320" y="5836273"/>
            <a:ext cx="6120680" cy="954107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Prochází Skandinávským poloostrovem severní polární kruh?</a:t>
            </a:r>
            <a:endParaRPr lang="cs-CZ" sz="2800" i="1" dirty="0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210550" y="836712"/>
            <a:ext cx="933450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83568" y="843181"/>
            <a:ext cx="8077200" cy="6057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340" name="TextovéPole 2"/>
          <p:cNvSpPr txBox="1">
            <a:spLocks noChangeArrowheads="1"/>
          </p:cNvSpPr>
          <p:nvPr/>
        </p:nvSpPr>
        <p:spPr bwMode="auto">
          <a:xfrm>
            <a:off x="0" y="116632"/>
            <a:ext cx="9144000" cy="954107"/>
          </a:xfrm>
          <a:prstGeom prst="rect">
            <a:avLst/>
          </a:prstGeom>
          <a:solidFill>
            <a:schemeClr val="bg1"/>
          </a:solidFill>
          <a:ln>
            <a:noFill/>
          </a:ln>
          <a:extLst/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algn="ctr" eaLnBrk="1" hangingPunct="1"/>
            <a:r>
              <a:rPr lang="cs-CZ" sz="2800" dirty="0" smtClean="0"/>
              <a:t>Švýcarské Alpy – </a:t>
            </a:r>
            <a:r>
              <a:rPr lang="cs-CZ" sz="2800" b="1" dirty="0" smtClean="0"/>
              <a:t>splaz</a:t>
            </a:r>
            <a:r>
              <a:rPr lang="cs-CZ" sz="2800" dirty="0" smtClean="0"/>
              <a:t> vymílá horniny a unáší je do nižších poloh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4" name="Šipka doleva 3"/>
          <p:cNvSpPr/>
          <p:nvPr/>
        </p:nvSpPr>
        <p:spPr>
          <a:xfrm>
            <a:off x="2843213" y="4481513"/>
            <a:ext cx="720725" cy="431800"/>
          </a:xfrm>
          <a:prstGeom prst="leftArrow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Šipka dolů 4"/>
          <p:cNvSpPr/>
          <p:nvPr/>
        </p:nvSpPr>
        <p:spPr>
          <a:xfrm>
            <a:off x="5976938" y="3297238"/>
            <a:ext cx="358775" cy="574675"/>
          </a:xfrm>
          <a:prstGeom prst="downArrow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338" name="Obdélník 1"/>
          <p:cNvSpPr>
            <a:spLocks noChangeArrowheads="1"/>
          </p:cNvSpPr>
          <p:nvPr/>
        </p:nvSpPr>
        <p:spPr bwMode="auto">
          <a:xfrm>
            <a:off x="683567" y="6438682"/>
            <a:ext cx="8077201" cy="461962"/>
          </a:xfrm>
          <a:prstGeom prst="rect">
            <a:avLst/>
          </a:prstGeom>
          <a:solidFill>
            <a:schemeClr val="bg1">
              <a:lumMod val="90000"/>
              <a:lumOff val="10000"/>
            </a:schemeClr>
          </a:solidFill>
          <a:ln>
            <a:noFill/>
          </a:ln>
          <a:extLst/>
        </p:spPr>
        <p:txBody>
          <a:bodyPr wrap="square">
            <a:spAutoFit/>
          </a:bodyPr>
          <a:lstStyle/>
          <a:p>
            <a:r>
              <a:rPr lang="cs-CZ" sz="1200" dirty="0" err="1"/>
              <a:t>Dirk</a:t>
            </a:r>
            <a:r>
              <a:rPr lang="cs-CZ" sz="1200" dirty="0"/>
              <a:t> </a:t>
            </a:r>
            <a:r>
              <a:rPr lang="cs-CZ" sz="1200" dirty="0" err="1"/>
              <a:t>Beyer</a:t>
            </a:r>
            <a:r>
              <a:rPr lang="cs-CZ" sz="1200" dirty="0"/>
              <a:t>, [cit. 2012-02-03], dostupné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</a:t>
            </a:r>
          </a:p>
          <a:p>
            <a:r>
              <a:rPr lang="cs-CZ" sz="1200" dirty="0">
                <a:hlinkClick r:id="rId3"/>
              </a:rPr>
              <a:t>http://en.wikipedia.org/wiki/File:Grosser_Aletschgletscher_3178.JPG</a:t>
            </a:r>
            <a:endParaRPr lang="cs-CZ" sz="12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2" name="Rectangle 4"/>
          <p:cNvSpPr>
            <a:spLocks noGrp="1" noChangeArrowheads="1"/>
          </p:cNvSpPr>
          <p:nvPr>
            <p:ph type="title"/>
          </p:nvPr>
        </p:nvSpPr>
        <p:spPr>
          <a:xfrm>
            <a:off x="4763" y="260648"/>
            <a:ext cx="9144000" cy="1103313"/>
          </a:xfrm>
          <a:solidFill>
            <a:schemeClr val="bg1"/>
          </a:solidFill>
        </p:spPr>
        <p:txBody>
          <a:bodyPr/>
          <a:lstStyle/>
          <a:p>
            <a:pPr eaLnBrk="1" hangingPunct="1">
              <a:defRPr/>
            </a:pPr>
            <a:r>
              <a:rPr lang="cs-CZ" sz="2800" b="1" kern="1200" dirty="0" smtClean="0">
                <a:solidFill>
                  <a:schemeClr val="tx1"/>
                </a:solidFill>
                <a:effectLst/>
                <a:ea typeface="+mn-ea"/>
                <a:cs typeface="+mn-cs"/>
              </a:rPr>
              <a:t>Písek, štěrk i velké balvany </a:t>
            </a:r>
            <a:r>
              <a:rPr lang="cs-CZ" sz="2800" kern="1200" dirty="0" smtClean="0">
                <a:solidFill>
                  <a:schemeClr val="tx1"/>
                </a:solidFill>
                <a:effectLst/>
                <a:ea typeface="+mn-ea"/>
                <a:cs typeface="+mn-cs"/>
              </a:rPr>
              <a:t>hrne ledovec před sebou – rakouské Alpy </a:t>
            </a:r>
            <a:endParaRPr lang="cs-CZ" sz="2800" kern="1200" dirty="0">
              <a:solidFill>
                <a:schemeClr val="tx1"/>
              </a:solidFill>
              <a:effectLst/>
              <a:ea typeface="+mn-ea"/>
              <a:cs typeface="+mn-cs"/>
            </a:endParaRPr>
          </a:p>
        </p:txBody>
      </p:sp>
      <p:graphicFrame>
        <p:nvGraphicFramePr>
          <p:cNvPr id="15363" name="Object 3"/>
          <p:cNvGraphicFramePr>
            <a:graphicFrameLocks noGrp="1" noChangeAspect="1"/>
          </p:cNvGraphicFramePr>
          <p:nvPr>
            <p:ph idx="1"/>
          </p:nvPr>
        </p:nvGraphicFramePr>
        <p:xfrm>
          <a:off x="92075" y="1557338"/>
          <a:ext cx="8969375" cy="44624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81" name="Fotografie" r:id="rId3" imgW="7621064" imgH="3048426" progId="MSPhotoEd.3">
                  <p:embed/>
                </p:oleObj>
              </mc:Choice>
              <mc:Fallback>
                <p:oleObj name="Fotografie" r:id="rId3" imgW="7621064" imgH="3048426" progId="MSPhotoEd.3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2075" y="1557338"/>
                        <a:ext cx="8969375" cy="4462462"/>
                      </a:xfrm>
                      <a:prstGeom prst="rect">
                        <a:avLst/>
                      </a:prstGeom>
                      <a:noFill/>
                      <a:ln w="76200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364" name="AutoShape 6"/>
          <p:cNvSpPr>
            <a:spLocks noChangeArrowheads="1"/>
          </p:cNvSpPr>
          <p:nvPr/>
        </p:nvSpPr>
        <p:spPr bwMode="auto">
          <a:xfrm rot="3140412">
            <a:off x="1281112" y="4765676"/>
            <a:ext cx="468313" cy="334962"/>
          </a:xfrm>
          <a:prstGeom prst="rightArrow">
            <a:avLst>
              <a:gd name="adj1" fmla="val 50000"/>
              <a:gd name="adj2" fmla="val 25036"/>
            </a:avLst>
          </a:prstGeom>
          <a:solidFill>
            <a:srgbClr val="0070C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65" name="TextovéPole 2"/>
          <p:cNvSpPr txBox="1">
            <a:spLocks noChangeArrowheads="1"/>
          </p:cNvSpPr>
          <p:nvPr/>
        </p:nvSpPr>
        <p:spPr bwMode="auto">
          <a:xfrm>
            <a:off x="652463" y="6164263"/>
            <a:ext cx="7848600" cy="646112"/>
          </a:xfrm>
          <a:prstGeom prst="rect">
            <a:avLst/>
          </a:prstGeom>
          <a:solidFill>
            <a:schemeClr val="bg1">
              <a:lumMod val="90000"/>
              <a:lumOff val="10000"/>
            </a:schemeClr>
          </a:solidFill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z="1200" dirty="0"/>
              <a:t>Rafael </a:t>
            </a:r>
            <a:r>
              <a:rPr lang="cs-CZ" sz="1200" dirty="0" err="1"/>
              <a:t>Brix</a:t>
            </a:r>
            <a:r>
              <a:rPr lang="cs-CZ" sz="1200" dirty="0"/>
              <a:t>, [cit. 2012-02-04], dostupné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</a:t>
            </a:r>
          </a:p>
          <a:p>
            <a:pPr eaLnBrk="1" hangingPunct="1"/>
            <a:r>
              <a:rPr lang="cs-CZ" sz="1200" dirty="0">
                <a:hlinkClick r:id="rId5"/>
              </a:rPr>
              <a:t>http://cs.wikipedia.org/wiki/Soubor:Alte_prager_huette_pano.jpg</a:t>
            </a:r>
            <a:endParaRPr lang="cs-CZ" sz="1200" dirty="0"/>
          </a:p>
          <a:p>
            <a:pPr eaLnBrk="1" hangingPunct="1"/>
            <a:endParaRPr lang="cs-CZ" sz="1200" b="1" dirty="0"/>
          </a:p>
        </p:txBody>
      </p:sp>
      <p:sp>
        <p:nvSpPr>
          <p:cNvPr id="8" name="Šipka doprava 7"/>
          <p:cNvSpPr/>
          <p:nvPr/>
        </p:nvSpPr>
        <p:spPr>
          <a:xfrm>
            <a:off x="7524328" y="836712"/>
            <a:ext cx="1296144" cy="648072"/>
          </a:xfrm>
          <a:prstGeom prst="rightArrow">
            <a:avLst/>
          </a:prstGeom>
          <a:solidFill>
            <a:srgbClr val="64EC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hlinkClick r:id="rId6" action="ppaction://hlinksldjump"/>
              </a:rPr>
              <a:t>otázky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E:\Z-Norsko 2004\HPIM211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7999" y="651808"/>
            <a:ext cx="8230439" cy="6172829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555" name="Obdélník 1"/>
          <p:cNvSpPr>
            <a:spLocks noChangeArrowheads="1"/>
          </p:cNvSpPr>
          <p:nvPr/>
        </p:nvSpPr>
        <p:spPr bwMode="auto">
          <a:xfrm>
            <a:off x="0" y="6598981"/>
            <a:ext cx="1520825" cy="276225"/>
          </a:xfrm>
          <a:prstGeom prst="rect">
            <a:avLst/>
          </a:prstGeom>
          <a:solidFill>
            <a:schemeClr val="bg1">
              <a:lumMod val="90000"/>
              <a:lumOff val="10000"/>
            </a:schemeClr>
          </a:solidFill>
          <a:ln>
            <a:noFill/>
          </a:ln>
          <a:extLst/>
        </p:spPr>
        <p:txBody>
          <a:bodyPr wrap="none">
            <a:spAutoFit/>
          </a:bodyPr>
          <a:lstStyle/>
          <a:p>
            <a:r>
              <a:rPr lang="cs-CZ" sz="1200" dirty="0">
                <a:solidFill>
                  <a:srgbClr val="FFFFFF"/>
                </a:solidFill>
              </a:rPr>
              <a:t>Foto autorky vlastní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0" y="128588"/>
            <a:ext cx="9144000" cy="95410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2800" dirty="0" smtClean="0"/>
              <a:t>V nižších polohách ledovec roztaje a tvoří ledovcové </a:t>
            </a:r>
            <a:r>
              <a:rPr lang="cs-CZ" sz="2800" b="1" dirty="0" smtClean="0"/>
              <a:t>jezero</a:t>
            </a:r>
            <a:r>
              <a:rPr lang="cs-CZ" sz="2800" dirty="0" smtClean="0"/>
              <a:t>, či </a:t>
            </a:r>
            <a:r>
              <a:rPr lang="cs-CZ" sz="2800" b="1" dirty="0" smtClean="0"/>
              <a:t>řeku</a:t>
            </a:r>
            <a:r>
              <a:rPr lang="cs-CZ" sz="2800" dirty="0" smtClean="0"/>
              <a:t> - Norsko</a:t>
            </a:r>
            <a:endParaRPr lang="cs-CZ" sz="2800" dirty="0"/>
          </a:p>
        </p:txBody>
      </p:sp>
      <p:sp>
        <p:nvSpPr>
          <p:cNvPr id="7" name="Šipka doprava 6"/>
          <p:cNvSpPr/>
          <p:nvPr/>
        </p:nvSpPr>
        <p:spPr>
          <a:xfrm>
            <a:off x="7668344" y="671102"/>
            <a:ext cx="1296144" cy="648072"/>
          </a:xfrm>
          <a:prstGeom prst="rightArrow">
            <a:avLst/>
          </a:prstGeom>
          <a:solidFill>
            <a:srgbClr val="64EC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hlinkClick r:id="rId3" action="ppaction://hlinksldjump"/>
              </a:rPr>
              <a:t>otázky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3" name="Picture 6" descr="P7070208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827584" y="1270756"/>
            <a:ext cx="7560840" cy="5484977"/>
          </a:xfrm>
          <a:ln w="76200">
            <a:solidFill>
              <a:schemeClr val="tx1"/>
            </a:solidFill>
          </a:ln>
        </p:spPr>
      </p:pic>
      <p:sp>
        <p:nvSpPr>
          <p:cNvPr id="20484" name="Obdélník 1"/>
          <p:cNvSpPr>
            <a:spLocks noChangeArrowheads="1"/>
          </p:cNvSpPr>
          <p:nvPr/>
        </p:nvSpPr>
        <p:spPr bwMode="auto">
          <a:xfrm>
            <a:off x="0" y="6570740"/>
            <a:ext cx="1520825" cy="277812"/>
          </a:xfrm>
          <a:prstGeom prst="rect">
            <a:avLst/>
          </a:prstGeom>
          <a:solidFill>
            <a:schemeClr val="bg1">
              <a:lumMod val="90000"/>
              <a:lumOff val="10000"/>
            </a:schemeClr>
          </a:solidFill>
          <a:ln>
            <a:noFill/>
          </a:ln>
          <a:extLst/>
        </p:spPr>
        <p:txBody>
          <a:bodyPr wrap="none">
            <a:spAutoFit/>
          </a:bodyPr>
          <a:lstStyle/>
          <a:p>
            <a:r>
              <a:rPr lang="cs-CZ" sz="1200" dirty="0">
                <a:solidFill>
                  <a:srgbClr val="FFFFFF"/>
                </a:solidFill>
              </a:rPr>
              <a:t>Foto autorky vlastní</a:t>
            </a:r>
          </a:p>
        </p:txBody>
      </p:sp>
      <p:sp>
        <p:nvSpPr>
          <p:cNvPr id="69636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371600"/>
          </a:xfrm>
          <a:solidFill>
            <a:schemeClr val="bg1"/>
          </a:solidFill>
        </p:spPr>
        <p:txBody>
          <a:bodyPr/>
          <a:lstStyle/>
          <a:p>
            <a:pPr eaLnBrk="1" hangingPunct="1">
              <a:defRPr/>
            </a:pPr>
            <a:r>
              <a:rPr lang="cs-CZ" sz="2800" kern="1200" dirty="0" smtClean="0">
                <a:solidFill>
                  <a:schemeClr val="tx1"/>
                </a:solidFill>
                <a:effectLst/>
                <a:ea typeface="+mn-ea"/>
                <a:cs typeface="+mn-cs"/>
              </a:rPr>
              <a:t>Po zmizelém ledovci zůstane uložen neroztříděný horninový materiál - </a:t>
            </a:r>
            <a:r>
              <a:rPr lang="cs-CZ" sz="2800" b="1" kern="1200" dirty="0" smtClean="0">
                <a:solidFill>
                  <a:schemeClr val="tx1"/>
                </a:solidFill>
                <a:effectLst/>
                <a:ea typeface="+mn-ea"/>
                <a:cs typeface="+mn-cs"/>
              </a:rPr>
              <a:t>moréna</a:t>
            </a:r>
            <a:r>
              <a:rPr lang="cs-CZ" sz="2800" kern="1200" dirty="0" smtClean="0">
                <a:solidFill>
                  <a:schemeClr val="tx1"/>
                </a:solidFill>
                <a:effectLst/>
                <a:ea typeface="+mn-ea"/>
                <a:cs typeface="+mn-cs"/>
              </a:rPr>
              <a:t> – rakouské Alpy</a:t>
            </a:r>
            <a:endParaRPr lang="cs-CZ" sz="2800" kern="1200" dirty="0">
              <a:solidFill>
                <a:schemeClr val="tx1"/>
              </a:solidFill>
              <a:effectLst/>
              <a:ea typeface="+mn-ea"/>
              <a:cs typeface="+mn-cs"/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7776801" y="1166187"/>
            <a:ext cx="1296144" cy="648072"/>
          </a:xfrm>
          <a:prstGeom prst="rightArrow">
            <a:avLst/>
          </a:prstGeom>
          <a:solidFill>
            <a:srgbClr val="64EC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hlinkClick r:id="rId3" action="ppaction://hlinksldjump"/>
              </a:rPr>
              <a:t>otázky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7" name="Picture 6" descr="HPIM232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0825" y="1515118"/>
            <a:ext cx="8743347" cy="5251685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388" name="Obdélník 1"/>
          <p:cNvSpPr>
            <a:spLocks noChangeArrowheads="1"/>
          </p:cNvSpPr>
          <p:nvPr/>
        </p:nvSpPr>
        <p:spPr bwMode="auto">
          <a:xfrm>
            <a:off x="18157" y="6562674"/>
            <a:ext cx="1522413" cy="276225"/>
          </a:xfrm>
          <a:prstGeom prst="rect">
            <a:avLst/>
          </a:prstGeom>
          <a:solidFill>
            <a:schemeClr val="bg1">
              <a:lumMod val="90000"/>
              <a:lumOff val="10000"/>
            </a:schemeClr>
          </a:solidFill>
          <a:ln>
            <a:noFill/>
          </a:ln>
          <a:extLst/>
        </p:spPr>
        <p:txBody>
          <a:bodyPr wrap="none">
            <a:spAutoFit/>
          </a:bodyPr>
          <a:lstStyle/>
          <a:p>
            <a:r>
              <a:rPr lang="cs-CZ" sz="1200" dirty="0">
                <a:solidFill>
                  <a:srgbClr val="FFFFFF"/>
                </a:solidFill>
              </a:rPr>
              <a:t>Foto autorky vlastní</a:t>
            </a:r>
          </a:p>
        </p:txBody>
      </p:sp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15888"/>
            <a:ext cx="9144000" cy="1371600"/>
          </a:xfrm>
          <a:solidFill>
            <a:schemeClr val="bg1"/>
          </a:solidFill>
        </p:spPr>
        <p:txBody>
          <a:bodyPr/>
          <a:lstStyle/>
          <a:p>
            <a:pPr eaLnBrk="1" hangingPunct="1">
              <a:defRPr/>
            </a:pPr>
            <a:r>
              <a:rPr lang="cs-CZ" sz="2800" kern="1200" dirty="0">
                <a:solidFill>
                  <a:schemeClr val="tx1"/>
                </a:solidFill>
                <a:effectLst/>
                <a:ea typeface="+mn-ea"/>
                <a:cs typeface="+mn-cs"/>
              </a:rPr>
              <a:t>Horský ledovec </a:t>
            </a:r>
            <a:r>
              <a:rPr lang="cs-CZ" sz="2800" kern="1200" dirty="0" smtClean="0">
                <a:solidFill>
                  <a:schemeClr val="tx1"/>
                </a:solidFill>
                <a:effectLst/>
                <a:ea typeface="+mn-ea"/>
                <a:cs typeface="+mn-cs"/>
              </a:rPr>
              <a:t>tvaruje </a:t>
            </a:r>
            <a:r>
              <a:rPr lang="cs-CZ" sz="2800" b="1" kern="1200" dirty="0">
                <a:solidFill>
                  <a:schemeClr val="tx1"/>
                </a:solidFill>
                <a:effectLst/>
                <a:ea typeface="+mn-ea"/>
                <a:cs typeface="+mn-cs"/>
              </a:rPr>
              <a:t>vanovité údolí</a:t>
            </a:r>
            <a:r>
              <a:rPr lang="cs-CZ" sz="2800" kern="1200" dirty="0">
                <a:solidFill>
                  <a:schemeClr val="tx1"/>
                </a:solidFill>
                <a:effectLst/>
                <a:ea typeface="+mn-ea"/>
                <a:cs typeface="+mn-cs"/>
              </a:rPr>
              <a:t>, hluboké </a:t>
            </a:r>
            <a:r>
              <a:rPr lang="cs-CZ" sz="2800" kern="1200" dirty="0" smtClean="0">
                <a:solidFill>
                  <a:schemeClr val="tx1"/>
                </a:solidFill>
                <a:effectLst/>
                <a:ea typeface="+mn-ea"/>
                <a:cs typeface="+mn-cs"/>
              </a:rPr>
              <a:t/>
            </a:r>
            <a:br>
              <a:rPr lang="cs-CZ" sz="2800" kern="1200" dirty="0" smtClean="0">
                <a:solidFill>
                  <a:schemeClr val="tx1"/>
                </a:solidFill>
                <a:effectLst/>
                <a:ea typeface="+mn-ea"/>
                <a:cs typeface="+mn-cs"/>
              </a:rPr>
            </a:br>
            <a:r>
              <a:rPr lang="cs-CZ" sz="2800" kern="1200" dirty="0" smtClean="0">
                <a:solidFill>
                  <a:schemeClr val="tx1"/>
                </a:solidFill>
                <a:effectLst/>
                <a:ea typeface="+mn-ea"/>
                <a:cs typeface="+mn-cs"/>
              </a:rPr>
              <a:t>a </a:t>
            </a:r>
            <a:r>
              <a:rPr lang="cs-CZ" sz="2800" kern="1200" dirty="0">
                <a:solidFill>
                  <a:schemeClr val="tx1"/>
                </a:solidFill>
                <a:effectLst/>
                <a:ea typeface="+mn-ea"/>
                <a:cs typeface="+mn-cs"/>
              </a:rPr>
              <a:t>široké, ve tvaru </a:t>
            </a:r>
            <a:r>
              <a:rPr lang="cs-CZ" sz="2800" kern="1200" dirty="0" smtClean="0">
                <a:solidFill>
                  <a:schemeClr val="tx1"/>
                </a:solidFill>
                <a:effectLst/>
                <a:ea typeface="+mn-ea"/>
                <a:cs typeface="+mn-cs"/>
              </a:rPr>
              <a:t>písmene </a:t>
            </a:r>
            <a:r>
              <a:rPr lang="cs-CZ" sz="2800" b="1" kern="1200" dirty="0">
                <a:solidFill>
                  <a:schemeClr val="tx1"/>
                </a:solidFill>
                <a:effectLst/>
                <a:ea typeface="+mn-ea"/>
                <a:cs typeface="+mn-cs"/>
              </a:rPr>
              <a:t>U</a:t>
            </a:r>
            <a:r>
              <a:rPr lang="cs-CZ" sz="2800" kern="1200" dirty="0">
                <a:solidFill>
                  <a:schemeClr val="tx1"/>
                </a:solidFill>
                <a:effectLst/>
                <a:ea typeface="+mn-ea"/>
                <a:cs typeface="+mn-cs"/>
              </a:rPr>
              <a:t> </a:t>
            </a:r>
            <a:r>
              <a:rPr lang="cs-CZ" sz="2800" kern="1200" dirty="0">
                <a:solidFill>
                  <a:srgbClr val="FFFF00"/>
                </a:solidFill>
                <a:effectLst/>
                <a:ea typeface="+mn-ea"/>
                <a:cs typeface="+mn-cs"/>
              </a:rPr>
              <a:t> </a:t>
            </a:r>
            <a:r>
              <a:rPr lang="cs-CZ" sz="2800" kern="1200" dirty="0" smtClean="0">
                <a:solidFill>
                  <a:schemeClr val="tx1"/>
                </a:solidFill>
                <a:effectLst/>
                <a:ea typeface="+mn-ea"/>
                <a:cs typeface="+mn-cs"/>
              </a:rPr>
              <a:t>-</a:t>
            </a:r>
            <a:r>
              <a:rPr lang="cs-CZ" sz="2800" kern="1200" dirty="0" smtClean="0">
                <a:solidFill>
                  <a:srgbClr val="FFFF00"/>
                </a:solidFill>
                <a:effectLst/>
                <a:ea typeface="+mn-ea"/>
                <a:cs typeface="+mn-cs"/>
              </a:rPr>
              <a:t> </a:t>
            </a:r>
            <a:r>
              <a:rPr lang="cs-CZ" sz="2800" kern="1200" dirty="0" smtClean="0">
                <a:solidFill>
                  <a:schemeClr val="tx1"/>
                </a:solidFill>
                <a:effectLst/>
                <a:ea typeface="+mn-ea"/>
                <a:cs typeface="+mn-cs"/>
              </a:rPr>
              <a:t>Norsko</a:t>
            </a:r>
            <a:endParaRPr lang="cs-CZ" sz="2800" kern="1200" dirty="0">
              <a:solidFill>
                <a:schemeClr val="tx1"/>
              </a:solidFill>
              <a:effectLst/>
              <a:ea typeface="+mn-ea"/>
              <a:cs typeface="+mn-cs"/>
            </a:endParaRPr>
          </a:p>
        </p:txBody>
      </p:sp>
      <p:pic>
        <p:nvPicPr>
          <p:cNvPr id="17410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5435" y="802331"/>
            <a:ext cx="1328737" cy="712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5" name="Picture 6" descr="p7080485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323527" y="1412777"/>
            <a:ext cx="8629141" cy="5445224"/>
          </a:xfrm>
          <a:ln w="76200">
            <a:solidFill>
              <a:schemeClr val="tx1"/>
            </a:solidFill>
          </a:ln>
        </p:spPr>
      </p:pic>
      <p:sp>
        <p:nvSpPr>
          <p:cNvPr id="18436" name="Obdélník 1"/>
          <p:cNvSpPr>
            <a:spLocks noChangeArrowheads="1"/>
          </p:cNvSpPr>
          <p:nvPr/>
        </p:nvSpPr>
        <p:spPr bwMode="auto">
          <a:xfrm>
            <a:off x="0" y="6579753"/>
            <a:ext cx="1520825" cy="277812"/>
          </a:xfrm>
          <a:prstGeom prst="rect">
            <a:avLst/>
          </a:prstGeom>
          <a:solidFill>
            <a:schemeClr val="bg1">
              <a:lumMod val="90000"/>
              <a:lumOff val="10000"/>
            </a:schemeClr>
          </a:solidFill>
          <a:ln>
            <a:noFill/>
          </a:ln>
          <a:extLst/>
        </p:spPr>
        <p:txBody>
          <a:bodyPr wrap="none">
            <a:spAutoFit/>
          </a:bodyPr>
          <a:lstStyle/>
          <a:p>
            <a:r>
              <a:rPr lang="cs-CZ" sz="1200" dirty="0">
                <a:solidFill>
                  <a:srgbClr val="FFFFFF"/>
                </a:solidFill>
              </a:rPr>
              <a:t>Foto autorky vlastní</a:t>
            </a:r>
          </a:p>
        </p:txBody>
      </p:sp>
      <p:sp>
        <p:nvSpPr>
          <p:cNvPr id="67588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22225"/>
            <a:ext cx="9144000" cy="1371600"/>
          </a:xfrm>
          <a:solidFill>
            <a:schemeClr val="bg1"/>
          </a:solidFill>
        </p:spPr>
        <p:txBody>
          <a:bodyPr/>
          <a:lstStyle/>
          <a:p>
            <a:pPr eaLnBrk="1" hangingPunct="1">
              <a:tabLst>
                <a:tab pos="2597150" algn="l"/>
              </a:tabLst>
              <a:defRPr/>
            </a:pPr>
            <a:r>
              <a:rPr lang="cs-CZ" sz="2800" kern="1200" dirty="0" smtClean="0">
                <a:solidFill>
                  <a:schemeClr val="tx1"/>
                </a:solidFill>
                <a:effectLst/>
                <a:ea typeface="+mn-ea"/>
                <a:cs typeface="+mn-cs"/>
              </a:rPr>
              <a:t>Norské </a:t>
            </a:r>
            <a:r>
              <a:rPr lang="cs-CZ" sz="2800" b="1" kern="1200" dirty="0">
                <a:solidFill>
                  <a:schemeClr val="tx1"/>
                </a:solidFill>
                <a:effectLst/>
                <a:ea typeface="+mn-ea"/>
                <a:cs typeface="+mn-cs"/>
              </a:rPr>
              <a:t>fjordy</a:t>
            </a:r>
            <a:r>
              <a:rPr lang="cs-CZ" sz="2800" kern="1200" dirty="0">
                <a:solidFill>
                  <a:schemeClr val="tx1"/>
                </a:solidFill>
                <a:effectLst/>
                <a:ea typeface="+mn-ea"/>
                <a:cs typeface="+mn-cs"/>
              </a:rPr>
              <a:t> </a:t>
            </a:r>
            <a:r>
              <a:rPr lang="cs-CZ" sz="2800" kern="1200" dirty="0" smtClean="0">
                <a:solidFill>
                  <a:schemeClr val="tx1"/>
                </a:solidFill>
                <a:effectLst/>
                <a:ea typeface="+mn-ea"/>
                <a:cs typeface="+mn-cs"/>
              </a:rPr>
              <a:t>v dávné době vyhloubily ledovce</a:t>
            </a:r>
            <a:endParaRPr lang="cs-CZ" sz="2800" kern="1200" dirty="0">
              <a:solidFill>
                <a:schemeClr val="tx1"/>
              </a:solidFill>
              <a:effectLst/>
              <a:ea typeface="+mn-ea"/>
              <a:cs typeface="+mn-cs"/>
            </a:endParaRPr>
          </a:p>
        </p:txBody>
      </p:sp>
      <p:pic>
        <p:nvPicPr>
          <p:cNvPr id="18434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9792" y="836712"/>
            <a:ext cx="1328737" cy="712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0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26408"/>
            <a:ext cx="9144000" cy="1371600"/>
          </a:xfrm>
          <a:solidFill>
            <a:schemeClr val="bg1"/>
          </a:solidFill>
        </p:spPr>
        <p:txBody>
          <a:bodyPr/>
          <a:lstStyle/>
          <a:p>
            <a:pPr eaLnBrk="1" hangingPunct="1">
              <a:defRPr/>
            </a:pPr>
            <a:r>
              <a:rPr lang="cs-CZ" sz="2800" kern="1200" dirty="0" smtClean="0">
                <a:solidFill>
                  <a:schemeClr val="tx1"/>
                </a:solidFill>
                <a:ea typeface="+mn-ea"/>
                <a:cs typeface="+mn-cs"/>
              </a:rPr>
              <a:t>Také tato </a:t>
            </a:r>
            <a:r>
              <a:rPr lang="cs-CZ" sz="2800" b="1" kern="1200" dirty="0" smtClean="0">
                <a:solidFill>
                  <a:schemeClr val="tx1"/>
                </a:solidFill>
                <a:ea typeface="+mn-ea"/>
                <a:cs typeface="+mn-cs"/>
              </a:rPr>
              <a:t>ledovcová jezera </a:t>
            </a:r>
            <a:r>
              <a:rPr lang="cs-CZ" sz="2800" kern="1200" dirty="0" smtClean="0">
                <a:solidFill>
                  <a:schemeClr val="tx1"/>
                </a:solidFill>
                <a:ea typeface="+mn-ea"/>
                <a:cs typeface="+mn-cs"/>
              </a:rPr>
              <a:t>jsou pozůstatkem ledovce </a:t>
            </a:r>
            <a:r>
              <a:rPr lang="cs-CZ" sz="2800" kern="1200" dirty="0">
                <a:solidFill>
                  <a:schemeClr val="tx1"/>
                </a:solidFill>
                <a:ea typeface="+mn-ea"/>
                <a:cs typeface="+mn-cs"/>
              </a:rPr>
              <a:t>- Norsko</a:t>
            </a:r>
          </a:p>
        </p:txBody>
      </p:sp>
      <p:pic>
        <p:nvPicPr>
          <p:cNvPr id="28675" name="Picture 8" descr="pleso v Norsku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7938" y="1557338"/>
            <a:ext cx="4446587" cy="3924300"/>
          </a:xfrm>
          <a:ln w="76200">
            <a:solidFill>
              <a:schemeClr val="tx1"/>
            </a:solidFill>
          </a:ln>
        </p:spPr>
      </p:pic>
      <p:pic>
        <p:nvPicPr>
          <p:cNvPr id="28676" name="Picture 12" descr="p7080494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572000" y="2673350"/>
            <a:ext cx="4446588" cy="3924300"/>
          </a:xfrm>
          <a:ln w="76200">
            <a:solidFill>
              <a:schemeClr val="tx1"/>
            </a:solidFill>
          </a:ln>
        </p:spPr>
      </p:pic>
      <p:sp>
        <p:nvSpPr>
          <p:cNvPr id="28677" name="Obdélník 1"/>
          <p:cNvSpPr>
            <a:spLocks noChangeArrowheads="1"/>
          </p:cNvSpPr>
          <p:nvPr/>
        </p:nvSpPr>
        <p:spPr bwMode="auto">
          <a:xfrm>
            <a:off x="539750" y="6308725"/>
            <a:ext cx="1520825" cy="277813"/>
          </a:xfrm>
          <a:prstGeom prst="rect">
            <a:avLst/>
          </a:prstGeom>
          <a:solidFill>
            <a:schemeClr val="bg1">
              <a:lumMod val="90000"/>
              <a:lumOff val="10000"/>
            </a:schemeClr>
          </a:solidFill>
          <a:ln>
            <a:noFill/>
          </a:ln>
          <a:extLst/>
        </p:spPr>
        <p:txBody>
          <a:bodyPr wrap="none">
            <a:spAutoFit/>
          </a:bodyPr>
          <a:lstStyle/>
          <a:p>
            <a:r>
              <a:rPr lang="cs-CZ" sz="1200" dirty="0">
                <a:solidFill>
                  <a:srgbClr val="FFFFFF"/>
                </a:solidFill>
              </a:rPr>
              <a:t>Foto autorky vlastní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7504" y="388937"/>
            <a:ext cx="3114676" cy="5344319"/>
          </a:xfrm>
          <a:solidFill>
            <a:schemeClr val="bg1"/>
          </a:solidFill>
        </p:spPr>
        <p:txBody>
          <a:bodyPr/>
          <a:lstStyle/>
          <a:p>
            <a:pPr eaLnBrk="1" hangingPunct="1">
              <a:defRPr/>
            </a:pPr>
            <a:r>
              <a:rPr lang="cs-CZ" sz="2800" b="1" kern="1200" dirty="0">
                <a:solidFill>
                  <a:schemeClr val="tx1"/>
                </a:solidFill>
                <a:effectLst/>
                <a:ea typeface="+mn-ea"/>
                <a:cs typeface="+mn-cs"/>
              </a:rPr>
              <a:t>Pevninské</a:t>
            </a:r>
            <a:r>
              <a:rPr lang="cs-CZ" sz="2800" kern="1200" dirty="0">
                <a:solidFill>
                  <a:schemeClr val="tx1"/>
                </a:solidFill>
                <a:effectLst/>
                <a:ea typeface="+mn-ea"/>
                <a:cs typeface="+mn-cs"/>
              </a:rPr>
              <a:t> ledovce pokrývají většinu </a:t>
            </a:r>
            <a:r>
              <a:rPr lang="cs-CZ" sz="2800" b="1" kern="1200" dirty="0">
                <a:solidFill>
                  <a:schemeClr val="tx1"/>
                </a:solidFill>
                <a:effectLst/>
                <a:ea typeface="+mn-ea"/>
                <a:cs typeface="+mn-cs"/>
              </a:rPr>
              <a:t>Antarktidy </a:t>
            </a:r>
            <a:r>
              <a:rPr lang="cs-CZ" sz="2800" kern="1200" dirty="0" smtClean="0">
                <a:solidFill>
                  <a:schemeClr val="tx1"/>
                </a:solidFill>
                <a:effectLst/>
                <a:ea typeface="+mn-ea"/>
                <a:cs typeface="+mn-cs"/>
              </a:rPr>
              <a:t/>
            </a:r>
            <a:br>
              <a:rPr lang="cs-CZ" sz="2800" kern="1200" dirty="0" smtClean="0">
                <a:solidFill>
                  <a:schemeClr val="tx1"/>
                </a:solidFill>
                <a:effectLst/>
                <a:ea typeface="+mn-ea"/>
                <a:cs typeface="+mn-cs"/>
              </a:rPr>
            </a:br>
            <a:r>
              <a:rPr lang="cs-CZ" sz="2800" kern="1200" dirty="0" smtClean="0">
                <a:solidFill>
                  <a:schemeClr val="tx1"/>
                </a:solidFill>
                <a:effectLst/>
                <a:ea typeface="+mn-ea"/>
                <a:cs typeface="+mn-cs"/>
              </a:rPr>
              <a:t>a </a:t>
            </a:r>
            <a:r>
              <a:rPr lang="cs-CZ" sz="2800" b="1" kern="1200" dirty="0" smtClean="0">
                <a:solidFill>
                  <a:schemeClr val="tx1"/>
                </a:solidFill>
                <a:effectLst/>
                <a:ea typeface="+mn-ea"/>
                <a:cs typeface="+mn-cs"/>
              </a:rPr>
              <a:t>Grónska</a:t>
            </a:r>
            <a:r>
              <a:rPr lang="cs-CZ" sz="2800" kern="1200" dirty="0" smtClean="0">
                <a:solidFill>
                  <a:schemeClr val="tx1"/>
                </a:solidFill>
                <a:effectLst/>
                <a:ea typeface="+mn-ea"/>
                <a:cs typeface="+mn-cs"/>
              </a:rPr>
              <a:t>, rozpínají se do stran a  na pobřeží se z nich odlamují ledové </a:t>
            </a:r>
            <a:r>
              <a:rPr lang="cs-CZ" sz="2800" b="1" kern="1200" dirty="0" smtClean="0">
                <a:solidFill>
                  <a:schemeClr val="tx1"/>
                </a:solidFill>
                <a:effectLst/>
                <a:ea typeface="+mn-ea"/>
                <a:cs typeface="+mn-cs"/>
              </a:rPr>
              <a:t>kry</a:t>
            </a:r>
            <a:r>
              <a:rPr lang="cs-CZ" sz="2400" b="1" kern="1200" dirty="0">
                <a:solidFill>
                  <a:schemeClr val="tx1"/>
                </a:solidFill>
                <a:ea typeface="+mn-ea"/>
                <a:cs typeface="+mn-cs"/>
              </a:rPr>
              <a:t>.</a:t>
            </a:r>
          </a:p>
        </p:txBody>
      </p:sp>
      <p:pic>
        <p:nvPicPr>
          <p:cNvPr id="32771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22180" y="388937"/>
            <a:ext cx="5945039" cy="59450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2772" name="Obdélník 2"/>
          <p:cNvSpPr>
            <a:spLocks noChangeArrowheads="1"/>
          </p:cNvSpPr>
          <p:nvPr/>
        </p:nvSpPr>
        <p:spPr bwMode="auto">
          <a:xfrm>
            <a:off x="3222181" y="6388126"/>
            <a:ext cx="5916618" cy="461962"/>
          </a:xfrm>
          <a:prstGeom prst="rect">
            <a:avLst/>
          </a:prstGeom>
          <a:solidFill>
            <a:schemeClr val="bg1">
              <a:lumMod val="90000"/>
              <a:lumOff val="10000"/>
            </a:schemeClr>
          </a:solidFill>
          <a:ln>
            <a:noFill/>
          </a:ln>
          <a:extLst/>
        </p:spPr>
        <p:txBody>
          <a:bodyPr wrap="square">
            <a:spAutoFit/>
          </a:bodyPr>
          <a:lstStyle/>
          <a:p>
            <a:r>
              <a:rPr lang="cs-CZ" sz="1200" dirty="0">
                <a:solidFill>
                  <a:srgbClr val="FFFFFF"/>
                </a:solidFill>
              </a:rPr>
              <a:t>Dave </a:t>
            </a:r>
            <a:r>
              <a:rPr lang="cs-CZ" sz="1200" dirty="0" err="1">
                <a:solidFill>
                  <a:srgbClr val="FFFFFF"/>
                </a:solidFill>
              </a:rPr>
              <a:t>Pape</a:t>
            </a:r>
            <a:r>
              <a:rPr lang="cs-CZ" sz="1200" dirty="0">
                <a:solidFill>
                  <a:srgbClr val="FFFFFF"/>
                </a:solidFill>
              </a:rPr>
              <a:t>, [cit. 2012-02-04], dostupné na www:</a:t>
            </a:r>
          </a:p>
          <a:p>
            <a:r>
              <a:rPr lang="cs-CZ" sz="1200" dirty="0">
                <a:hlinkClick r:id="rId3"/>
              </a:rPr>
              <a:t>http://en.wikipedia.org/wiki/File:Antarctica_6400px_from_Blue_Marble.jpg</a:t>
            </a:r>
            <a:endParaRPr lang="cs-CZ" sz="1200" dirty="0">
              <a:solidFill>
                <a:srgbClr val="FFFFFF"/>
              </a:solidFill>
            </a:endParaRPr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999413" y="188640"/>
            <a:ext cx="933450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5877272"/>
            <a:ext cx="2880320" cy="954107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i="1" dirty="0" smtClean="0"/>
              <a:t>Co je na tomto snímku?</a:t>
            </a:r>
            <a:endParaRPr lang="cs-CZ" sz="2800" i="1" dirty="0"/>
          </a:p>
        </p:txBody>
      </p:sp>
      <p:pic>
        <p:nvPicPr>
          <p:cNvPr id="3" name="Picture 2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1769" y="5675339"/>
            <a:ext cx="1328737" cy="712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67784" y="962794"/>
            <a:ext cx="8016875" cy="5341937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6627" name="Obdélník 3"/>
          <p:cNvSpPr>
            <a:spLocks noChangeArrowheads="1"/>
          </p:cNvSpPr>
          <p:nvPr/>
        </p:nvSpPr>
        <p:spPr bwMode="auto">
          <a:xfrm>
            <a:off x="567784" y="6304731"/>
            <a:ext cx="8016875" cy="461962"/>
          </a:xfrm>
          <a:prstGeom prst="rect">
            <a:avLst/>
          </a:prstGeom>
          <a:solidFill>
            <a:schemeClr val="bg1">
              <a:lumMod val="90000"/>
              <a:lumOff val="10000"/>
            </a:schemeClr>
          </a:solidFill>
          <a:ln>
            <a:noFill/>
          </a:ln>
          <a:extLst/>
        </p:spPr>
        <p:txBody>
          <a:bodyPr wrap="square">
            <a:spAutoFit/>
          </a:bodyPr>
          <a:lstStyle/>
          <a:p>
            <a:r>
              <a:rPr lang="cs-CZ" sz="1200" dirty="0" err="1"/>
              <a:t>Luca</a:t>
            </a:r>
            <a:r>
              <a:rPr lang="cs-CZ" sz="1200" dirty="0"/>
              <a:t> </a:t>
            </a:r>
            <a:r>
              <a:rPr lang="cs-CZ" sz="1200" dirty="0" err="1"/>
              <a:t>Galuzzi</a:t>
            </a:r>
            <a:r>
              <a:rPr lang="cs-CZ" sz="1200" dirty="0"/>
              <a:t>,  [cit. 2012-02-03], dostupné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</a:t>
            </a:r>
          </a:p>
          <a:p>
            <a:r>
              <a:rPr lang="cs-CZ" sz="1200" dirty="0">
                <a:hlinkClick r:id="rId3"/>
              </a:rPr>
              <a:t>http://en.wikipedia.org/wiki/File:Perito_Moreno_Glacier_Patagonia_Argentina_Luca_Galuzzi_2005.JPG</a:t>
            </a:r>
            <a:endParaRPr lang="cs-CZ" sz="1200" dirty="0"/>
          </a:p>
        </p:txBody>
      </p:sp>
      <p:sp>
        <p:nvSpPr>
          <p:cNvPr id="10244" name="TextovéPole 4"/>
          <p:cNvSpPr txBox="1">
            <a:spLocks noChangeArrowheads="1"/>
          </p:cNvSpPr>
          <p:nvPr/>
        </p:nvSpPr>
        <p:spPr bwMode="auto">
          <a:xfrm>
            <a:off x="762000" y="333375"/>
            <a:ext cx="762000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algn="ctr" eaLnBrk="1" hangingPunct="1">
              <a:defRPr/>
            </a:pPr>
            <a:r>
              <a:rPr lang="cs-CZ" sz="2800" b="1" dirty="0" smtClean="0"/>
              <a:t>Tání</a:t>
            </a:r>
            <a:r>
              <a:rPr lang="cs-CZ" sz="2800" dirty="0" smtClean="0"/>
              <a:t> pevninského ledovce – Patagonie</a:t>
            </a:r>
            <a:endParaRPr lang="cs-CZ" sz="2800" dirty="0"/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210550" y="594985"/>
            <a:ext cx="933450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487" y="5350624"/>
            <a:ext cx="2232248" cy="954107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Hledej ji v Jižní Americe</a:t>
            </a:r>
            <a:endParaRPr lang="cs-CZ" sz="2800" i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3875" y="573068"/>
            <a:ext cx="8378695" cy="628493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0" y="49848"/>
            <a:ext cx="9143999" cy="52322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2800" dirty="0" err="1" smtClean="0"/>
              <a:t>Russellův</a:t>
            </a:r>
            <a:r>
              <a:rPr lang="cs-CZ" sz="2800" dirty="0" smtClean="0"/>
              <a:t> </a:t>
            </a:r>
            <a:r>
              <a:rPr lang="cs-CZ" sz="2800" dirty="0"/>
              <a:t>ledovec - Grónsko</a:t>
            </a:r>
          </a:p>
        </p:txBody>
      </p:sp>
      <p:sp>
        <p:nvSpPr>
          <p:cNvPr id="35844" name="Obdélník 4"/>
          <p:cNvSpPr>
            <a:spLocks noChangeArrowheads="1"/>
          </p:cNvSpPr>
          <p:nvPr/>
        </p:nvSpPr>
        <p:spPr bwMode="auto">
          <a:xfrm>
            <a:off x="5432748" y="6179647"/>
            <a:ext cx="3727773" cy="707886"/>
          </a:xfrm>
          <a:prstGeom prst="rect">
            <a:avLst/>
          </a:prstGeom>
          <a:solidFill>
            <a:schemeClr val="bg1">
              <a:lumMod val="90000"/>
              <a:lumOff val="10000"/>
            </a:schemeClr>
          </a:solidFill>
          <a:ln>
            <a:noFill/>
          </a:ln>
          <a:extLst/>
        </p:spPr>
        <p:txBody>
          <a:bodyPr wrap="square">
            <a:spAutoFit/>
          </a:bodyPr>
          <a:lstStyle/>
          <a:p>
            <a:r>
              <a:rPr lang="cs-CZ" sz="1000" dirty="0" err="1"/>
              <a:t>Saperaud</a:t>
            </a:r>
            <a:r>
              <a:rPr lang="cs-CZ" sz="1000" dirty="0"/>
              <a:t>,  [cit. 2012-02-04], dostupné pod licencí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na www:</a:t>
            </a:r>
          </a:p>
          <a:p>
            <a:r>
              <a:rPr lang="cs-CZ" sz="1000" dirty="0">
                <a:hlinkClick r:id="rId3"/>
              </a:rPr>
              <a:t>http://commons.wikimedia.org/wiki/File:Inlandeis_Russels_Gletscher.JPG?uselang=en</a:t>
            </a:r>
            <a:endParaRPr lang="cs-CZ" sz="1000" dirty="0"/>
          </a:p>
        </p:txBody>
      </p:sp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193088" y="56428"/>
            <a:ext cx="933450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Obdélník 1"/>
          <p:cNvSpPr>
            <a:spLocks noChangeArrowheads="1"/>
          </p:cNvSpPr>
          <p:nvPr/>
        </p:nvSpPr>
        <p:spPr bwMode="auto">
          <a:xfrm>
            <a:off x="436889" y="6396037"/>
            <a:ext cx="784225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1200">
                <a:solidFill>
                  <a:srgbClr val="FFFFFF"/>
                </a:solidFill>
              </a:rPr>
              <a:t>Lionork,  [cit. 2012-02-04], dostupné pod licencí Creative Commons na www:</a:t>
            </a:r>
          </a:p>
          <a:p>
            <a:r>
              <a:rPr lang="cs-CZ" sz="1200">
                <a:solidFill>
                  <a:srgbClr val="FFFFFF"/>
                </a:solidFill>
                <a:hlinkClick r:id="rId2"/>
              </a:rPr>
              <a:t>http://commons.wikimedia.org/wiki/File:Gipfelpanorama.JPG</a:t>
            </a:r>
            <a:endParaRPr lang="cs-CZ" sz="1200">
              <a:solidFill>
                <a:srgbClr val="FFFFFF"/>
              </a:solidFill>
            </a:endParaRPr>
          </a:p>
        </p:txBody>
      </p:sp>
      <p:pic>
        <p:nvPicPr>
          <p:cNvPr id="3789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0820" y="1287482"/>
            <a:ext cx="8169333" cy="530076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0825" y="188640"/>
            <a:ext cx="8569325" cy="954107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 smtClean="0"/>
              <a:t>Odlamování ker </a:t>
            </a:r>
            <a:r>
              <a:rPr lang="cs-CZ" sz="2800" dirty="0" smtClean="0"/>
              <a:t>(tzv. telení ledovců) doprovází ohromný rachot - Grónsko</a:t>
            </a:r>
            <a:endParaRPr lang="cs-CZ" sz="2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88647" y="1388842"/>
            <a:ext cx="8028309" cy="54691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8916" name="Obdélník 2"/>
          <p:cNvSpPr>
            <a:spLocks noChangeArrowheads="1"/>
          </p:cNvSpPr>
          <p:nvPr/>
        </p:nvSpPr>
        <p:spPr bwMode="auto">
          <a:xfrm>
            <a:off x="611188" y="6396037"/>
            <a:ext cx="8005768" cy="461963"/>
          </a:xfrm>
          <a:prstGeom prst="rect">
            <a:avLst/>
          </a:prstGeom>
          <a:solidFill>
            <a:schemeClr val="bg1">
              <a:lumMod val="90000"/>
              <a:lumOff val="10000"/>
            </a:schemeClr>
          </a:solidFill>
          <a:ln>
            <a:noFill/>
          </a:ln>
          <a:extLst/>
        </p:spPr>
        <p:txBody>
          <a:bodyPr wrap="square">
            <a:spAutoFit/>
          </a:bodyPr>
          <a:lstStyle/>
          <a:p>
            <a:r>
              <a:rPr lang="cs-CZ" sz="1200" dirty="0" err="1">
                <a:solidFill>
                  <a:srgbClr val="FFFFFF"/>
                </a:solidFill>
              </a:rPr>
              <a:t>Ansgar</a:t>
            </a:r>
            <a:r>
              <a:rPr lang="cs-CZ" sz="1200" dirty="0">
                <a:solidFill>
                  <a:srgbClr val="FFFFFF"/>
                </a:solidFill>
              </a:rPr>
              <a:t> </a:t>
            </a:r>
            <a:r>
              <a:rPr lang="cs-CZ" sz="1200" dirty="0" err="1">
                <a:solidFill>
                  <a:srgbClr val="FFFFFF"/>
                </a:solidFill>
              </a:rPr>
              <a:t>Walk</a:t>
            </a:r>
            <a:r>
              <a:rPr lang="cs-CZ" sz="1200" dirty="0">
                <a:solidFill>
                  <a:srgbClr val="FFFFFF"/>
                </a:solidFill>
              </a:rPr>
              <a:t>,  [cit. 2012-02-04], dostupné pod licencí </a:t>
            </a:r>
            <a:r>
              <a:rPr lang="cs-CZ" sz="1200" dirty="0" err="1">
                <a:solidFill>
                  <a:srgbClr val="FFFFFF"/>
                </a:solidFill>
              </a:rPr>
              <a:t>Creative</a:t>
            </a:r>
            <a:r>
              <a:rPr lang="cs-CZ" sz="1200" dirty="0">
                <a:solidFill>
                  <a:srgbClr val="FFFFFF"/>
                </a:solidFill>
              </a:rPr>
              <a:t> </a:t>
            </a:r>
            <a:r>
              <a:rPr lang="cs-CZ" sz="1200" dirty="0" err="1">
                <a:solidFill>
                  <a:srgbClr val="FFFFFF"/>
                </a:solidFill>
              </a:rPr>
              <a:t>Commons</a:t>
            </a:r>
            <a:r>
              <a:rPr lang="cs-CZ" sz="1200" dirty="0">
                <a:solidFill>
                  <a:srgbClr val="FFFFFF"/>
                </a:solidFill>
              </a:rPr>
              <a:t> na www:</a:t>
            </a:r>
          </a:p>
          <a:p>
            <a:r>
              <a:rPr lang="cs-CZ" sz="1200" dirty="0">
                <a:hlinkClick r:id="rId3"/>
              </a:rPr>
              <a:t>http://commons.wikimedia.org/wiki/File:Iceberg_1_1997_08_07.jpg</a:t>
            </a:r>
            <a:endParaRPr lang="cs-CZ" sz="1200" dirty="0">
              <a:solidFill>
                <a:srgbClr val="FFFFFF"/>
              </a:solidFill>
            </a:endParaRPr>
          </a:p>
        </p:txBody>
      </p:sp>
      <p:sp>
        <p:nvSpPr>
          <p:cNvPr id="7475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0800" y="64868"/>
            <a:ext cx="8891588" cy="1371600"/>
          </a:xfrm>
          <a:solidFill>
            <a:schemeClr val="bg1"/>
          </a:solidFill>
        </p:spPr>
        <p:txBody>
          <a:bodyPr/>
          <a:lstStyle/>
          <a:p>
            <a:pPr eaLnBrk="1" hangingPunct="1">
              <a:defRPr/>
            </a:pPr>
            <a:r>
              <a:rPr lang="cs-CZ" sz="2800" dirty="0" smtClean="0">
                <a:effectLst/>
              </a:rPr>
              <a:t>Až 90% objemu kry se skrývá pod hladinou </a:t>
            </a:r>
            <a:br>
              <a:rPr lang="cs-CZ" sz="2800" dirty="0" smtClean="0">
                <a:effectLst/>
              </a:rPr>
            </a:br>
            <a:r>
              <a:rPr lang="cs-CZ" sz="2800" dirty="0" smtClean="0">
                <a:effectLst/>
              </a:rPr>
              <a:t>- Baffinův </a:t>
            </a:r>
            <a:r>
              <a:rPr lang="cs-CZ" sz="2800" dirty="0">
                <a:effectLst/>
              </a:rPr>
              <a:t>ostrov</a:t>
            </a:r>
            <a:endParaRPr lang="cs-CZ" sz="2800" dirty="0" smtClean="0">
              <a:effectLst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2917" y="1070739"/>
            <a:ext cx="8658163" cy="5779324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116632"/>
            <a:ext cx="9143999" cy="95410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2800" dirty="0" smtClean="0"/>
              <a:t>Ledovec </a:t>
            </a:r>
            <a:r>
              <a:rPr lang="cs-CZ" sz="2800" dirty="0" err="1"/>
              <a:t>Vatnajökull</a:t>
            </a:r>
            <a:r>
              <a:rPr lang="cs-CZ" sz="2800" dirty="0"/>
              <a:t> </a:t>
            </a:r>
            <a:r>
              <a:rPr lang="cs-CZ" sz="2800" dirty="0" smtClean="0"/>
              <a:t>na Islandu má délku </a:t>
            </a:r>
            <a:r>
              <a:rPr lang="cs-CZ" sz="2800" dirty="0"/>
              <a:t>100 km</a:t>
            </a:r>
            <a:r>
              <a:rPr lang="cs-CZ" sz="2800" dirty="0" smtClean="0"/>
              <a:t>,</a:t>
            </a:r>
          </a:p>
          <a:p>
            <a:pPr algn="ctr">
              <a:defRPr/>
            </a:pPr>
            <a:r>
              <a:rPr lang="cs-CZ" sz="2800" dirty="0" smtClean="0"/>
              <a:t> šířku </a:t>
            </a:r>
            <a:r>
              <a:rPr lang="cs-CZ" sz="2800" dirty="0"/>
              <a:t>83 </a:t>
            </a:r>
            <a:r>
              <a:rPr lang="cs-CZ" sz="2800" dirty="0" smtClean="0"/>
              <a:t>km</a:t>
            </a:r>
            <a:endParaRPr lang="cs-CZ" sz="2800" dirty="0"/>
          </a:p>
        </p:txBody>
      </p:sp>
      <p:sp>
        <p:nvSpPr>
          <p:cNvPr id="36868" name="Obdélník 2"/>
          <p:cNvSpPr>
            <a:spLocks noChangeArrowheads="1"/>
          </p:cNvSpPr>
          <p:nvPr/>
        </p:nvSpPr>
        <p:spPr bwMode="auto">
          <a:xfrm>
            <a:off x="242917" y="6396037"/>
            <a:ext cx="8658163" cy="461963"/>
          </a:xfrm>
          <a:prstGeom prst="rect">
            <a:avLst/>
          </a:prstGeom>
          <a:solidFill>
            <a:schemeClr val="bg1">
              <a:lumMod val="90000"/>
              <a:lumOff val="10000"/>
            </a:schemeClr>
          </a:solidFill>
          <a:ln>
            <a:noFill/>
          </a:ln>
          <a:extLst/>
        </p:spPr>
        <p:txBody>
          <a:bodyPr wrap="square">
            <a:spAutoFit/>
          </a:bodyPr>
          <a:lstStyle/>
          <a:p>
            <a:r>
              <a:rPr lang="cs-CZ" sz="1200" dirty="0" err="1"/>
              <a:t>Andeas</a:t>
            </a:r>
            <a:r>
              <a:rPr lang="cs-CZ" sz="1200" dirty="0"/>
              <a:t> </a:t>
            </a:r>
            <a:r>
              <a:rPr lang="cs-CZ" sz="1200" dirty="0" err="1"/>
              <a:t>Tille</a:t>
            </a:r>
            <a:r>
              <a:rPr lang="cs-CZ" sz="1200" dirty="0"/>
              <a:t>,  [cit. 2012-02-04], dostupné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</a:t>
            </a:r>
          </a:p>
          <a:p>
            <a:r>
              <a:rPr lang="cs-CZ" sz="1200" dirty="0">
                <a:hlinkClick r:id="rId4"/>
              </a:rPr>
              <a:t>http://commons.wikimedia.org/wiki/File:Breidamerkurjoekull.jpg</a:t>
            </a:r>
            <a:endParaRPr lang="cs-CZ" sz="1200" dirty="0"/>
          </a:p>
        </p:txBody>
      </p:sp>
    </p:spTree>
  </p:cSld>
  <p:clrMapOvr>
    <a:overrideClrMapping bg1="dk2" tx1="lt1" bg2="dk1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Obdélník 1"/>
          <p:cNvSpPr>
            <a:spLocks noChangeArrowheads="1"/>
          </p:cNvSpPr>
          <p:nvPr/>
        </p:nvSpPr>
        <p:spPr bwMode="auto">
          <a:xfrm>
            <a:off x="20907" y="6396037"/>
            <a:ext cx="9144000" cy="461963"/>
          </a:xfrm>
          <a:prstGeom prst="rect">
            <a:avLst/>
          </a:prstGeom>
          <a:solidFill>
            <a:schemeClr val="bg1">
              <a:lumMod val="90000"/>
              <a:lumOff val="10000"/>
            </a:schemeClr>
          </a:solidFill>
          <a:ln>
            <a:noFill/>
          </a:ln>
          <a:extLst/>
        </p:spPr>
        <p:txBody>
          <a:bodyPr wrap="square">
            <a:spAutoFit/>
          </a:bodyPr>
          <a:lstStyle/>
          <a:p>
            <a:r>
              <a:rPr lang="cs-CZ" sz="1200" dirty="0"/>
              <a:t>Luis </a:t>
            </a:r>
            <a:r>
              <a:rPr lang="cs-CZ" sz="1200" dirty="0" err="1"/>
              <a:t>María</a:t>
            </a:r>
            <a:r>
              <a:rPr lang="cs-CZ" sz="1200" dirty="0"/>
              <a:t> </a:t>
            </a:r>
            <a:r>
              <a:rPr lang="cs-CZ" sz="1200" dirty="0" err="1"/>
              <a:t>Benítez</a:t>
            </a:r>
            <a:r>
              <a:rPr lang="cs-CZ" sz="1200" dirty="0"/>
              <a:t>[cit. 2012-02-03], dostupné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</a:t>
            </a:r>
          </a:p>
          <a:p>
            <a:r>
              <a:rPr lang="cs-CZ" sz="1200" dirty="0">
                <a:hlinkClick r:id="rId2"/>
              </a:rPr>
              <a:t>http://commons.wikimedia.org/wiki/File:Arranque_glaciar-lnf.svg</a:t>
            </a:r>
            <a:endParaRPr lang="cs-CZ" sz="1200" dirty="0"/>
          </a:p>
        </p:txBody>
      </p:sp>
      <p:pic>
        <p:nvPicPr>
          <p:cNvPr id="34819" name="Picture 4" descr="File:Arranque glaciar-lnf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87441" y="1571165"/>
            <a:ext cx="6913562" cy="4133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0"/>
            <a:ext cx="9144857" cy="95410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2800" dirty="0" smtClean="0"/>
              <a:t>Pevninský ledovec </a:t>
            </a:r>
            <a:r>
              <a:rPr lang="cs-CZ" sz="2800" dirty="0"/>
              <a:t>zemský </a:t>
            </a:r>
            <a:r>
              <a:rPr lang="cs-CZ" sz="2800" dirty="0" smtClean="0"/>
              <a:t>povrch </a:t>
            </a:r>
            <a:r>
              <a:rPr lang="cs-CZ" sz="2800" b="1" dirty="0" smtClean="0"/>
              <a:t>zarovnává </a:t>
            </a:r>
          </a:p>
          <a:p>
            <a:pPr algn="ctr">
              <a:defRPr/>
            </a:pPr>
            <a:r>
              <a:rPr lang="cs-CZ" sz="2800" b="1" dirty="0" smtClean="0"/>
              <a:t>a zatlačuje</a:t>
            </a:r>
            <a:endParaRPr lang="cs-CZ" sz="2800" b="1" dirty="0"/>
          </a:p>
        </p:txBody>
      </p:sp>
      <p:sp>
        <p:nvSpPr>
          <p:cNvPr id="34821" name="TextovéPole 3"/>
          <p:cNvSpPr txBox="1">
            <a:spLocks noChangeArrowheads="1"/>
          </p:cNvSpPr>
          <p:nvPr/>
        </p:nvSpPr>
        <p:spPr bwMode="auto">
          <a:xfrm>
            <a:off x="5364088" y="2980966"/>
            <a:ext cx="230505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z="2400" b="1" dirty="0">
                <a:solidFill>
                  <a:schemeClr val="bg2"/>
                </a:solidFill>
              </a:rPr>
              <a:t>masa ledovce</a:t>
            </a:r>
          </a:p>
        </p:txBody>
      </p:sp>
      <p:sp>
        <p:nvSpPr>
          <p:cNvPr id="34822" name="TextovéPole 4"/>
          <p:cNvSpPr txBox="1">
            <a:spLocks noChangeArrowheads="1"/>
          </p:cNvSpPr>
          <p:nvPr/>
        </p:nvSpPr>
        <p:spPr bwMode="auto">
          <a:xfrm>
            <a:off x="98595" y="3710576"/>
            <a:ext cx="1944688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z="2400" b="1" dirty="0">
                <a:solidFill>
                  <a:schemeClr val="bg2"/>
                </a:solidFill>
              </a:rPr>
              <a:t> </a:t>
            </a:r>
            <a:r>
              <a:rPr lang="cs-CZ" sz="2400" b="1" dirty="0" smtClean="0">
                <a:solidFill>
                  <a:schemeClr val="bg2"/>
                </a:solidFill>
              </a:rPr>
              <a:t>uvolňování </a:t>
            </a:r>
            <a:r>
              <a:rPr lang="cs-CZ" sz="2400" b="1" dirty="0">
                <a:solidFill>
                  <a:schemeClr val="bg2"/>
                </a:solidFill>
              </a:rPr>
              <a:t>a odnos hornin</a:t>
            </a:r>
          </a:p>
        </p:txBody>
      </p:sp>
      <p:sp>
        <p:nvSpPr>
          <p:cNvPr id="34823" name="TextovéPole 5"/>
          <p:cNvSpPr txBox="1">
            <a:spLocks noChangeArrowheads="1"/>
          </p:cNvSpPr>
          <p:nvPr/>
        </p:nvSpPr>
        <p:spPr bwMode="auto">
          <a:xfrm>
            <a:off x="7226739" y="4016392"/>
            <a:ext cx="193816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z="2400" b="1" dirty="0" smtClean="0">
                <a:solidFill>
                  <a:schemeClr val="bg2"/>
                </a:solidFill>
              </a:rPr>
              <a:t>obrušování</a:t>
            </a:r>
            <a:endParaRPr lang="cs-CZ" b="1" dirty="0">
              <a:solidFill>
                <a:schemeClr val="bg2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7" name="Picture 2" descr="Soubor:Angular glacial erratic on Lambert Dome-750px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71550" y="1009650"/>
            <a:ext cx="7143750" cy="536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8" name="Obdélník 1"/>
          <p:cNvSpPr>
            <a:spLocks noChangeArrowheads="1"/>
          </p:cNvSpPr>
          <p:nvPr/>
        </p:nvSpPr>
        <p:spPr bwMode="auto">
          <a:xfrm>
            <a:off x="971550" y="6372225"/>
            <a:ext cx="7143750" cy="461665"/>
          </a:xfrm>
          <a:prstGeom prst="rect">
            <a:avLst/>
          </a:prstGeom>
          <a:solidFill>
            <a:schemeClr val="bg1">
              <a:lumMod val="90000"/>
              <a:lumOff val="10000"/>
            </a:schemeClr>
          </a:solidFill>
          <a:ln>
            <a:noFill/>
          </a:ln>
          <a:extLst/>
        </p:spPr>
        <p:txBody>
          <a:bodyPr wrap="square">
            <a:spAutoFit/>
          </a:bodyPr>
          <a:lstStyle/>
          <a:p>
            <a:r>
              <a:rPr lang="cs-CZ" sz="1200" dirty="0" err="1">
                <a:solidFill>
                  <a:srgbClr val="FFFFFF"/>
                </a:solidFill>
              </a:rPr>
              <a:t>Maveric</a:t>
            </a:r>
            <a:r>
              <a:rPr lang="cs-CZ" sz="1200" dirty="0">
                <a:solidFill>
                  <a:srgbClr val="FFFFFF"/>
                </a:solidFill>
              </a:rPr>
              <a:t> 149, [cit. 2012-02-04], dostupné pod licencí </a:t>
            </a:r>
            <a:r>
              <a:rPr lang="cs-CZ" sz="1200" dirty="0" err="1">
                <a:solidFill>
                  <a:srgbClr val="FFFFFF"/>
                </a:solidFill>
              </a:rPr>
              <a:t>Creative</a:t>
            </a:r>
            <a:r>
              <a:rPr lang="cs-CZ" sz="1200" dirty="0">
                <a:solidFill>
                  <a:srgbClr val="FFFFFF"/>
                </a:solidFill>
              </a:rPr>
              <a:t> </a:t>
            </a:r>
            <a:r>
              <a:rPr lang="cs-CZ" sz="1200" dirty="0" err="1">
                <a:solidFill>
                  <a:srgbClr val="FFFFFF"/>
                </a:solidFill>
              </a:rPr>
              <a:t>Commons</a:t>
            </a:r>
            <a:r>
              <a:rPr lang="cs-CZ" sz="1200" dirty="0">
                <a:solidFill>
                  <a:srgbClr val="FFFFFF"/>
                </a:solidFill>
              </a:rPr>
              <a:t> na www:</a:t>
            </a:r>
          </a:p>
          <a:p>
            <a:r>
              <a:rPr lang="cs-CZ" sz="1200" dirty="0">
                <a:solidFill>
                  <a:srgbClr val="FFFFFF"/>
                </a:solidFill>
                <a:hlinkClick r:id="rId4"/>
              </a:rPr>
              <a:t>http://en.wikipedia.org/wiki/File:Angular_glacial_erratic_on_Lambert_Dome-750px.jpg</a:t>
            </a:r>
            <a:endParaRPr lang="cs-CZ" sz="1200" dirty="0">
              <a:solidFill>
                <a:srgbClr val="FFFFFF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49882"/>
            <a:ext cx="9144000" cy="959768"/>
          </a:xfrm>
          <a:solidFill>
            <a:schemeClr val="bg1"/>
          </a:solidFill>
        </p:spPr>
        <p:txBody>
          <a:bodyPr/>
          <a:lstStyle/>
          <a:p>
            <a:pPr eaLnBrk="1" hangingPunct="1">
              <a:defRPr/>
            </a:pPr>
            <a:r>
              <a:rPr lang="cs-CZ" sz="2800" kern="1200" dirty="0" smtClean="0">
                <a:solidFill>
                  <a:schemeClr val="tx1"/>
                </a:solidFill>
                <a:effectLst/>
                <a:ea typeface="+mn-ea"/>
                <a:cs typeface="+mn-cs"/>
              </a:rPr>
              <a:t>Obrovská síla ledovce dokáže přepravovat i balvany – </a:t>
            </a:r>
            <a:r>
              <a:rPr lang="cs-CZ" sz="2800" b="1" kern="1200" dirty="0" smtClean="0">
                <a:solidFill>
                  <a:schemeClr val="tx1"/>
                </a:solidFill>
                <a:effectLst/>
                <a:ea typeface="+mn-ea"/>
                <a:cs typeface="+mn-cs"/>
              </a:rPr>
              <a:t>bludný balvan</a:t>
            </a:r>
            <a:r>
              <a:rPr lang="cs-CZ" sz="2800" kern="1200" dirty="0" smtClean="0">
                <a:solidFill>
                  <a:schemeClr val="tx1"/>
                </a:solidFill>
                <a:effectLst/>
                <a:ea typeface="+mn-ea"/>
                <a:cs typeface="+mn-cs"/>
              </a:rPr>
              <a:t> v </a:t>
            </a:r>
            <a:r>
              <a:rPr lang="cs-CZ" sz="2800" kern="1200" dirty="0" smtClean="0">
                <a:solidFill>
                  <a:schemeClr val="tx1"/>
                </a:solidFill>
                <a:ea typeface="+mn-ea"/>
                <a:cs typeface="+mn-cs"/>
              </a:rPr>
              <a:t> NP </a:t>
            </a:r>
            <a:r>
              <a:rPr lang="cs-CZ" sz="2800" kern="1200" dirty="0" err="1" smtClean="0">
                <a:solidFill>
                  <a:schemeClr val="tx1"/>
                </a:solidFill>
                <a:ea typeface="+mn-ea"/>
                <a:cs typeface="+mn-cs"/>
              </a:rPr>
              <a:t>Yosemite</a:t>
            </a:r>
            <a:endParaRPr lang="cs-CZ" sz="2800" kern="1200" dirty="0">
              <a:solidFill>
                <a:schemeClr val="tx1"/>
              </a:solidFill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188" y="2492375"/>
            <a:ext cx="8229600" cy="1371600"/>
          </a:xfrm>
        </p:spPr>
        <p:txBody>
          <a:bodyPr/>
          <a:lstStyle/>
          <a:p>
            <a:pPr>
              <a:defRPr/>
            </a:pPr>
            <a:r>
              <a:rPr lang="cs-CZ" sz="6000" b="1" dirty="0" smtClean="0"/>
              <a:t>Zápis do sešitů</a:t>
            </a:r>
            <a:endParaRPr lang="cs-CZ" sz="6000" b="1" dirty="0"/>
          </a:p>
        </p:txBody>
      </p:sp>
      <p:pic>
        <p:nvPicPr>
          <p:cNvPr id="46083" name="Picture 3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563938" y="858838"/>
            <a:ext cx="1712912" cy="1712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40960" cy="1371600"/>
          </a:xfrm>
          <a:solidFill>
            <a:schemeClr val="bg1">
              <a:lumMod val="75000"/>
              <a:lumOff val="25000"/>
            </a:schemeClr>
          </a:solidFill>
        </p:spPr>
        <p:txBody>
          <a:bodyPr/>
          <a:lstStyle/>
          <a:p>
            <a:r>
              <a:rPr lang="cs-CZ" b="1" dirty="0" smtClean="0"/>
              <a:t>Geologické působení ledovců</a:t>
            </a:r>
            <a:endParaRPr lang="cs-CZ" b="1" dirty="0"/>
          </a:p>
        </p:txBody>
      </p:sp>
      <p:sp>
        <p:nvSpPr>
          <p:cNvPr id="20488" name="Rectangle 8"/>
          <p:cNvSpPr>
            <a:spLocks noGrp="1" noChangeArrowheads="1"/>
          </p:cNvSpPr>
          <p:nvPr>
            <p:ph idx="4294967295"/>
          </p:nvPr>
        </p:nvSpPr>
        <p:spPr>
          <a:xfrm>
            <a:off x="179512" y="1556792"/>
            <a:ext cx="8785225" cy="4968552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>
                <a:effectLst/>
              </a:rPr>
              <a:t>výskyt tam, kde je průměrná teplota pod 0°C, nad sněžnou čarou </a:t>
            </a:r>
          </a:p>
          <a:p>
            <a:pPr eaLnBrk="1" hangingPunct="1">
              <a:defRPr/>
            </a:pPr>
            <a:r>
              <a:rPr lang="cs-CZ" dirty="0" smtClean="0">
                <a:effectLst/>
              </a:rPr>
              <a:t>nevyskytují se v </a:t>
            </a:r>
            <a:r>
              <a:rPr lang="cs-CZ" dirty="0">
                <a:effectLst/>
              </a:rPr>
              <a:t>Austrálii</a:t>
            </a:r>
          </a:p>
          <a:p>
            <a:pPr eaLnBrk="1" hangingPunct="1">
              <a:defRPr/>
            </a:pPr>
            <a:r>
              <a:rPr lang="cs-CZ" dirty="0" smtClean="0">
                <a:effectLst/>
              </a:rPr>
              <a:t>sníh se hromadí, mění v led, dává se do pohybu</a:t>
            </a:r>
          </a:p>
          <a:p>
            <a:pPr eaLnBrk="1" hangingPunct="1">
              <a:defRPr/>
            </a:pPr>
            <a:r>
              <a:rPr lang="cs-CZ" b="1" dirty="0" smtClean="0">
                <a:effectLst/>
              </a:rPr>
              <a:t>horské</a:t>
            </a:r>
            <a:r>
              <a:rPr lang="cs-CZ" dirty="0" smtClean="0">
                <a:effectLst/>
              </a:rPr>
              <a:t> (Himálaj, Alpy)</a:t>
            </a:r>
            <a:r>
              <a:rPr lang="cs-CZ" dirty="0">
                <a:effectLst/>
              </a:rPr>
              <a:t> </a:t>
            </a:r>
            <a:r>
              <a:rPr lang="cs-CZ" dirty="0" smtClean="0">
                <a:effectLst/>
              </a:rPr>
              <a:t>- údolí </a:t>
            </a:r>
            <a:r>
              <a:rPr lang="cs-CZ" dirty="0">
                <a:effectLst/>
              </a:rPr>
              <a:t>tvaru </a:t>
            </a:r>
            <a:r>
              <a:rPr lang="cs-CZ" sz="4000" b="1" dirty="0" smtClean="0">
                <a:effectLst/>
              </a:rPr>
              <a:t>U</a:t>
            </a:r>
            <a:r>
              <a:rPr lang="cs-CZ" dirty="0" smtClean="0">
                <a:effectLst/>
              </a:rPr>
              <a:t>, jezera, řeky, morény</a:t>
            </a:r>
            <a:endParaRPr lang="cs-CZ" dirty="0">
              <a:effectLst/>
            </a:endParaRPr>
          </a:p>
          <a:p>
            <a:pPr eaLnBrk="1" hangingPunct="1">
              <a:defRPr/>
            </a:pPr>
            <a:r>
              <a:rPr lang="cs-CZ" b="1" dirty="0" smtClean="0">
                <a:effectLst/>
              </a:rPr>
              <a:t>pevninské</a:t>
            </a:r>
            <a:r>
              <a:rPr lang="cs-CZ" dirty="0" smtClean="0">
                <a:effectLst/>
              </a:rPr>
              <a:t> (Grónsko, Island, Antarktida) – zarovnávají povrch, kry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88913"/>
            <a:ext cx="8229600" cy="1371600"/>
          </a:xfrm>
        </p:spPr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solidFill>
                  <a:schemeClr val="tx1"/>
                </a:solidFill>
                <a:effectLst/>
              </a:rPr>
              <a:t>Otázky k zamyšlení</a:t>
            </a:r>
          </a:p>
        </p:txBody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342877"/>
            <a:ext cx="8640960" cy="5256213"/>
          </a:xfrm>
        </p:spPr>
        <p:txBody>
          <a:bodyPr/>
          <a:lstStyle/>
          <a:p>
            <a:pPr eaLnBrk="1" hangingPunct="1">
              <a:defRPr/>
            </a:pPr>
            <a:r>
              <a:rPr lang="cs-CZ" sz="3000" dirty="0" smtClean="0"/>
              <a:t>Jaký je rozdíl mezi tvarem horského údolí vymodelovaného řekou a ledovcem?</a:t>
            </a:r>
          </a:p>
          <a:p>
            <a:pPr eaLnBrk="1" hangingPunct="1">
              <a:defRPr/>
            </a:pPr>
            <a:r>
              <a:rPr lang="cs-CZ" sz="3000" dirty="0" smtClean="0"/>
              <a:t>Co jsou fjordy, jak a kde vznikly?</a:t>
            </a:r>
          </a:p>
          <a:p>
            <a:pPr eaLnBrk="1" hangingPunct="1">
              <a:defRPr/>
            </a:pPr>
            <a:r>
              <a:rPr lang="cs-CZ" sz="3000" dirty="0" smtClean="0"/>
              <a:t>Jak vznikne ledovcové jezero?</a:t>
            </a:r>
          </a:p>
          <a:p>
            <a:pPr eaLnBrk="1" hangingPunct="1">
              <a:defRPr/>
            </a:pPr>
            <a:r>
              <a:rPr lang="cs-CZ" sz="3000" dirty="0" smtClean="0"/>
              <a:t>Vysvětli pojem moréna.</a:t>
            </a:r>
          </a:p>
          <a:p>
            <a:pPr eaLnBrk="1" hangingPunct="1">
              <a:defRPr/>
            </a:pPr>
            <a:r>
              <a:rPr lang="cs-CZ" sz="3000" dirty="0" smtClean="0"/>
              <a:t>Proč nejsou úlomky hornin v moréně roztříděny podle velikosti?</a:t>
            </a:r>
          </a:p>
          <a:p>
            <a:pPr eaLnBrk="1" hangingPunct="1">
              <a:defRPr/>
            </a:pPr>
            <a:r>
              <a:rPr lang="cs-CZ" sz="3000" dirty="0" smtClean="0"/>
              <a:t>Které oblasti světa pokrývá pevninský ledovec, proč?</a:t>
            </a:r>
          </a:p>
          <a:p>
            <a:pPr eaLnBrk="1" hangingPunct="1">
              <a:defRPr/>
            </a:pPr>
            <a:endParaRPr lang="cs-CZ" sz="2800" dirty="0" smtClean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5576" y="404664"/>
            <a:ext cx="938213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87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93832" y="1412776"/>
            <a:ext cx="469106" cy="4691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88" name="Picture 4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43571" y="3551729"/>
            <a:ext cx="482394" cy="4823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89" name="Picture 5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918490" y="2979490"/>
            <a:ext cx="469900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3">
            <a:hlinkClick r:id="rId9" action="ppaction://hlinksldjump"/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454006" y="4509120"/>
            <a:ext cx="469106" cy="4691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3">
            <a:hlinkClick r:id="rId10" action="ppaction://hlinksldjump"/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388390" y="2349268"/>
            <a:ext cx="469106" cy="4691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>
            <a:hlinkClick r:id="rId11" action="ppaction://hlinksldjump"/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907704" y="5543175"/>
            <a:ext cx="469106" cy="4691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8313" y="1447800"/>
            <a:ext cx="8218487" cy="4572000"/>
          </a:xfrm>
        </p:spPr>
        <p:txBody>
          <a:bodyPr>
            <a:normAutofit/>
          </a:bodyPr>
          <a:lstStyle/>
          <a:p>
            <a:pPr marL="0" indent="0">
              <a:buFont typeface="Wingdings" pitchFamily="2" charset="2"/>
              <a:buNone/>
              <a:defRPr/>
            </a:pPr>
            <a:endParaRPr lang="cs-CZ" sz="2000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000" dirty="0"/>
              <a:t> </a:t>
            </a:r>
            <a:r>
              <a:rPr lang="cs-CZ" sz="2000" dirty="0" smtClean="0"/>
              <a:t>  </a:t>
            </a:r>
          </a:p>
          <a:p>
            <a:pPr>
              <a:defRPr/>
            </a:pPr>
            <a:r>
              <a:rPr lang="cs-CZ" sz="2000" dirty="0" smtClean="0"/>
              <a:t>[</a:t>
            </a:r>
            <a:r>
              <a:rPr lang="cs-CZ" sz="2000" dirty="0"/>
              <a:t>cit. </a:t>
            </a:r>
            <a:r>
              <a:rPr lang="cs-CZ" sz="1900" i="1" dirty="0" smtClean="0"/>
              <a:t>2012-02-06], </a:t>
            </a:r>
            <a:r>
              <a:rPr lang="cs-CZ" sz="1900" i="1" dirty="0"/>
              <a:t>dostupné pod </a:t>
            </a:r>
            <a:r>
              <a:rPr lang="cs-CZ" sz="1900" i="1" dirty="0" smtClean="0"/>
              <a:t>licencí </a:t>
            </a:r>
            <a:r>
              <a:rPr lang="cs-CZ" sz="1900" i="1" dirty="0" err="1"/>
              <a:t>Creative</a:t>
            </a:r>
            <a:r>
              <a:rPr lang="cs-CZ" sz="1900" i="1" dirty="0"/>
              <a:t> </a:t>
            </a:r>
            <a:r>
              <a:rPr lang="cs-CZ" sz="1900" i="1" dirty="0" err="1"/>
              <a:t>Commons</a:t>
            </a:r>
            <a:r>
              <a:rPr lang="cs-CZ" sz="1900" i="1" dirty="0"/>
              <a:t>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000" smtClean="0"/>
              <a:t>    </a:t>
            </a:r>
            <a:r>
              <a:rPr lang="cs-CZ" sz="2000" smtClean="0">
                <a:hlinkClick r:id="rId2"/>
              </a:rPr>
              <a:t>http</a:t>
            </a:r>
            <a:r>
              <a:rPr lang="cs-CZ" sz="2000" dirty="0" smtClean="0">
                <a:hlinkClick r:id="rId2"/>
              </a:rPr>
              <a:t>://</a:t>
            </a:r>
            <a:r>
              <a:rPr lang="cs-CZ" sz="2000" dirty="0">
                <a:hlinkClick r:id="rId2"/>
              </a:rPr>
              <a:t>cs.wikipedia.org/wiki/Ledovec</a:t>
            </a:r>
            <a:r>
              <a:rPr lang="cs-CZ" sz="2000" dirty="0" smtClean="0"/>
              <a:t> </a:t>
            </a:r>
            <a:endParaRPr lang="cs-CZ" sz="2000" dirty="0"/>
          </a:p>
          <a:p>
            <a:pPr>
              <a:defRPr/>
            </a:pPr>
            <a:r>
              <a:rPr lang="cs-CZ" sz="1800" dirty="0" smtClean="0"/>
              <a:t>DOWNS</a:t>
            </a:r>
            <a:r>
              <a:rPr lang="cs-CZ" sz="1800" dirty="0"/>
              <a:t>, Roger M., et al. </a:t>
            </a:r>
            <a:r>
              <a:rPr lang="cs-CZ" sz="1800" i="1" dirty="0"/>
              <a:t>Almanach geografie</a:t>
            </a:r>
            <a:r>
              <a:rPr lang="cs-CZ" sz="1800" dirty="0"/>
              <a:t>. 1. Praha : </a:t>
            </a:r>
            <a:r>
              <a:rPr lang="cs-CZ" sz="1800" dirty="0" err="1"/>
              <a:t>Sanoma</a:t>
            </a:r>
            <a:r>
              <a:rPr lang="cs-CZ" sz="1800" dirty="0"/>
              <a:t> </a:t>
            </a:r>
            <a:r>
              <a:rPr lang="cs-CZ" sz="1800" dirty="0" err="1"/>
              <a:t>Magazines</a:t>
            </a:r>
            <a:r>
              <a:rPr lang="cs-CZ" sz="1800" dirty="0"/>
              <a:t>, </a:t>
            </a:r>
            <a:r>
              <a:rPr lang="cs-CZ" sz="1800" dirty="0" err="1"/>
              <a:t>spol.s</a:t>
            </a:r>
            <a:r>
              <a:rPr lang="cs-CZ" sz="1800" dirty="0"/>
              <a:t> r. o., 2006. 496 s.</a:t>
            </a:r>
          </a:p>
          <a:p>
            <a:pPr>
              <a:defRPr/>
            </a:pPr>
            <a:endParaRPr lang="cs-CZ" sz="1900" dirty="0" smtClean="0"/>
          </a:p>
          <a:p>
            <a:pPr>
              <a:defRPr/>
            </a:pPr>
            <a:endParaRPr lang="pt-BR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cs-CZ" b="1" dirty="0" smtClean="0">
                <a:solidFill>
                  <a:schemeClr val="tx1"/>
                </a:solidFill>
                <a:effectLst/>
              </a:rPr>
              <a:t>POUŽITÉ ZDROJE INFORMACÍ</a:t>
            </a:r>
            <a:endParaRPr lang="cs-CZ" b="1" dirty="0">
              <a:solidFill>
                <a:schemeClr val="tx1"/>
              </a:solidFill>
              <a:effectLst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xtura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Textur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extura 1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CC66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B95C00"/>
        </a:accent6>
        <a:hlink>
          <a:srgbClr val="FFCC66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2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33CC33"/>
        </a:accent1>
        <a:accent2>
          <a:srgbClr val="46562A"/>
        </a:accent2>
        <a:accent3>
          <a:srgbClr val="B2B9AC"/>
        </a:accent3>
        <a:accent4>
          <a:srgbClr val="DADADA"/>
        </a:accent4>
        <a:accent5>
          <a:srgbClr val="ADE2AD"/>
        </a:accent5>
        <a:accent6>
          <a:srgbClr val="3F4D25"/>
        </a:accent6>
        <a:hlink>
          <a:srgbClr val="0099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3">
        <a:dk1>
          <a:srgbClr val="4E4E74"/>
        </a:dk1>
        <a:lt1>
          <a:srgbClr val="FFFFFF"/>
        </a:lt1>
        <a:dk2>
          <a:srgbClr val="666699"/>
        </a:dk2>
        <a:lt2>
          <a:srgbClr val="FFFFCC"/>
        </a:lt2>
        <a:accent1>
          <a:srgbClr val="5E5884"/>
        </a:accent1>
        <a:accent2>
          <a:srgbClr val="8AB29D"/>
        </a:accent2>
        <a:accent3>
          <a:srgbClr val="B8B8CA"/>
        </a:accent3>
        <a:accent4>
          <a:srgbClr val="DADADA"/>
        </a:accent4>
        <a:accent5>
          <a:srgbClr val="B6B4C2"/>
        </a:accent5>
        <a:accent6>
          <a:srgbClr val="7DA18E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4">
        <a:dk1>
          <a:srgbClr val="004E4C"/>
        </a:dk1>
        <a:lt1>
          <a:srgbClr val="FFFFFF"/>
        </a:lt1>
        <a:dk2>
          <a:srgbClr val="006666"/>
        </a:dk2>
        <a:lt2>
          <a:srgbClr val="FFFFCC"/>
        </a:lt2>
        <a:accent1>
          <a:srgbClr val="FFCC00"/>
        </a:accent1>
        <a:accent2>
          <a:srgbClr val="00B0AC"/>
        </a:accent2>
        <a:accent3>
          <a:srgbClr val="AAB8B8"/>
        </a:accent3>
        <a:accent4>
          <a:srgbClr val="DADADA"/>
        </a:accent4>
        <a:accent5>
          <a:srgbClr val="FFE2AA"/>
        </a:accent5>
        <a:accent6>
          <a:srgbClr val="009F9B"/>
        </a:accent6>
        <a:hlink>
          <a:srgbClr val="BA7C3E"/>
        </a:hlink>
        <a:folHlink>
          <a:srgbClr val="724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009999"/>
        </a:accent1>
        <a:accent2>
          <a:srgbClr val="336699"/>
        </a:accent2>
        <a:accent3>
          <a:srgbClr val="ACB3C1"/>
        </a:accent3>
        <a:accent4>
          <a:srgbClr val="DADADA"/>
        </a:accent4>
        <a:accent5>
          <a:srgbClr val="AACACA"/>
        </a:accent5>
        <a:accent6>
          <a:srgbClr val="2D5C8A"/>
        </a:accent6>
        <a:hlink>
          <a:srgbClr val="00CC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6">
        <a:dk1>
          <a:srgbClr val="080808"/>
        </a:dk1>
        <a:lt1>
          <a:srgbClr val="FFFFFF"/>
        </a:lt1>
        <a:dk2>
          <a:srgbClr val="4D4D4D"/>
        </a:dk2>
        <a:lt2>
          <a:srgbClr val="FFFFFF"/>
        </a:lt2>
        <a:accent1>
          <a:srgbClr val="666699"/>
        </a:accent1>
        <a:accent2>
          <a:srgbClr val="3366CC"/>
        </a:accent2>
        <a:accent3>
          <a:srgbClr val="B2B2B2"/>
        </a:accent3>
        <a:accent4>
          <a:srgbClr val="DADADA"/>
        </a:accent4>
        <a:accent5>
          <a:srgbClr val="B8B8CA"/>
        </a:accent5>
        <a:accent6>
          <a:srgbClr val="2D5CB9"/>
        </a:accent6>
        <a:hlink>
          <a:srgbClr val="00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7">
        <a:dk1>
          <a:srgbClr val="000000"/>
        </a:dk1>
        <a:lt1>
          <a:srgbClr val="DBDAC2"/>
        </a:lt1>
        <a:dk2>
          <a:srgbClr val="827F4C"/>
        </a:dk2>
        <a:lt2>
          <a:srgbClr val="C0BC94"/>
        </a:lt2>
        <a:accent1>
          <a:srgbClr val="AAA578"/>
        </a:accent1>
        <a:accent2>
          <a:srgbClr val="A2A4AC"/>
        </a:accent2>
        <a:accent3>
          <a:srgbClr val="EAEADD"/>
        </a:accent3>
        <a:accent4>
          <a:srgbClr val="000000"/>
        </a:accent4>
        <a:accent5>
          <a:srgbClr val="D2CFBE"/>
        </a:accent5>
        <a:accent6>
          <a:srgbClr val="92949B"/>
        </a:accent6>
        <a:hlink>
          <a:srgbClr val="5B8800"/>
        </a:hlink>
        <a:folHlink>
          <a:srgbClr val="68653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xtura 8">
        <a:dk1>
          <a:srgbClr val="000000"/>
        </a:dk1>
        <a:lt1>
          <a:srgbClr val="DCE8F4"/>
        </a:lt1>
        <a:dk2>
          <a:srgbClr val="7B9CB5"/>
        </a:dk2>
        <a:lt2>
          <a:srgbClr val="969696"/>
        </a:lt2>
        <a:accent1>
          <a:srgbClr val="FFFFFF"/>
        </a:accent1>
        <a:accent2>
          <a:srgbClr val="00BAB6"/>
        </a:accent2>
        <a:accent3>
          <a:srgbClr val="EBF2F8"/>
        </a:accent3>
        <a:accent4>
          <a:srgbClr val="000000"/>
        </a:accent4>
        <a:accent5>
          <a:srgbClr val="FFFFFF"/>
        </a:accent5>
        <a:accent6>
          <a:srgbClr val="00A8A5"/>
        </a:accent6>
        <a:hlink>
          <a:srgbClr val="8A8AD8"/>
        </a:hlink>
        <a:folHlink>
          <a:srgbClr val="24249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3779</TotalTime>
  <Words>737</Words>
  <Application>Microsoft Office PowerPoint</Application>
  <PresentationFormat>Předvádění na obrazovce (4:3)</PresentationFormat>
  <Paragraphs>122</Paragraphs>
  <Slides>30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2" baseType="lpstr">
      <vt:lpstr>Textura</vt:lpstr>
      <vt:lpstr>Fotografie</vt:lpstr>
      <vt:lpstr>GEOLOGICKÉ PŮSOBENÍ LEDOVCŮ</vt:lpstr>
      <vt:lpstr>Prezentace aplikace PowerPoint</vt:lpstr>
      <vt:lpstr>Vysvětlivky k práci:</vt:lpstr>
      <vt:lpstr>JAK LEDOVCE VZNIKAJÍ  A PŮSOBÍ NA ZEMSKÝ POVRCH?</vt:lpstr>
      <vt:lpstr>Prezentace aplikace PowerPoint</vt:lpstr>
      <vt:lpstr>Sníh se nad sněžnou čárou promění v led, mění svoji strukturu i barvu</vt:lpstr>
      <vt:lpstr>Prezentace aplikace PowerPoint</vt:lpstr>
      <vt:lpstr>Prezentace aplikace PowerPoint</vt:lpstr>
      <vt:lpstr>Prezentace aplikace PowerPoint</vt:lpstr>
      <vt:lpstr>Váha ledu je obrovská, proto se sesouvá po svahu dolů ledovcovým splazem - Norsko</vt:lpstr>
      <vt:lpstr>Ledovcový splaz může být dlouhý mnoho kilometrů – Skandinávský poloostrov, Norsko</vt:lpstr>
      <vt:lpstr>Prezentace aplikace PowerPoint</vt:lpstr>
      <vt:lpstr>Písek, štěrk i velké balvany hrne ledovec před sebou – rakouské Alpy </vt:lpstr>
      <vt:lpstr>Prezentace aplikace PowerPoint</vt:lpstr>
      <vt:lpstr>Po zmizelém ledovci zůstane uložen neroztříděný horninový materiál - moréna – rakouské Alpy</vt:lpstr>
      <vt:lpstr>Horský ledovec tvaruje vanovité údolí, hluboké  a široké, ve tvaru písmene U  - Norsko</vt:lpstr>
      <vt:lpstr>Norské fjordy v dávné době vyhloubily ledovce</vt:lpstr>
      <vt:lpstr>Také tato ledovcová jezera jsou pozůstatkem ledovce - Norsko</vt:lpstr>
      <vt:lpstr>Pevninské ledovce pokrývají většinu Antarktidy  a Grónska, rozpínají se do stran a  na pobřeží se z nich odlamují ledové kry.</vt:lpstr>
      <vt:lpstr>Prezentace aplikace PowerPoint</vt:lpstr>
      <vt:lpstr>Prezentace aplikace PowerPoint</vt:lpstr>
      <vt:lpstr>Prezentace aplikace PowerPoint</vt:lpstr>
      <vt:lpstr>Až 90% objemu kry se skrývá pod hladinou  - Baffinův ostrov</vt:lpstr>
      <vt:lpstr>Prezentace aplikace PowerPoint</vt:lpstr>
      <vt:lpstr>Prezentace aplikace PowerPoint</vt:lpstr>
      <vt:lpstr>Obrovská síla ledovce dokáže přepravovat i balvany – bludný balvan v  NP Yosemite</vt:lpstr>
      <vt:lpstr>Zápis do sešitů</vt:lpstr>
      <vt:lpstr>Geologické působení ledovců</vt:lpstr>
      <vt:lpstr>Otázky k zamyšlení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GEOLOGICKÁ ČINNOST LEDOVCŮ</dc:title>
  <dc:creator>Ucitel</dc:creator>
  <cp:lastModifiedBy>Ucitel</cp:lastModifiedBy>
  <cp:revision>107</cp:revision>
  <dcterms:created xsi:type="dcterms:W3CDTF">2006-11-06T08:57:33Z</dcterms:created>
  <dcterms:modified xsi:type="dcterms:W3CDTF">2013-01-27T16:39:27Z</dcterms:modified>
</cp:coreProperties>
</file>