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93" r:id="rId4"/>
    <p:sldId id="294" r:id="rId5"/>
    <p:sldId id="260" r:id="rId6"/>
    <p:sldId id="264" r:id="rId7"/>
    <p:sldId id="268" r:id="rId8"/>
    <p:sldId id="266" r:id="rId9"/>
    <p:sldId id="295" r:id="rId10"/>
    <p:sldId id="270" r:id="rId11"/>
    <p:sldId id="271" r:id="rId12"/>
    <p:sldId id="274" r:id="rId13"/>
    <p:sldId id="278" r:id="rId14"/>
    <p:sldId id="279" r:id="rId15"/>
    <p:sldId id="280" r:id="rId16"/>
    <p:sldId id="261" r:id="rId17"/>
    <p:sldId id="283" r:id="rId18"/>
    <p:sldId id="284" r:id="rId19"/>
    <p:sldId id="296" r:id="rId20"/>
    <p:sldId id="262" r:id="rId21"/>
    <p:sldId id="286" r:id="rId22"/>
    <p:sldId id="29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olynka-Riverhead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%C4%8Certova-st%C4%9Bna-Lu%C4%8D1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SaltoAngel4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and_Canyon_cloud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echovice_reservoir_Vltava_7328.JPG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cs.wikipedia.org/wiki/Soubor:Meanders_of_Tepla_Vltava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Manaus_Encontro_das_aguas_10_2006_103_8x6.jpg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eander-Cuckmere_River-MT.JPG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Mouths_of_amazon_geocover_1990.png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NileDelta-EO.JPG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Amazon_Basin" TargetMode="External"/><Relationship Id="rId2" Type="http://schemas.openxmlformats.org/officeDocument/2006/relationships/hyperlink" Target="http://en.wikipedia.org/wiki/River_delt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ram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484784"/>
            <a:ext cx="8029575" cy="4824412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VY_32_INOVACE_08_Z6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Z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eměpis 6. ročník, Geologické působení tekoucí vody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Prezentace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,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sloužící k objasnění vlivu vodních toků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na 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krajinu a rozpoznání útvarů vymodelovaných tekoucí 	vodou, obsahuje zápis do sešitů a procvičení   probraného 	učiva.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22. 11. 2012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536" y="116632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xmlns="" val="2346474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GEOLOGICKÉ PŮSOBENÍ TEKOUCÍ VODY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539552" y="4365104"/>
            <a:ext cx="7854696" cy="1752600"/>
          </a:xfrm>
        </p:spPr>
        <p:txBody>
          <a:bodyPr>
            <a:normAutofit/>
          </a:bodyPr>
          <a:lstStyle/>
          <a:p>
            <a:r>
              <a:rPr lang="cs-CZ" dirty="0" smtClean="0"/>
              <a:t>Prezentace pro výuku zeměpisu 6. ročník</a:t>
            </a:r>
          </a:p>
          <a:p>
            <a:r>
              <a:rPr lang="cs-CZ" dirty="0" smtClean="0"/>
              <a:t>22. 11. 2012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6593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404664"/>
            <a:ext cx="8229600" cy="907504"/>
          </a:xfrm>
        </p:spPr>
        <p:txBody>
          <a:bodyPr/>
          <a:lstStyle/>
          <a:p>
            <a:pPr algn="ctr"/>
            <a:r>
              <a:rPr lang="cs-CZ" b="1" dirty="0"/>
              <a:t>Vysvětlivky k práci: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45943" y="3292096"/>
            <a:ext cx="1239203" cy="1239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40146" y="3623278"/>
            <a:ext cx="4455793" cy="7343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/>
              <a:t>určeno k zápisu do sešitů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76217" y="5230122"/>
            <a:ext cx="3960440" cy="7343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/>
              <a:t>vysvětli souvislosti</a:t>
            </a: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41898" y="5129222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47543" y="1988840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40147" y="2204864"/>
            <a:ext cx="35600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ledej na mapě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59964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0" y="6431441"/>
            <a:ext cx="3995936" cy="43088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100" dirty="0" err="1" smtClean="0">
                <a:solidFill>
                  <a:prstClr val="black"/>
                </a:solidFill>
              </a:rPr>
              <a:t>Japo</a:t>
            </a:r>
            <a:r>
              <a:rPr lang="cs-CZ" sz="1100" dirty="0" smtClean="0">
                <a:solidFill>
                  <a:prstClr val="black"/>
                </a:solidFill>
              </a:rPr>
              <a:t>, </a:t>
            </a:r>
            <a:r>
              <a:rPr lang="cs-CZ" sz="1100" dirty="0">
                <a:solidFill>
                  <a:prstClr val="black"/>
                </a:solidFill>
              </a:rPr>
              <a:t>[cit. </a:t>
            </a:r>
            <a:r>
              <a:rPr lang="cs-CZ" sz="1100" dirty="0" smtClean="0">
                <a:solidFill>
                  <a:prstClr val="black"/>
                </a:solidFill>
              </a:rPr>
              <a:t>2012-11-20], </a:t>
            </a:r>
            <a:r>
              <a:rPr lang="cs-CZ" sz="1100" dirty="0">
                <a:solidFill>
                  <a:prstClr val="black"/>
                </a:solidFill>
              </a:rPr>
              <a:t>dostupné </a:t>
            </a:r>
            <a:r>
              <a:rPr lang="cs-CZ" sz="1100" dirty="0" smtClean="0">
                <a:solidFill>
                  <a:prstClr val="black"/>
                </a:solidFill>
              </a:rPr>
              <a:t> </a:t>
            </a:r>
            <a:r>
              <a:rPr lang="cs-CZ" sz="1100" dirty="0">
                <a:solidFill>
                  <a:prstClr val="black"/>
                </a:solidFill>
              </a:rPr>
              <a:t>na www: </a:t>
            </a:r>
          </a:p>
          <a:p>
            <a:pPr lvl="0"/>
            <a:r>
              <a:rPr lang="cs-CZ" sz="11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3"/>
              </a:rPr>
              <a:t>cs.wikipedia.org/wiki/Soubor:Volynka-Riverhead.JPG</a:t>
            </a:r>
            <a:r>
              <a:rPr lang="cs-CZ" sz="1100" dirty="0" smtClean="0">
                <a:solidFill>
                  <a:prstClr val="black"/>
                </a:solidFill>
              </a:rPr>
              <a:t> </a:t>
            </a:r>
            <a:endParaRPr lang="cs-CZ" sz="11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88640"/>
            <a:ext cx="9144000" cy="95410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Vodní toky </a:t>
            </a:r>
            <a:r>
              <a:rPr lang="cs-CZ" sz="2800" b="1" dirty="0" smtClean="0"/>
              <a:t>pramení</a:t>
            </a:r>
            <a:r>
              <a:rPr lang="cs-CZ" sz="2800" dirty="0" smtClean="0"/>
              <a:t> ve vyšších polohách </a:t>
            </a:r>
          </a:p>
          <a:p>
            <a:pPr algn="ctr"/>
            <a:r>
              <a:rPr lang="cs-CZ" sz="2800" dirty="0" smtClean="0"/>
              <a:t>- </a:t>
            </a:r>
            <a:r>
              <a:rPr lang="cs-CZ" sz="2800" i="1" dirty="0"/>
              <a:t>p</a:t>
            </a:r>
            <a:r>
              <a:rPr lang="cs-CZ" sz="2800" i="1" dirty="0" smtClean="0"/>
              <a:t>ramen Volyňky v Jižních Čechách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xmlns="" val="390196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995936" y="-72167"/>
            <a:ext cx="5148064" cy="6914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5897508"/>
            <a:ext cx="2664296" cy="93871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Zdenek1945, [cit. 2012-01-18], dostupné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na www: </a:t>
            </a:r>
          </a:p>
          <a:p>
            <a:r>
              <a:rPr lang="cs-CZ" sz="1100" dirty="0" smtClean="0">
                <a:hlinkClick r:id="rId3"/>
              </a:rPr>
              <a:t>http://cs.wikipedia.org/wiki/Soubor:%C4%8Certova-st%C4%9Bna-Lu%C4%8D1.jpg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20"/>
            <a:ext cx="3384376" cy="353943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Horní tok řeky </a:t>
            </a:r>
            <a:r>
              <a:rPr lang="cs-CZ" sz="2800" dirty="0" smtClean="0"/>
              <a:t>má prudký sklon, silný proud, unáší </a:t>
            </a:r>
            <a:r>
              <a:rPr lang="cs-CZ" sz="2800" dirty="0" smtClean="0"/>
              <a:t>                      a </a:t>
            </a:r>
            <a:r>
              <a:rPr lang="cs-CZ" sz="2800" dirty="0" smtClean="0"/>
              <a:t>obrušuje velké balvany </a:t>
            </a:r>
          </a:p>
          <a:p>
            <a:endParaRPr lang="cs-CZ" sz="2800" dirty="0"/>
          </a:p>
          <a:p>
            <a:r>
              <a:rPr lang="cs-CZ" sz="2800" i="1" dirty="0" smtClean="0"/>
              <a:t>Vltava mezi dvěma nádržemi Lipna  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xmlns="" val="417669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0471" y="1265858"/>
            <a:ext cx="9093529" cy="5461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0471" y="6447819"/>
            <a:ext cx="1662635" cy="27699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188640"/>
            <a:ext cx="9144000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Řeka na horním toku tvoří </a:t>
            </a:r>
            <a:r>
              <a:rPr lang="cs-CZ" sz="3200" b="1" dirty="0" smtClean="0"/>
              <a:t>hluboké údolí </a:t>
            </a:r>
            <a:r>
              <a:rPr lang="cs-CZ" sz="3200" dirty="0" smtClean="0"/>
              <a:t>tvaru </a:t>
            </a:r>
            <a:r>
              <a:rPr lang="cs-CZ" sz="3200" b="1" dirty="0" smtClean="0"/>
              <a:t>V </a:t>
            </a:r>
            <a:r>
              <a:rPr lang="cs-CZ" sz="3200" i="1" dirty="0"/>
              <a:t>A</a:t>
            </a:r>
            <a:r>
              <a:rPr lang="cs-CZ" sz="3200" i="1" dirty="0" smtClean="0"/>
              <a:t>lpy, Rakousko</a:t>
            </a:r>
            <a:endParaRPr lang="cs-CZ" sz="3200" i="1" dirty="0"/>
          </a:p>
        </p:txBody>
      </p:sp>
      <p:sp>
        <p:nvSpPr>
          <p:cNvPr id="5" name="Šipka doprava 4"/>
          <p:cNvSpPr/>
          <p:nvPr/>
        </p:nvSpPr>
        <p:spPr>
          <a:xfrm rot="1728043">
            <a:off x="2555776" y="2255164"/>
            <a:ext cx="936104" cy="504056"/>
          </a:xfrm>
          <a:prstGeom prst="rightArrow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5868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Z-Salcbursko 2008\Snímek 04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67544" y="649467"/>
            <a:ext cx="8278044" cy="6208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12055"/>
            <a:ext cx="8278044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Peřeje</a:t>
            </a:r>
            <a:r>
              <a:rPr lang="cs-CZ" sz="3200" dirty="0" smtClean="0"/>
              <a:t> na řece </a:t>
            </a:r>
            <a:r>
              <a:rPr lang="cs-CZ" sz="3200" i="1" dirty="0" err="1" smtClean="0"/>
              <a:t>Krimmel</a:t>
            </a:r>
            <a:r>
              <a:rPr lang="cs-CZ" sz="3200" i="1" dirty="0" smtClean="0"/>
              <a:t>, Rakousko</a:t>
            </a:r>
            <a:endParaRPr lang="cs-CZ" sz="3200" i="1" dirty="0"/>
          </a:p>
        </p:txBody>
      </p:sp>
      <p:sp>
        <p:nvSpPr>
          <p:cNvPr id="2" name="Obdélník 1"/>
          <p:cNvSpPr/>
          <p:nvPr/>
        </p:nvSpPr>
        <p:spPr>
          <a:xfrm>
            <a:off x="34639" y="6566532"/>
            <a:ext cx="1662635" cy="27699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270971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Z-Německo 2008\PB09006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44979" y="826539"/>
            <a:ext cx="8041947" cy="6031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-2536"/>
            <a:ext cx="9144000" cy="156966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Vodopád</a:t>
            </a:r>
            <a:r>
              <a:rPr lang="cs-CZ" sz="3200" dirty="0" smtClean="0"/>
              <a:t> vzniká odnosem měkkých hornin, odolné horniny zůstávají a tvoří schod</a:t>
            </a:r>
          </a:p>
          <a:p>
            <a:pPr algn="ctr"/>
            <a:r>
              <a:rPr lang="cs-CZ" sz="3200" i="1" dirty="0" err="1" smtClean="0"/>
              <a:t>Mumlavský</a:t>
            </a:r>
            <a:r>
              <a:rPr lang="cs-CZ" sz="3200" i="1" dirty="0" smtClean="0"/>
              <a:t> vodopád, Krkonoše </a:t>
            </a:r>
            <a:endParaRPr lang="cs-CZ" sz="32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6442303"/>
            <a:ext cx="1728192" cy="27699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autorky vlastní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046382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578059" y="-1"/>
            <a:ext cx="4565941" cy="6866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1171" y="6257836"/>
            <a:ext cx="3197789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100" dirty="0" smtClean="0">
                <a:solidFill>
                  <a:prstClr val="black"/>
                </a:solidFill>
              </a:rPr>
              <a:t>Paulo </a:t>
            </a:r>
            <a:r>
              <a:rPr lang="cs-CZ" sz="1100" dirty="0" err="1" smtClean="0">
                <a:solidFill>
                  <a:prstClr val="black"/>
                </a:solidFill>
              </a:rPr>
              <a:t>Capiotti</a:t>
            </a:r>
            <a:r>
              <a:rPr lang="cs-CZ" sz="1100" dirty="0" smtClean="0">
                <a:solidFill>
                  <a:prstClr val="black"/>
                </a:solidFill>
              </a:rPr>
              <a:t>, </a:t>
            </a:r>
            <a:r>
              <a:rPr lang="cs-CZ" sz="1100" dirty="0">
                <a:solidFill>
                  <a:prstClr val="black"/>
                </a:solidFill>
              </a:rPr>
              <a:t>[cit. </a:t>
            </a:r>
            <a:r>
              <a:rPr lang="cs-CZ" sz="1100" dirty="0" smtClean="0">
                <a:solidFill>
                  <a:prstClr val="black"/>
                </a:solidFill>
              </a:rPr>
              <a:t>2012-11-20], </a:t>
            </a:r>
            <a:r>
              <a:rPr lang="cs-CZ" sz="1100" dirty="0">
                <a:solidFill>
                  <a:prstClr val="black"/>
                </a:solidFill>
              </a:rPr>
              <a:t>dostupné pod licencí </a:t>
            </a:r>
            <a:r>
              <a:rPr lang="cs-CZ" sz="1100" dirty="0" err="1">
                <a:solidFill>
                  <a:prstClr val="black"/>
                </a:solidFill>
              </a:rPr>
              <a:t>Creative</a:t>
            </a:r>
            <a:r>
              <a:rPr lang="cs-CZ" sz="1100" dirty="0">
                <a:solidFill>
                  <a:prstClr val="black"/>
                </a:solidFill>
              </a:rPr>
              <a:t> </a:t>
            </a:r>
            <a:r>
              <a:rPr lang="cs-CZ" sz="1100" dirty="0" err="1">
                <a:solidFill>
                  <a:prstClr val="black"/>
                </a:solidFill>
              </a:rPr>
              <a:t>Commons</a:t>
            </a:r>
            <a:r>
              <a:rPr lang="cs-CZ" sz="11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1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3"/>
              </a:rPr>
              <a:t>en.wikipedia.org/wiki/File:SaltoAngel4.jpg</a:t>
            </a:r>
            <a:r>
              <a:rPr lang="cs-CZ" sz="1100" dirty="0" smtClean="0">
                <a:solidFill>
                  <a:prstClr val="black"/>
                </a:solidFill>
              </a:rPr>
              <a:t> </a:t>
            </a:r>
            <a:endParaRPr lang="cs-CZ" sz="1100" dirty="0">
              <a:solidFill>
                <a:prstClr val="black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763688" y="4293096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052736"/>
            <a:ext cx="3384376" cy="267765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Nejvyšší vodopád </a:t>
            </a:r>
            <a:r>
              <a:rPr lang="cs-CZ" sz="2800" dirty="0" smtClean="0"/>
              <a:t>světa se jmenuje </a:t>
            </a:r>
            <a:r>
              <a:rPr lang="cs-CZ" sz="2800" b="1" dirty="0" smtClean="0"/>
              <a:t>Salto Angel</a:t>
            </a:r>
            <a:r>
              <a:rPr lang="cs-CZ" sz="2800" dirty="0" smtClean="0"/>
              <a:t> </a:t>
            </a:r>
          </a:p>
          <a:p>
            <a:pPr algn="ctr"/>
            <a:r>
              <a:rPr lang="cs-CZ" sz="2800" dirty="0" smtClean="0"/>
              <a:t>a nachází se </a:t>
            </a:r>
          </a:p>
          <a:p>
            <a:pPr algn="ctr"/>
            <a:r>
              <a:rPr lang="cs-CZ" sz="2800" dirty="0" smtClean="0"/>
              <a:t>v Guyanské vysočině v Jižní Americe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64127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11560" y="786393"/>
            <a:ext cx="8096610" cy="6071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567284"/>
            <a:ext cx="1662635" cy="27699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563"/>
            <a:ext cx="8096610" cy="156966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Kaňon</a:t>
            </a:r>
            <a:r>
              <a:rPr lang="cs-CZ" sz="3200" dirty="0" smtClean="0"/>
              <a:t> vzniká na horním až středním toku, kde převažuje </a:t>
            </a:r>
            <a:r>
              <a:rPr lang="cs-CZ" sz="3200" b="1" dirty="0" smtClean="0"/>
              <a:t>hloubková eroze</a:t>
            </a:r>
          </a:p>
          <a:p>
            <a:pPr algn="ctr"/>
            <a:r>
              <a:rPr lang="cs-CZ" sz="3200" dirty="0" smtClean="0"/>
              <a:t> </a:t>
            </a:r>
            <a:r>
              <a:rPr lang="cs-CZ" sz="3200" i="1" dirty="0" smtClean="0"/>
              <a:t>řeka </a:t>
            </a:r>
            <a:r>
              <a:rPr lang="cs-CZ" sz="3200" i="1" dirty="0" err="1" smtClean="0"/>
              <a:t>Cetina</a:t>
            </a:r>
            <a:r>
              <a:rPr lang="cs-CZ" sz="3200" i="1" dirty="0" smtClean="0"/>
              <a:t>, Chorvatsko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xmlns="" val="1863510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175448" y="-134425"/>
            <a:ext cx="4968552" cy="699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8177" y="6053462"/>
            <a:ext cx="36004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err="1" smtClean="0"/>
              <a:t>Morn</a:t>
            </a:r>
            <a:r>
              <a:rPr lang="cs-CZ" sz="1100" dirty="0" smtClean="0"/>
              <a:t> </a:t>
            </a:r>
            <a:r>
              <a:rPr lang="cs-CZ" sz="1100" dirty="0" err="1" smtClean="0"/>
              <a:t>the</a:t>
            </a:r>
            <a:r>
              <a:rPr lang="cs-CZ" sz="1100" dirty="0" smtClean="0"/>
              <a:t> </a:t>
            </a:r>
            <a:r>
              <a:rPr lang="cs-CZ" sz="1100" dirty="0" err="1" smtClean="0"/>
              <a:t>Gorn</a:t>
            </a:r>
            <a:r>
              <a:rPr lang="cs-CZ" sz="1100" dirty="0" smtClean="0"/>
              <a:t>, </a:t>
            </a:r>
            <a:r>
              <a:rPr lang="cs-CZ" sz="1100" dirty="0"/>
              <a:t>[cit. 2012-01-23], dostupné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na www:</a:t>
            </a:r>
          </a:p>
          <a:p>
            <a:r>
              <a:rPr lang="cs-CZ" sz="1100" dirty="0">
                <a:hlinkClick r:id="rId3"/>
              </a:rPr>
              <a:t>http://cs.wikipedia.org/wiki/Soubor:Grand_Canyon_cloud.jpg</a:t>
            </a:r>
            <a:endParaRPr lang="cs-CZ" sz="1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620688"/>
            <a:ext cx="3549159" cy="304698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Nejmohutnější kaňon </a:t>
            </a:r>
            <a:r>
              <a:rPr lang="cs-CZ" sz="3200" dirty="0" smtClean="0"/>
              <a:t>světa se jmenuje </a:t>
            </a:r>
            <a:r>
              <a:rPr lang="cs-CZ" sz="3200" b="1" dirty="0" smtClean="0"/>
              <a:t>Grand Canyon, </a:t>
            </a:r>
            <a:r>
              <a:rPr lang="cs-CZ" sz="3200" dirty="0" smtClean="0"/>
              <a:t>vytvořila jej řeka Colorado, leží na západě USA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013176"/>
            <a:ext cx="3477151" cy="95410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Místy je </a:t>
            </a:r>
            <a:r>
              <a:rPr lang="cs-CZ" sz="2800" b="1" dirty="0" smtClean="0"/>
              <a:t>hluboký      </a:t>
            </a:r>
            <a:r>
              <a:rPr lang="cs-CZ" sz="2800" b="1" dirty="0" smtClean="0"/>
              <a:t>až </a:t>
            </a:r>
            <a:r>
              <a:rPr lang="cs-CZ" sz="2800" b="1" dirty="0"/>
              <a:t>1 600 </a:t>
            </a:r>
            <a:r>
              <a:rPr lang="cs-CZ" sz="2800" b="1" dirty="0" smtClean="0"/>
              <a:t>m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631382" y="3897313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02202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Z-Salcbursko 2008\Snímek 13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55032" y="903251"/>
            <a:ext cx="7921424" cy="5941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7" y="6429866"/>
            <a:ext cx="1662635" cy="27699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30696" y="118421"/>
            <a:ext cx="7945759" cy="156966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Střední tok řeky </a:t>
            </a:r>
            <a:r>
              <a:rPr lang="cs-CZ" sz="3200" dirty="0" smtClean="0"/>
              <a:t>má pomalejší proud, unáší </a:t>
            </a:r>
            <a:r>
              <a:rPr lang="cs-CZ" sz="3200" b="1" dirty="0" smtClean="0"/>
              <a:t>menší úlomky </a:t>
            </a:r>
            <a:r>
              <a:rPr lang="cs-CZ" sz="3200" dirty="0" smtClean="0"/>
              <a:t>a ukládá je na dně</a:t>
            </a:r>
          </a:p>
          <a:p>
            <a:pPr algn="ctr"/>
            <a:r>
              <a:rPr lang="cs-CZ" sz="3200" i="1" dirty="0" smtClean="0"/>
              <a:t>údolní niva , Rakousko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xmlns="" val="2715813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55759" y="659465"/>
            <a:ext cx="8264713" cy="6198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-16103"/>
            <a:ext cx="9143999" cy="107721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Tvrdé horniny obtéká a vytváří zákruty – </a:t>
            </a:r>
            <a:r>
              <a:rPr lang="cs-CZ" sz="3200" b="1" dirty="0" smtClean="0"/>
              <a:t>meandry</a:t>
            </a:r>
          </a:p>
          <a:p>
            <a:pPr algn="ctr"/>
            <a:r>
              <a:rPr lang="cs-CZ" sz="3200" i="1" dirty="0" smtClean="0"/>
              <a:t>Vltava Střední Čechy</a:t>
            </a:r>
            <a:endParaRPr lang="cs-CZ" sz="3200" i="1" dirty="0"/>
          </a:p>
        </p:txBody>
      </p:sp>
      <p:sp>
        <p:nvSpPr>
          <p:cNvPr id="2" name="Obdélník 1"/>
          <p:cNvSpPr/>
          <p:nvPr/>
        </p:nvSpPr>
        <p:spPr>
          <a:xfrm>
            <a:off x="555759" y="6355837"/>
            <a:ext cx="8058472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cs-CZ" sz="1200" dirty="0" smtClean="0"/>
              <a:t>Hynek Moravec, </a:t>
            </a:r>
            <a:r>
              <a:rPr lang="cs-CZ" sz="1200" dirty="0"/>
              <a:t>[cit. </a:t>
            </a:r>
            <a:r>
              <a:rPr lang="cs-CZ" sz="1200" dirty="0" smtClean="0"/>
              <a:t>2012-01-23], </a:t>
            </a:r>
            <a:r>
              <a:rPr lang="cs-CZ" sz="1200" dirty="0"/>
              <a:t>dostupné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</a:t>
            </a:r>
          </a:p>
          <a:p>
            <a:r>
              <a:rPr lang="cs-CZ" sz="1200" dirty="0">
                <a:hlinkClick r:id="rId3"/>
              </a:rPr>
              <a:t>http://cs.wikipedia.org/wiki/Soubor:Stechovice_reservoir_Vltava_7328.JPG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26727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citel\Desktop\Khorelova\fotky\Tatry 2010\P106070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8176" y="894555"/>
            <a:ext cx="9125823" cy="5952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176" y="50731"/>
            <a:ext cx="9234343" cy="156966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Vpravo vidíte </a:t>
            </a:r>
            <a:r>
              <a:rPr lang="cs-CZ" sz="3200" b="1" dirty="0" smtClean="0"/>
              <a:t>oblázky</a:t>
            </a:r>
            <a:r>
              <a:rPr lang="cs-CZ" sz="3200" dirty="0" smtClean="0"/>
              <a:t>, které řeka ukládá v místě slabšího proudu</a:t>
            </a:r>
          </a:p>
          <a:p>
            <a:pPr algn="ctr"/>
            <a:r>
              <a:rPr lang="cs-CZ" sz="3200" i="1" dirty="0" smtClean="0"/>
              <a:t>řeka Dunajec, Slovensko</a:t>
            </a:r>
            <a:endParaRPr lang="cs-CZ" sz="3200" i="1" dirty="0"/>
          </a:p>
        </p:txBody>
      </p:sp>
      <p:sp>
        <p:nvSpPr>
          <p:cNvPr id="3" name="Obdélník 2"/>
          <p:cNvSpPr/>
          <p:nvPr/>
        </p:nvSpPr>
        <p:spPr>
          <a:xfrm>
            <a:off x="107504" y="6474325"/>
            <a:ext cx="1662635" cy="276999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102590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664" y="6412843"/>
            <a:ext cx="5471751" cy="43088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cs-CZ" sz="1100" dirty="0" smtClean="0"/>
              <a:t>Adam </a:t>
            </a:r>
            <a:r>
              <a:rPr lang="cs-CZ" sz="1100" dirty="0" err="1" smtClean="0"/>
              <a:t>Hauner</a:t>
            </a:r>
            <a:r>
              <a:rPr lang="cs-CZ" sz="1100" dirty="0" smtClean="0"/>
              <a:t>, </a:t>
            </a:r>
            <a:r>
              <a:rPr lang="cs-CZ" sz="1100" dirty="0"/>
              <a:t>[cit. </a:t>
            </a:r>
            <a:r>
              <a:rPr lang="cs-CZ" sz="1100" dirty="0" smtClean="0"/>
              <a:t>2012-01-23], </a:t>
            </a:r>
            <a:r>
              <a:rPr lang="cs-CZ" sz="1100" dirty="0"/>
              <a:t>dostupné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na www:</a:t>
            </a:r>
          </a:p>
          <a:p>
            <a:r>
              <a:rPr lang="cs-CZ" sz="1100" dirty="0">
                <a:hlinkClick r:id="rId2"/>
              </a:rPr>
              <a:t>http://cs.wikipedia.org/wiki/Soubor:Meanders_of_Tepla_Vltava.jpg</a:t>
            </a:r>
            <a:endParaRPr lang="cs-CZ" sz="11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1664" y="2328134"/>
            <a:ext cx="9153503" cy="4066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692696"/>
            <a:ext cx="9144000" cy="156966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Zde už převládá </a:t>
            </a:r>
            <a:r>
              <a:rPr lang="cs-CZ" sz="3200" b="1" dirty="0" smtClean="0"/>
              <a:t>boční eroze</a:t>
            </a:r>
            <a:r>
              <a:rPr lang="cs-CZ" sz="3200" dirty="0" smtClean="0"/>
              <a:t>, </a:t>
            </a:r>
            <a:r>
              <a:rPr lang="cs-CZ" sz="3200" b="1" dirty="0" smtClean="0"/>
              <a:t>meandry</a:t>
            </a:r>
            <a:r>
              <a:rPr lang="cs-CZ" sz="3200" dirty="0" smtClean="0"/>
              <a:t> se prohlubují a vznikají </a:t>
            </a:r>
            <a:r>
              <a:rPr lang="cs-CZ" sz="3200" b="1" dirty="0" smtClean="0"/>
              <a:t>slepá ramena</a:t>
            </a:r>
          </a:p>
          <a:p>
            <a:pPr algn="ctr"/>
            <a:r>
              <a:rPr lang="cs-CZ" sz="3200" i="1" dirty="0" smtClean="0"/>
              <a:t>Teplá Vltava u Volar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xmlns="" val="140112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1262" y="60946"/>
            <a:ext cx="9062738" cy="6797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767" y="57857"/>
            <a:ext cx="9163864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</a:t>
            </a:r>
            <a:r>
              <a:rPr lang="cs-CZ" sz="3200" dirty="0" smtClean="0"/>
              <a:t>středním </a:t>
            </a:r>
            <a:r>
              <a:rPr lang="cs-CZ" sz="3200" dirty="0" smtClean="0"/>
              <a:t>a </a:t>
            </a:r>
            <a:r>
              <a:rPr lang="cs-CZ" sz="3200" b="1" dirty="0" smtClean="0"/>
              <a:t>dolním toku </a:t>
            </a:r>
            <a:r>
              <a:rPr lang="cs-CZ" sz="3200" dirty="0" smtClean="0"/>
              <a:t>se řeka rozlévá </a:t>
            </a:r>
            <a:r>
              <a:rPr lang="cs-CZ" sz="3200" dirty="0" smtClean="0"/>
              <a:t>                    do šířky - </a:t>
            </a:r>
            <a:r>
              <a:rPr lang="cs-CZ" sz="3200" i="1" dirty="0" smtClean="0"/>
              <a:t>soutok </a:t>
            </a:r>
            <a:r>
              <a:rPr lang="cs-CZ" sz="3200" i="1" dirty="0" smtClean="0"/>
              <a:t>Amazonky s Rio </a:t>
            </a:r>
            <a:r>
              <a:rPr lang="cs-CZ" sz="3200" i="1" dirty="0" err="1" smtClean="0"/>
              <a:t>Negro</a:t>
            </a:r>
            <a:endParaRPr lang="cs-CZ" sz="32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767" y="6402886"/>
            <a:ext cx="5343321" cy="43088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100" dirty="0" err="1" smtClean="0"/>
              <a:t>Mariodo</a:t>
            </a:r>
            <a:r>
              <a:rPr lang="cs-CZ" sz="1100" dirty="0" smtClean="0"/>
              <a:t>, </a:t>
            </a:r>
            <a:r>
              <a:rPr lang="cs-CZ" sz="1100" dirty="0"/>
              <a:t>[cit. </a:t>
            </a:r>
            <a:r>
              <a:rPr lang="cs-CZ" sz="1100" dirty="0" smtClean="0"/>
              <a:t>2012-01-23], </a:t>
            </a:r>
            <a:r>
              <a:rPr lang="cs-CZ" sz="1100" dirty="0"/>
              <a:t>dostupné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na www: </a:t>
            </a:r>
          </a:p>
          <a:p>
            <a:r>
              <a:rPr lang="cs-CZ" sz="1100" dirty="0" smtClean="0">
                <a:hlinkClick r:id="rId3"/>
              </a:rPr>
              <a:t>http</a:t>
            </a:r>
            <a:r>
              <a:rPr lang="cs-CZ" sz="1100" dirty="0">
                <a:hlinkClick r:id="rId3"/>
              </a:rPr>
              <a:t>://en.wikipedia.org/wiki/File:Manaus_Encontro_das_aguas_10_2006_103_8x6.jpg</a:t>
            </a:r>
            <a:endParaRPr lang="cs-CZ" sz="11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9334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294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" y="919529"/>
            <a:ext cx="9144000" cy="5956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9586" y="6410722"/>
            <a:ext cx="5149366" cy="43088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cs-CZ" sz="1100" dirty="0" err="1" smtClean="0"/>
              <a:t>Marturius</a:t>
            </a:r>
            <a:r>
              <a:rPr lang="cs-CZ" sz="1100" dirty="0" smtClean="0"/>
              <a:t>, </a:t>
            </a:r>
            <a:r>
              <a:rPr lang="cs-CZ" sz="1100" dirty="0"/>
              <a:t>[cit. 2012-01-18], dostupné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na www:</a:t>
            </a:r>
          </a:p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cs.wikipedia.org/wiki/Soubor:Meander-Cuckmere_River-MT.JPG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" y="74340"/>
            <a:ext cx="9143999" cy="156966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</a:t>
            </a:r>
            <a:r>
              <a:rPr lang="cs-CZ" sz="3200" b="1" dirty="0" smtClean="0"/>
              <a:t>dolním toku </a:t>
            </a:r>
            <a:r>
              <a:rPr lang="cs-CZ" sz="3200" dirty="0" smtClean="0"/>
              <a:t>už je řeka pomalá, ukládá </a:t>
            </a:r>
            <a:r>
              <a:rPr lang="cs-CZ" sz="3200" b="1" dirty="0" smtClean="0"/>
              <a:t>jílovité usazeniny</a:t>
            </a:r>
            <a:r>
              <a:rPr lang="cs-CZ" sz="3200" dirty="0" smtClean="0"/>
              <a:t> a tvoří hluboké </a:t>
            </a:r>
            <a:r>
              <a:rPr lang="cs-CZ" sz="3200" b="1" dirty="0" smtClean="0"/>
              <a:t>meandry</a:t>
            </a:r>
          </a:p>
          <a:p>
            <a:pPr algn="ctr"/>
            <a:r>
              <a:rPr lang="cs-CZ" sz="3200" i="1" dirty="0"/>
              <a:t>ř</a:t>
            </a:r>
            <a:r>
              <a:rPr lang="cs-CZ" sz="3200" i="1" dirty="0" smtClean="0"/>
              <a:t>eka </a:t>
            </a:r>
            <a:r>
              <a:rPr lang="cs-CZ" sz="3200" i="1" dirty="0" err="1" smtClean="0"/>
              <a:t>Cuckmere</a:t>
            </a:r>
            <a:r>
              <a:rPr lang="cs-CZ" sz="3200" i="1" dirty="0" smtClean="0"/>
              <a:t>, Velká Británie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xmlns="" val="294229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-1" y="815540"/>
            <a:ext cx="9144001" cy="6023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065" y="6408265"/>
            <a:ext cx="4610799" cy="43088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cs-CZ" sz="1100" dirty="0" smtClean="0"/>
              <a:t>Rose, </a:t>
            </a:r>
            <a:r>
              <a:rPr lang="cs-CZ" sz="1100" dirty="0"/>
              <a:t>[cit. 2012-01-23], dostupné </a:t>
            </a:r>
            <a:r>
              <a:rPr lang="cs-CZ" sz="1100" dirty="0" smtClean="0"/>
              <a:t> </a:t>
            </a:r>
            <a:r>
              <a:rPr lang="cs-CZ" sz="1100" dirty="0"/>
              <a:t>na www:</a:t>
            </a:r>
          </a:p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en.wikipedia.org/wiki/File:Mouths_of_amazon_geocover_1990.pn</a:t>
            </a:r>
            <a:endParaRPr lang="cs-CZ" sz="1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2" y="0"/>
            <a:ext cx="9144001" cy="156966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 </a:t>
            </a:r>
            <a:r>
              <a:rPr lang="cs-CZ" sz="3200" b="1" dirty="0" smtClean="0"/>
              <a:t>ústí</a:t>
            </a:r>
            <a:r>
              <a:rPr lang="cs-CZ" sz="3200" dirty="0" smtClean="0"/>
              <a:t> řeka ukládá jemné naplaveniny, kterými si pak prodírá cestu mnoha rameny - </a:t>
            </a:r>
            <a:r>
              <a:rPr lang="cs-CZ" sz="3200" b="1" dirty="0" smtClean="0"/>
              <a:t>deltou</a:t>
            </a:r>
          </a:p>
          <a:p>
            <a:pPr algn="ctr"/>
            <a:r>
              <a:rPr lang="cs-CZ" sz="3200" dirty="0" smtClean="0"/>
              <a:t> </a:t>
            </a:r>
            <a:r>
              <a:rPr lang="cs-CZ" sz="3200" i="1" dirty="0" smtClean="0"/>
              <a:t>nejdelší a nejvodnatější řeka světa</a:t>
            </a:r>
            <a:endParaRPr lang="cs-CZ" sz="3200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2283" y="3068960"/>
            <a:ext cx="2088232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Amazonka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26805" y="1102935"/>
            <a:ext cx="93345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47042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NileDelta-E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131840" y="19833"/>
            <a:ext cx="5984377" cy="6816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35038" y="6067274"/>
            <a:ext cx="2863778" cy="76944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100" dirty="0" smtClean="0">
                <a:solidFill>
                  <a:prstClr val="black"/>
                </a:solidFill>
              </a:rPr>
              <a:t>NASA, </a:t>
            </a:r>
            <a:r>
              <a:rPr lang="cs-CZ" sz="1100" dirty="0">
                <a:solidFill>
                  <a:prstClr val="black"/>
                </a:solidFill>
              </a:rPr>
              <a:t>[cit. 2012-11-20], dostupné pod licencí </a:t>
            </a:r>
            <a:r>
              <a:rPr lang="cs-CZ" sz="1100" dirty="0" err="1">
                <a:solidFill>
                  <a:prstClr val="black"/>
                </a:solidFill>
              </a:rPr>
              <a:t>Creative</a:t>
            </a:r>
            <a:r>
              <a:rPr lang="cs-CZ" sz="1100" dirty="0">
                <a:solidFill>
                  <a:prstClr val="black"/>
                </a:solidFill>
              </a:rPr>
              <a:t> </a:t>
            </a:r>
            <a:r>
              <a:rPr lang="cs-CZ" sz="1100" dirty="0" err="1">
                <a:solidFill>
                  <a:prstClr val="black"/>
                </a:solidFill>
              </a:rPr>
              <a:t>Commons</a:t>
            </a:r>
            <a:r>
              <a:rPr lang="cs-CZ" sz="11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1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100" dirty="0" smtClean="0">
                <a:solidFill>
                  <a:prstClr val="black"/>
                </a:solidFill>
                <a:hlinkClick r:id="rId3"/>
              </a:rPr>
              <a:t>en.wikipedia.org/wiki/File:NileDelta-EO.JPG</a:t>
            </a:r>
            <a:r>
              <a:rPr lang="cs-CZ" sz="1100" dirty="0" smtClean="0">
                <a:solidFill>
                  <a:prstClr val="black"/>
                </a:solidFill>
              </a:rPr>
              <a:t> </a:t>
            </a:r>
            <a:endParaRPr lang="cs-CZ" sz="11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3244" y="764704"/>
            <a:ext cx="2736304" cy="107721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Delta</a:t>
            </a:r>
            <a:r>
              <a:rPr lang="cs-CZ" sz="3200" dirty="0" smtClean="0"/>
              <a:t> nejdelší řeky Afriky</a:t>
            </a:r>
            <a:endParaRPr lang="cs-CZ" sz="32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43608" y="2020887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0549" y="3645023"/>
            <a:ext cx="2232248" cy="95410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Zjisti, jak se jmenuje!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4229" y="5013175"/>
            <a:ext cx="1872208" cy="5847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Nil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325178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5250"/>
            <a:ext cx="8229600" cy="885478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3200" b="1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Působení tekoucí vody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solidFill>
            <a:schemeClr val="bg2"/>
          </a:solidFill>
        </p:spPr>
        <p:txBody>
          <a:bodyPr>
            <a:normAutofit/>
          </a:bodyPr>
          <a:lstStyle/>
          <a:p>
            <a:pPr marL="681037" indent="-571500">
              <a:buFont typeface="Wingdings" pitchFamily="2" charset="2"/>
              <a:buChar char="§"/>
            </a:pPr>
            <a:r>
              <a:rPr lang="cs-CZ" sz="3000" b="1" dirty="0"/>
              <a:t>h</a:t>
            </a:r>
            <a:r>
              <a:rPr lang="cs-CZ" sz="3000" b="1" dirty="0" smtClean="0"/>
              <a:t>orní tok – </a:t>
            </a:r>
            <a:r>
              <a:rPr lang="cs-CZ" sz="3000" dirty="0" smtClean="0"/>
              <a:t>spád</a:t>
            </a:r>
            <a:r>
              <a:rPr lang="cs-CZ" sz="3000" dirty="0"/>
              <a:t>, vodopády, </a:t>
            </a:r>
            <a:r>
              <a:rPr lang="cs-CZ" sz="3000" dirty="0" smtClean="0"/>
              <a:t>peřeje, kaňony</a:t>
            </a:r>
            <a:endParaRPr lang="cs-CZ" sz="3000" dirty="0"/>
          </a:p>
          <a:p>
            <a:pPr marL="679450" indent="42863">
              <a:buFont typeface="Arial" pitchFamily="34" charset="0"/>
              <a:buChar char="•"/>
            </a:pPr>
            <a:r>
              <a:rPr lang="cs-CZ" sz="3000" dirty="0" smtClean="0"/>
              <a:t> průřez </a:t>
            </a:r>
            <a:r>
              <a:rPr lang="cs-CZ" sz="3000" dirty="0"/>
              <a:t>údolí ve tvaru  „V“</a:t>
            </a:r>
          </a:p>
          <a:p>
            <a:pPr marL="679450" indent="42863">
              <a:buFont typeface="Arial" pitchFamily="34" charset="0"/>
              <a:buChar char="•"/>
            </a:pPr>
            <a:r>
              <a:rPr lang="cs-CZ" sz="3000" dirty="0" smtClean="0"/>
              <a:t> balvany </a:t>
            </a:r>
            <a:r>
              <a:rPr lang="cs-CZ" sz="3000" dirty="0"/>
              <a:t>a valouny v </a:t>
            </a:r>
            <a:r>
              <a:rPr lang="cs-CZ" sz="3000" dirty="0" smtClean="0"/>
              <a:t>korytě</a:t>
            </a:r>
            <a:endParaRPr lang="cs-CZ" sz="3000" dirty="0"/>
          </a:p>
          <a:p>
            <a:pPr marL="681037" indent="-571500">
              <a:buFont typeface="Wingdings" pitchFamily="2" charset="2"/>
              <a:buChar char="§"/>
            </a:pPr>
            <a:r>
              <a:rPr lang="cs-CZ" sz="3000" b="1" dirty="0"/>
              <a:t>s</a:t>
            </a:r>
            <a:r>
              <a:rPr lang="cs-CZ" sz="3000" b="1" dirty="0" smtClean="0"/>
              <a:t>třední tok </a:t>
            </a:r>
            <a:r>
              <a:rPr lang="cs-CZ" sz="3000" b="1" dirty="0"/>
              <a:t>– </a:t>
            </a:r>
            <a:r>
              <a:rPr lang="cs-CZ" sz="3000" dirty="0" smtClean="0"/>
              <a:t>pomalejší, širší</a:t>
            </a:r>
          </a:p>
          <a:p>
            <a:pPr marL="565150" indent="157163">
              <a:buFont typeface="Arial" pitchFamily="34" charset="0"/>
              <a:buChar char="•"/>
            </a:pPr>
            <a:r>
              <a:rPr lang="cs-CZ" sz="3000" dirty="0" smtClean="0"/>
              <a:t> </a:t>
            </a:r>
            <a:r>
              <a:rPr lang="cs-CZ" sz="3000" dirty="0"/>
              <a:t>údolní </a:t>
            </a:r>
            <a:r>
              <a:rPr lang="cs-CZ" sz="3000" dirty="0" smtClean="0"/>
              <a:t>nivy a meandry</a:t>
            </a:r>
          </a:p>
          <a:p>
            <a:pPr marL="565150" indent="157163">
              <a:buFont typeface="Arial" pitchFamily="34" charset="0"/>
              <a:buChar char="•"/>
            </a:pPr>
            <a:r>
              <a:rPr lang="cs-CZ" sz="3000" dirty="0"/>
              <a:t> </a:t>
            </a:r>
            <a:r>
              <a:rPr lang="cs-CZ" sz="3000" dirty="0" smtClean="0"/>
              <a:t>oblázky a písek</a:t>
            </a:r>
            <a:endParaRPr lang="cs-CZ" sz="3000" dirty="0"/>
          </a:p>
          <a:p>
            <a:pPr marL="681037" indent="-571500">
              <a:buFont typeface="Wingdings" pitchFamily="2" charset="2"/>
              <a:buChar char="§"/>
            </a:pPr>
            <a:r>
              <a:rPr lang="cs-CZ" sz="3000" b="1" dirty="0"/>
              <a:t>d</a:t>
            </a:r>
            <a:r>
              <a:rPr lang="cs-CZ" sz="3000" b="1" dirty="0" smtClean="0"/>
              <a:t>olní </a:t>
            </a:r>
            <a:r>
              <a:rPr lang="cs-CZ" sz="3000" b="1" dirty="0"/>
              <a:t>tok – </a:t>
            </a:r>
            <a:r>
              <a:rPr lang="cs-CZ" sz="3000" dirty="0" smtClean="0"/>
              <a:t>malý</a:t>
            </a:r>
            <a:r>
              <a:rPr lang="cs-CZ" sz="3000" b="1" dirty="0" smtClean="0"/>
              <a:t> </a:t>
            </a:r>
            <a:r>
              <a:rPr lang="cs-CZ" sz="3000" dirty="0" smtClean="0"/>
              <a:t>spád</a:t>
            </a:r>
            <a:r>
              <a:rPr lang="cs-CZ" sz="3000" dirty="0"/>
              <a:t>, </a:t>
            </a:r>
            <a:r>
              <a:rPr lang="cs-CZ" sz="3000" dirty="0" smtClean="0"/>
              <a:t>mělké koryto</a:t>
            </a:r>
          </a:p>
          <a:p>
            <a:pPr marL="679450" indent="42863">
              <a:buFont typeface="Arial" pitchFamily="34" charset="0"/>
              <a:buChar char="•"/>
            </a:pPr>
            <a:r>
              <a:rPr lang="cs-CZ" sz="3000" dirty="0" smtClean="0"/>
              <a:t> meandry, </a:t>
            </a:r>
            <a:r>
              <a:rPr lang="cs-CZ" sz="3000" dirty="0"/>
              <a:t>slepá </a:t>
            </a:r>
            <a:r>
              <a:rPr lang="cs-CZ" sz="3000" dirty="0" smtClean="0"/>
              <a:t>ramena, delta</a:t>
            </a:r>
          </a:p>
          <a:p>
            <a:pPr marL="679450" indent="42863">
              <a:buFont typeface="Arial" pitchFamily="34" charset="0"/>
              <a:buChar char="•"/>
            </a:pPr>
            <a:r>
              <a:rPr lang="cs-CZ" sz="3000" dirty="0" smtClean="0"/>
              <a:t> písek a jíl</a:t>
            </a:r>
            <a:endParaRPr lang="cs-CZ" sz="3200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668344" y="0"/>
            <a:ext cx="123825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6734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/>
              </a:rPr>
              <a:t>Zkouška paměti: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547260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b="1" dirty="0" smtClean="0"/>
              <a:t>1) </a:t>
            </a:r>
            <a:r>
              <a:rPr lang="cs-CZ" sz="2800" b="1" dirty="0" smtClean="0"/>
              <a:t>Seřaď do řady úlomky hornin podle ukládání</a:t>
            </a:r>
          </a:p>
          <a:p>
            <a:pPr marL="109728" indent="0">
              <a:buNone/>
            </a:pPr>
            <a:r>
              <a:rPr lang="cs-CZ" sz="2800" b="1" dirty="0" smtClean="0"/>
              <a:t>    od  horního po  dolní tok řeky:</a:t>
            </a:r>
            <a:r>
              <a:rPr lang="cs-CZ" sz="2800" i="1" dirty="0" smtClean="0"/>
              <a:t>    </a:t>
            </a:r>
          </a:p>
          <a:p>
            <a:pPr marL="109728" indent="0">
              <a:buNone/>
            </a:pPr>
            <a:r>
              <a:rPr lang="cs-CZ" sz="2800" i="1" dirty="0"/>
              <a:t> </a:t>
            </a:r>
            <a:r>
              <a:rPr lang="cs-CZ" sz="2800" i="1" dirty="0" smtClean="0"/>
              <a:t>      písek, balvany, jíl, oblázky, valouny</a:t>
            </a:r>
          </a:p>
          <a:p>
            <a:pPr marL="109728" indent="0">
              <a:buNone/>
            </a:pPr>
            <a:r>
              <a:rPr lang="cs-CZ" sz="2800" b="1" dirty="0" smtClean="0"/>
              <a:t>2) Jmenuj některou světovou řeku, která ústí </a:t>
            </a:r>
          </a:p>
          <a:p>
            <a:pPr marL="109728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do moře deltou</a:t>
            </a:r>
            <a:r>
              <a:rPr lang="cs-CZ" sz="2800" b="1" dirty="0"/>
              <a:t>.</a:t>
            </a:r>
            <a:endParaRPr lang="cs-CZ" sz="2800" b="1" dirty="0" smtClean="0"/>
          </a:p>
          <a:p>
            <a:pPr marL="109728" indent="0">
              <a:buNone/>
            </a:pPr>
            <a:r>
              <a:rPr lang="cs-CZ" sz="2800" b="1" dirty="0" smtClean="0"/>
              <a:t>3) Nakresli, jaký tvar má údolí na horním </a:t>
            </a:r>
          </a:p>
          <a:p>
            <a:pPr marL="109728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a dolním toku řeky (průřez).</a:t>
            </a:r>
          </a:p>
          <a:p>
            <a:pPr marL="109728" indent="0">
              <a:buNone/>
            </a:pPr>
            <a:r>
              <a:rPr lang="cs-CZ" sz="2800" b="1" dirty="0" smtClean="0"/>
              <a:t>4) Nakresli zjednodušeně meandr.</a:t>
            </a:r>
          </a:p>
          <a:p>
            <a:pPr marL="109728" indent="0">
              <a:buNone/>
            </a:pPr>
            <a:r>
              <a:rPr lang="cs-CZ" sz="2800" b="1" dirty="0" smtClean="0"/>
              <a:t> 5) </a:t>
            </a:r>
            <a:r>
              <a:rPr lang="cs-CZ" sz="2800" b="1" dirty="0"/>
              <a:t>Jak se nazývá a kde se nachází nejvyšší </a:t>
            </a:r>
            <a:endParaRPr lang="cs-CZ" sz="2800" b="1" dirty="0" smtClean="0"/>
          </a:p>
          <a:p>
            <a:pPr marL="109728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vodopád </a:t>
            </a:r>
            <a:r>
              <a:rPr lang="cs-CZ" sz="2800" b="1" dirty="0"/>
              <a:t>světa?</a:t>
            </a:r>
          </a:p>
          <a:p>
            <a:pPr marL="109728" indent="0">
              <a:buNone/>
            </a:pPr>
            <a:endParaRPr lang="cs-CZ" sz="2800" b="1" dirty="0" smtClean="0"/>
          </a:p>
          <a:p>
            <a:pPr marL="624078" indent="-514350">
              <a:buFont typeface="+mj-lt"/>
              <a:buAutoNum type="arabicPeriod"/>
            </a:pPr>
            <a:endParaRPr lang="cs-CZ" b="1" dirty="0" smtClean="0"/>
          </a:p>
          <a:p>
            <a:pPr marL="624078" indent="-514350">
              <a:buFont typeface="+mj-lt"/>
              <a:buAutoNum type="arabicPeriod"/>
            </a:pPr>
            <a:endParaRPr lang="cs-CZ" b="1" dirty="0" smtClean="0"/>
          </a:p>
          <a:p>
            <a:pPr marL="624078" indent="-514350">
              <a:buFont typeface="+mj-lt"/>
              <a:buAutoNum type="arabicPeriod"/>
            </a:pPr>
            <a:endParaRPr lang="cs-CZ" b="1" dirty="0" smtClean="0"/>
          </a:p>
          <a:p>
            <a:pPr marL="109728" indent="0">
              <a:buNone/>
            </a:pPr>
            <a:endParaRPr lang="cs-CZ" i="1" dirty="0" smtClean="0"/>
          </a:p>
          <a:p>
            <a:endParaRPr lang="cs-CZ" u="sng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938213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365358"/>
            <a:ext cx="5832648" cy="58477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SHRNUTÍ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851762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POUŽITÉ ZDROJE INFORMACÍ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988840"/>
            <a:ext cx="8219256" cy="44279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en.wikipedia.org/wiki/River_delta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en.wikipedia.org/wiki/Amazon_Basin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cs.wikipedia.org/wiki/Pramen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DOWNS</a:t>
            </a:r>
            <a:r>
              <a:rPr lang="cs-CZ" sz="1800" dirty="0"/>
              <a:t>, Roger M., et al. </a:t>
            </a:r>
            <a:r>
              <a:rPr lang="cs-CZ" sz="1800" i="1" dirty="0"/>
              <a:t>Almanach geografie</a:t>
            </a:r>
            <a:r>
              <a:rPr lang="cs-CZ" sz="1800" dirty="0"/>
              <a:t>. 1. Praha : </a:t>
            </a:r>
            <a:r>
              <a:rPr lang="cs-CZ" sz="1800" dirty="0" err="1"/>
              <a:t>Sanoma</a:t>
            </a:r>
            <a:r>
              <a:rPr lang="cs-CZ" sz="1800" dirty="0"/>
              <a:t> </a:t>
            </a:r>
            <a:r>
              <a:rPr lang="cs-CZ" sz="1800" dirty="0" err="1"/>
              <a:t>Magazines</a:t>
            </a:r>
            <a:r>
              <a:rPr lang="cs-CZ" sz="1800" dirty="0"/>
              <a:t>, </a:t>
            </a:r>
            <a:r>
              <a:rPr lang="cs-CZ" sz="1800" dirty="0" err="1"/>
              <a:t>spol.s</a:t>
            </a:r>
            <a:r>
              <a:rPr lang="cs-CZ" sz="1800" dirty="0"/>
              <a:t> r. o., 2006. 496 s.</a:t>
            </a:r>
          </a:p>
          <a:p>
            <a:endParaRPr lang="cs-CZ" sz="1900" dirty="0" smtClean="0"/>
          </a:p>
          <a:p>
            <a:endParaRPr lang="pt-BR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4064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370</TotalTime>
  <Words>655</Words>
  <Application>Microsoft Office PowerPoint</Application>
  <PresentationFormat>Předvádění na obrazovce (4:3)</PresentationFormat>
  <Paragraphs>114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Tok</vt:lpstr>
      <vt:lpstr>Snímek 1</vt:lpstr>
      <vt:lpstr>GEOLOGICKÉ PŮSOBENÍ TEKOUCÍ VODY</vt:lpstr>
      <vt:lpstr>Vysvětlivky k práci: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Působení tekoucí vody</vt:lpstr>
      <vt:lpstr>Zkouška paměti:</vt:lpstr>
      <vt:lpstr>POUŽITÉ ZDROJE INFORMACÍ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20</cp:revision>
  <dcterms:created xsi:type="dcterms:W3CDTF">2012-11-21T18:59:21Z</dcterms:created>
  <dcterms:modified xsi:type="dcterms:W3CDTF">2013-01-29T17:58:42Z</dcterms:modified>
</cp:coreProperties>
</file>