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94" r:id="rId5"/>
    <p:sldId id="259" r:id="rId6"/>
    <p:sldId id="265" r:id="rId7"/>
    <p:sldId id="288" r:id="rId8"/>
    <p:sldId id="274" r:id="rId9"/>
    <p:sldId id="266" r:id="rId10"/>
    <p:sldId id="267" r:id="rId11"/>
    <p:sldId id="283" r:id="rId12"/>
    <p:sldId id="268" r:id="rId13"/>
    <p:sldId id="271" r:id="rId14"/>
    <p:sldId id="270" r:id="rId15"/>
    <p:sldId id="260" r:id="rId16"/>
    <p:sldId id="272" r:id="rId17"/>
    <p:sldId id="273" r:id="rId18"/>
    <p:sldId id="295" r:id="rId19"/>
    <p:sldId id="282" r:id="rId20"/>
    <p:sldId id="284" r:id="rId21"/>
    <p:sldId id="286" r:id="rId22"/>
    <p:sldId id="293" r:id="rId23"/>
    <p:sldId id="292" r:id="rId24"/>
    <p:sldId id="269" r:id="rId25"/>
    <p:sldId id="297" r:id="rId26"/>
    <p:sldId id="285" r:id="rId27"/>
    <p:sldId id="280" r:id="rId28"/>
    <p:sldId id="298" r:id="rId29"/>
    <p:sldId id="299" r:id="rId30"/>
    <p:sldId id="278" r:id="rId31"/>
    <p:sldId id="281" r:id="rId32"/>
    <p:sldId id="290" r:id="rId33"/>
    <p:sldId id="277" r:id="rId34"/>
    <p:sldId id="291" r:id="rId35"/>
    <p:sldId id="300" r:id="rId36"/>
    <p:sldId id="301" r:id="rId37"/>
    <p:sldId id="264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atercycleczechhigh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emf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s.wikipedia.org/wiki/Soubor:Sea_salt-e-dp_hg.sv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cs.wikipedia.org/wiki/Soubor:Dead_sea_newspaper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iki_plot_04.pn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commons.wikimedia.org/wiki/File:WOA05_sea-surf_TMP_AYool.pn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ommons.wikimedia.org/wiki/File:World_ocean_map.gi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rake_Passage_-_Orthographic_projection.pn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commons.wikimedia.org/wiki/File:Ilmakeh%C3%A4n_rakenne_m.JPG?uselang=cs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cs.wikipedia.org/wiki/Soubor:Black_Sea_map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hyperlink" Target="http://cs.wikipedia.org/wiki/Soubor:Coral_atoll_formation_animation.gif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vey0290.jpg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kinawa_Islands_map.png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eater_Cape_Town_12.02.2007_16-13-40.2007_16-13-42.JPG?uselang=cs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ennoscandia.png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nglishChannel.jpg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://cs.wikipedia.org/wiki/Soubor:SuezCanal-EO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strovy" TargetMode="External"/><Relationship Id="rId3" Type="http://schemas.openxmlformats.org/officeDocument/2006/relationships/hyperlink" Target="http://cs.wikipedia.org/wiki/Hydrologie" TargetMode="External"/><Relationship Id="rId7" Type="http://schemas.openxmlformats.org/officeDocument/2006/relationships/hyperlink" Target="http://cs.wikipedia.org/wiki/Sv%C4%9Btov%C3%BD_oce%C3%A1n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or%C3%A1lov%C3%BD_ostrov" TargetMode="External"/><Relationship Id="rId5" Type="http://schemas.openxmlformats.org/officeDocument/2006/relationships/hyperlink" Target="http://cs.wikipedia.org/wiki/Mo%C5%99e" TargetMode="External"/><Relationship Id="rId4" Type="http://schemas.openxmlformats.org/officeDocument/2006/relationships/hyperlink" Target="http://cs.wikipedia.org/wiki/Oce%C3%A1n" TargetMode="External"/><Relationship Id="rId9" Type="http://schemas.openxmlformats.org/officeDocument/2006/relationships/hyperlink" Target="http://cs.wikipedia.org/wiki/Pob%C5%99e%C5%BE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8288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HYDROSFÉRA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3568" y="4005064"/>
            <a:ext cx="7920880" cy="223175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Prezentace pro výuku zeměpisu </a:t>
            </a:r>
          </a:p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6. ročník</a:t>
            </a:r>
          </a:p>
          <a:p>
            <a:pPr eaLnBrk="1" hangingPunct="1">
              <a:defRPr/>
            </a:pP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d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okončeno 9. 1. 2013</a:t>
            </a:r>
          </a:p>
          <a:p>
            <a:pPr eaLnBrk="1" hangingPunct="1"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923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196752"/>
            <a:ext cx="8352928" cy="5517232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Název </a:t>
            </a: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Autor: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Ing. Eva </a:t>
            </a:r>
            <a:r>
              <a:rPr lang="cs-CZ" sz="1600" dirty="0" err="1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Khorelová</a:t>
            </a:r>
            <a:endParaRPr lang="cs-CZ" sz="1600" dirty="0" smtClean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Název: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VY_32_INOVACE_16_Z6</a:t>
            </a: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Téma: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Zeměpis 6. ročník, Hydrosféra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Anotace: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Prezentace</a:t>
            </a: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,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sloužící k vysvětlení rozdělení hydrosféry,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oběhu vody v přírodě, vlastností mořské vody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	a geografických pojmů souvisejících s hydrosférou.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Obsahuje zápis do  sešitů.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  <a:latin typeface="+mj-lt"/>
              </a:rPr>
              <a:t>Datum dokončení:	9. 11. 2013</a:t>
            </a:r>
            <a:endParaRPr lang="cs-CZ" sz="1600" dirty="0">
              <a:solidFill>
                <a:schemeClr val="tx2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7544" y="16559"/>
            <a:ext cx="8280400" cy="1143000"/>
          </a:xfrm>
        </p:spPr>
      </p:pic>
    </p:spTree>
    <p:extLst>
      <p:ext uri="{BB962C8B-B14F-4D97-AF65-F5344CB8AC3E}">
        <p14:creationId xmlns:p14="http://schemas.microsoft.com/office/powerpoint/2010/main" val="3455521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907504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Vysvětlivky k práci: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0820" y="3172227"/>
            <a:ext cx="1104377" cy="1104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40145" y="3212976"/>
            <a:ext cx="5792294" cy="724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určeno k zápisu do sešitů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31584" y="5013176"/>
            <a:ext cx="3960440" cy="744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vysvětli 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9554" y="4951597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4266" y="1767527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40145" y="1836993"/>
            <a:ext cx="3560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h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ledej na mapě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68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Desktop\Khorelova\fotky\2012 Hřensko\DSCN204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55501" y="3861048"/>
            <a:ext cx="3995936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Desktop\Khorelova\fotky\Deštné v O. horách 2010\S630312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8" y="4024238"/>
            <a:ext cx="3778349" cy="283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Desktop\Khorelova\fotky\Chorvatsko Poreč 2011 roman\DSCF0074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55501" y="21495"/>
            <a:ext cx="418795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Desktop\Khorelova\fotky\Spálený důl 2009\S6302690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7" y="204390"/>
            <a:ext cx="3778349" cy="283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7191" y="3070131"/>
            <a:ext cx="4308309" cy="95410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chemeClr val="tx2">
                    <a:lumMod val="10000"/>
                  </a:schemeClr>
                </a:solidFill>
              </a:rPr>
              <a:t>Co všechno tvoří hydrosféru?</a:t>
            </a:r>
            <a:endParaRPr lang="cs-CZ" sz="2800" i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10977" y="3170137"/>
            <a:ext cx="754094" cy="7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949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3108" y="692696"/>
            <a:ext cx="8640960" cy="924475"/>
          </a:xfrm>
          <a:solidFill>
            <a:schemeClr val="tx2">
              <a:lumMod val="90000"/>
            </a:schemeClr>
          </a:solidFill>
        </p:spPr>
        <p:txBody>
          <a:bodyPr/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Hydrosféra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3816424"/>
          </a:xfrm>
          <a:noFill/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veškerá voda na Zemi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okrývá 71 % zemského povrchu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toho jsou pouze 3 % sladké vody, ostatní je voda slaná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h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ydrologie je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věda zabývající se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pohybem   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a rozšířením vody na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Zemi, vodními zdroji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3108" y="5697450"/>
            <a:ext cx="762508" cy="762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95573" y="5505851"/>
            <a:ext cx="7488832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i="1" dirty="0" smtClean="0">
                <a:solidFill>
                  <a:schemeClr val="tx2">
                    <a:lumMod val="10000"/>
                  </a:schemeClr>
                </a:solidFill>
              </a:rPr>
              <a:t>Mohou lidé a živočichové slanou  vodu pít?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531290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2493" y="289279"/>
            <a:ext cx="8818592" cy="6135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USGS,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cs.wikipedia.org/wiki/Soubor:Watercycleczechhigh.jpg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172493" y="0"/>
            <a:ext cx="8818592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Oběh vody v hydrosféře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01070" y="80983"/>
            <a:ext cx="762508" cy="762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385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Ucitel\Desktop\Ekvádor\00107 -odlet z Quita do Amazonie- sopka Cotopaxi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3928879"/>
            <a:ext cx="3867556" cy="2900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5" y="3918791"/>
            <a:ext cx="3923393" cy="293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28233" y="0"/>
            <a:ext cx="381576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6398659"/>
            <a:ext cx="1368152" cy="4308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Alena </a:t>
            </a:r>
            <a:r>
              <a:rPr lang="cs-CZ" sz="1100" dirty="0" err="1" smtClean="0"/>
              <a:t>Nachtigallová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1" y="548680"/>
            <a:ext cx="5109565" cy="52322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Sladká voda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se vyskytuje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77544" y="4997958"/>
            <a:ext cx="762508" cy="762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51969" y="1875605"/>
            <a:ext cx="2376264" cy="52322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ledovcích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28233" y="3405659"/>
            <a:ext cx="2376264" cy="52322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 atmosféře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4056" y="3366576"/>
            <a:ext cx="3923928" cy="52322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ř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ekách a jezerech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1" y="1185163"/>
            <a:ext cx="2592288" cy="52322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1) v podzemí 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24177" y="2400491"/>
            <a:ext cx="504056" cy="4770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2)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85021" y="3433066"/>
            <a:ext cx="504056" cy="4770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4)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0" y="3421266"/>
            <a:ext cx="504056" cy="4770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3)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662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75724"/>
            <a:ext cx="8352928" cy="924475"/>
          </a:xfrm>
          <a:solidFill>
            <a:schemeClr val="tx2">
              <a:lumMod val="90000"/>
            </a:schemeClr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Slaná voda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7992888" cy="405143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Vyskytuje se v mořích oceánech a slaných jezerech (např. v Kaspickém moři a Aralském jezeře).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Mořská voda má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salinitu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kolem 3,5 %. To znamená, že každý kilogram mořské vody obsahuje přibližně 35 gramů rozpuštěné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soli.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Slaná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voda mrzne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obvykle až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při teplotě -2 °C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96336" y="1988840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09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Tcncv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cs.wikipedia.org/wiki/Soubor:Sea_salt-e-dp_hg.svg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Nadpis 2"/>
          <p:cNvSpPr txBox="1">
            <a:spLocks/>
          </p:cNvSpPr>
          <p:nvPr/>
        </p:nvSpPr>
        <p:spPr>
          <a:xfrm>
            <a:off x="261309" y="196483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Látky způsobující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slanost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mořské vody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052" name="Picture 4" descr="Soubor:Sea salt-e-dp hg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8658" y="1120958"/>
            <a:ext cx="8792295" cy="5275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55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cs.wikipedia.org/wiki/Soubor:Dead_sea_newspaper.jpg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Slanost vody v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Mrtvém moři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dosahuje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30 až 35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%, tedy 10x více něž voda v oceánech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2613" y="949035"/>
            <a:ext cx="7309248" cy="5481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5204" y="1626155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915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8076" y="949035"/>
            <a:ext cx="7923345" cy="544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Plimbago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cs.wikipedia.org/wiki/Soubor:Wiki_plot_04.png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Salinita povrchové vody v oceánech</a:t>
            </a:r>
          </a:p>
          <a:p>
            <a:pPr algn="ctr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u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vedeno v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imes New Roman"/>
                <a:cs typeface="Times New Roman"/>
              </a:rPr>
              <a:t>‰ (promile)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5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Plumbago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commons.wikimedia.org/wiki/File:WOA05_sea-surf_TMP_AYool.png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Teplota vody v oceánech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8720" y="953405"/>
            <a:ext cx="7866137" cy="544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144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Quzimodo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commons.wikimedia.org/wiki/File:World_ocean_map.gif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19872" y="672207"/>
            <a:ext cx="5724128" cy="5724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Oceány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269" y="1268760"/>
            <a:ext cx="33246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Podle rozlohy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: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1) Tichý oceán – 			Pacifik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2) Atlantský oceán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3) Indický oceán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4) Jižní ledový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5) Severní ledový</a:t>
            </a:r>
          </a:p>
          <a:p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76210" y="4581128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594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Jižní ledový oceán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obklopuje Antarktidu zhruba po 60°j.š.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28590" y="959093"/>
            <a:ext cx="5679713" cy="5668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Geo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Swan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3"/>
              </a:rPr>
              <a:t>http://commons.wikimedia.org/wiki/File:Drake_Passage_-_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Orthographic_projection.png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461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90000"/>
            </a:schemeClr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Moře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807361"/>
            <a:ext cx="8280920" cy="4051437"/>
          </a:xfrm>
          <a:noFill/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okrajové </a:t>
            </a: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moře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- částečně ohraničené pevninou (ostrovy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poloostrovy), jejich vody se příliš neliší od okolního oceánu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>
                <a:solidFill>
                  <a:schemeClr val="tx2">
                    <a:lumMod val="10000"/>
                  </a:schemeClr>
                </a:solidFill>
              </a:rPr>
              <a:t>Severní moře, </a:t>
            </a: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Karibské, Arabské </a:t>
            </a:r>
            <a:r>
              <a:rPr lang="cs-CZ" sz="2600" b="1" dirty="0">
                <a:solidFill>
                  <a:schemeClr val="tx2">
                    <a:lumMod val="10000"/>
                  </a:schemeClr>
                </a:solidFill>
              </a:rPr>
              <a:t>moře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vnitřní moře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– spojeno s oceánem úzkým průlivem, téměř odklopeno pevninou, salinitou se liší od oceánu 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Středozemní, Baltské, Rudé moře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939" y="828414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100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NASA,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commons.wikimedia.org/wiki/File:Ilmakeh%C3%A4n_rakenne_m.JPG?uselang=cs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9307" y="949035"/>
            <a:ext cx="8496317" cy="5471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 txBox="1">
            <a:spLocks/>
          </p:cNvSpPr>
          <p:nvPr/>
        </p:nvSpPr>
        <p:spPr>
          <a:xfrm>
            <a:off x="239269" y="24560"/>
            <a:ext cx="8640960" cy="1316208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Sargasové moře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je příkladem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okrajového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moře, které je ohraničeno pouze oceánskými proudy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83634" y="978083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751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Norman Einstein,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cs.wikipedia.org/wiki/Soubor:Black_Sea_map.png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Příklad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vnitřního moře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20430" y="949035"/>
            <a:ext cx="7149788" cy="5448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18631" y="124112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926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90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Ostrovy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07361"/>
            <a:ext cx="8136904" cy="405143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strov je část pevniny zcela obklopená vodou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j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e původu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kontinentálního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(pevninského),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sopečného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korálového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kupina ostrovů tvoří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souostroví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6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Ucitel\Desktop\Khorelova\fotky\Chorvatsko 2011\Kamenjak\DSC_096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114" y="786809"/>
            <a:ext cx="9133367" cy="60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2"/>
          <p:cNvSpPr txBox="1">
            <a:spLocks/>
          </p:cNvSpPr>
          <p:nvPr/>
        </p:nvSpPr>
        <p:spPr>
          <a:xfrm>
            <a:off x="28114" y="24560"/>
            <a:ext cx="9115886" cy="1028176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Pevninský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(kontinentální) ostrov vzniká oddělením části pevniny od pobřeží - Chorvatsko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54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Ucitel\Desktop\4 Galapágy\01084 ostrov Dafne Mayor z jiné strany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5082" y="356899"/>
            <a:ext cx="8668135" cy="650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 txBox="1">
            <a:spLocks/>
          </p:cNvSpPr>
          <p:nvPr/>
        </p:nvSpPr>
        <p:spPr>
          <a:xfrm>
            <a:off x="282258" y="35826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Sopečný ostrov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vznikne výronem lávy na mořském dně -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Galapágy 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40302" y="1003752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427113"/>
            <a:ext cx="1368152" cy="4308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Alena </a:t>
            </a:r>
            <a:r>
              <a:rPr lang="cs-CZ" sz="1100" dirty="0" err="1" smtClean="0"/>
              <a:t>Nachtigallová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09818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Users\Ucitel\Desktop\4 Galapágy\00876 - přelet z Guayaquilu na ostrovy Galapágy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1697" y="6410458"/>
            <a:ext cx="1368152" cy="4308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Alena </a:t>
            </a:r>
            <a:r>
              <a:rPr lang="cs-CZ" sz="1100" dirty="0" err="1" smtClean="0"/>
              <a:t>Nachtigallová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56947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NOAA,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cs.wikipedia.org/wiki/Soubor:Coral_atoll_formation_animation.gif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Korálový atol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vzniká v místě sopečného ostrova činností korálů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3556" name="Picture 4" descr="Soubor:Coral atoll formation animation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55506" y="944660"/>
            <a:ext cx="7360909" cy="545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74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239269" y="24561"/>
            <a:ext cx="8640960" cy="1460224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Vlivem eroze se sopečný kužel zmenšuje, a na jeho stěnách roste korálový útes</a:t>
            </a:r>
          </a:p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Atol </a:t>
            </a:r>
            <a:r>
              <a:rPr lang="cs-CZ" sz="2800" b="1" dirty="0" err="1">
                <a:solidFill>
                  <a:schemeClr val="tx2">
                    <a:lumMod val="10000"/>
                  </a:schemeClr>
                </a:solidFill>
              </a:rPr>
              <a:t>Yap</a:t>
            </a: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v Tichém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oceánu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2446" y="1484785"/>
            <a:ext cx="7878686" cy="5160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NOAA,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cs.wikipedia.org/wiki/Soubor:Mvey0290.jpg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74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71889" y="895261"/>
            <a:ext cx="60198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 txBox="1">
            <a:spLocks/>
          </p:cNvSpPr>
          <p:nvPr/>
        </p:nvSpPr>
        <p:spPr>
          <a:xfrm>
            <a:off x="490967" y="-1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Ostrov Okinawa v souostroví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Rjúkjú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na jihu Japonska je sopečného původu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Blofeld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Dr.,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commons.wikimedia.org/wiki/File:Okinawa_Islands_map.png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56376" y="1124744"/>
            <a:ext cx="7254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3558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90000"/>
            </a:scheme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Pobřeží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07361"/>
            <a:ext cx="8136904" cy="405143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oblast na styku pevniny a oceánu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klifové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– pevnina je zatlačována, erodována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lážové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– voda zde materiál vyplavuje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7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Ucitel\Desktop\4 Galapágy\01379 - ostrov Espanola -gejzíry mořské vody z lávových průd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345" y="960300"/>
            <a:ext cx="7863599" cy="589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 txBox="1">
            <a:spLocks/>
          </p:cNvSpPr>
          <p:nvPr/>
        </p:nvSpPr>
        <p:spPr>
          <a:xfrm>
            <a:off x="282258" y="35826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Pobřeží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Tichého oceánu - Galapágy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427113"/>
            <a:ext cx="1368152" cy="4308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Alena </a:t>
            </a:r>
            <a:r>
              <a:rPr lang="cs-CZ" sz="1100" dirty="0" err="1" smtClean="0"/>
              <a:t>Nachtigallová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09254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13" y="792163"/>
            <a:ext cx="9132887" cy="6065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2"/>
          <p:cNvSpPr txBox="1">
            <a:spLocks/>
          </p:cNvSpPr>
          <p:nvPr/>
        </p:nvSpPr>
        <p:spPr>
          <a:xfrm>
            <a:off x="227763" y="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Typ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klifového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(útesového) pobřeží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Slovinsko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60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Downloads\800px-Greater_Cape_Town_12.02.2007_16-13-40.2007_16-13-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44893"/>
            <a:ext cx="7632848" cy="5724637"/>
          </a:xfrm>
          <a:prstGeom prst="rect">
            <a:avLst/>
          </a:prstGeom>
          <a:noFill/>
        </p:spPr>
      </p:pic>
      <p:sp>
        <p:nvSpPr>
          <p:cNvPr id="7" name="Nadpis 2"/>
          <p:cNvSpPr txBox="1">
            <a:spLocks/>
          </p:cNvSpPr>
          <p:nvPr/>
        </p:nvSpPr>
        <p:spPr>
          <a:xfrm>
            <a:off x="227763" y="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Typ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plážového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pobřeží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Jižní Afrika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369530"/>
            <a:ext cx="9144000" cy="488470"/>
          </a:xfrm>
          <a:solidFill>
            <a:schemeClr val="tx1">
              <a:lumMod val="85000"/>
            </a:schemeClr>
          </a:solidFill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cs-CZ" sz="1100" b="0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cs typeface="Times New Roman" pitchFamily="18" charset="0"/>
              </a:rPr>
              <a:t>Simisa</a:t>
            </a:r>
            <a:r>
              <a:rPr lang="cs-CZ" sz="1100" b="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cs typeface="Times New Roman" pitchFamily="18" charset="0"/>
              </a:rPr>
              <a:t>, [cit.2012-01-21, dostupné pod licenci Creative </a:t>
            </a:r>
            <a:r>
              <a:rPr lang="cs-CZ" sz="1100" b="0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cs typeface="Times New Roman" pitchFamily="18" charset="0"/>
              </a:rPr>
              <a:t>Commons</a:t>
            </a:r>
            <a:r>
              <a:rPr lang="cs-CZ" sz="1100" b="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cs typeface="Times New Roman" pitchFamily="18" charset="0"/>
              </a:rPr>
              <a:t> na www:</a:t>
            </a:r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1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100" dirty="0" smtClean="0">
                <a:hlinkClick r:id="rId3"/>
              </a:rPr>
              <a:t>http</a:t>
            </a:r>
            <a:r>
              <a:rPr lang="cs-CZ" sz="1100" dirty="0">
                <a:hlinkClick r:id="rId3"/>
              </a:rPr>
              <a:t>://</a:t>
            </a:r>
            <a:r>
              <a:rPr lang="cs-CZ" sz="1100" dirty="0" smtClean="0">
                <a:hlinkClick r:id="rId3"/>
              </a:rPr>
              <a:t>commons.wikimedia.org/wiki/File:Greater_Cape_Town_12.02.2007_16-13-40.2007_16-13-42.JPG?uselang=cs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4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33630" y="688512"/>
            <a:ext cx="52292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6396335"/>
            <a:ext cx="916357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cs.wikipedia.org/wiki/Soubor:Fennoscandia.png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227763" y="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Poloostrov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je část pevniny, ze tří stran obklopená vodou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40352" y="1196752"/>
            <a:ext cx="7254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087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Poloostrov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- Slovinsko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3314" name="Picture 2" descr="C:\Users\Ucitel\Desktop\Khorelova\fotky\Chorvatsko 2011\Slovinsko\DSC_034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633" y="786809"/>
            <a:ext cx="9133367" cy="60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7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Poloostrov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na sopečném ostrově Galapág 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2956" y="949035"/>
            <a:ext cx="7873586" cy="5908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61120" y="6427113"/>
            <a:ext cx="1368152" cy="4308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Alena </a:t>
            </a:r>
            <a:r>
              <a:rPr lang="cs-CZ" sz="1100" dirty="0" err="1" smtClean="0"/>
              <a:t>Nachtigallová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50957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1500" y="1124744"/>
            <a:ext cx="8761622" cy="5235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522" y="6387313"/>
            <a:ext cx="9163578" cy="46166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NASA,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cs.wikipedia.org/wiki/Soubor:EnglishChannel.jpg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Průliv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je zúžená část moře mezi pevninami -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La Manche 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165389" y="641067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274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citel\Desktop\Khorelova\fotky\Chorvatsko 2011\Kamenjak\DSC_086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16" y="766562"/>
            <a:ext cx="9133367" cy="6071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 txBox="1">
            <a:spLocks/>
          </p:cNvSpPr>
          <p:nvPr/>
        </p:nvSpPr>
        <p:spPr>
          <a:xfrm>
            <a:off x="239269" y="24560"/>
            <a:ext cx="8640960" cy="92447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Záliv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 je část oceánu vnikajícího do pevniny</a:t>
            </a:r>
          </a:p>
          <a:p>
            <a:pPr algn="ctr"/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Chorvatsko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91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500404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NASA,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2013-01-08]. dostupné 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cs.wikipedia.org/wiki/Soubor:SuezCanal-EO.JPG</a:t>
            </a:r>
            <a:r>
              <a:rPr lang="cs-CZ" sz="12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0"/>
            <a:ext cx="4139817" cy="6856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9430" y="3212976"/>
            <a:ext cx="382867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Suezský průplav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je 163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km dlouhý</a:t>
            </a:r>
          </a:p>
          <a:p>
            <a:endParaRPr lang="cs-CZ" sz="2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21082" y="4797152"/>
            <a:ext cx="725369" cy="725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 txBox="1">
            <a:spLocks/>
          </p:cNvSpPr>
          <p:nvPr/>
        </p:nvSpPr>
        <p:spPr>
          <a:xfrm>
            <a:off x="569430" y="260648"/>
            <a:ext cx="3828675" cy="2252312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Průplav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vytvořil člověk v úzkém místě pevniny, aby spojil dvě moře, oceány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740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3108" y="24475"/>
            <a:ext cx="8640960" cy="924475"/>
          </a:xfrm>
          <a:solidFill>
            <a:schemeClr val="tx2">
              <a:lumMod val="90000"/>
            </a:schemeClr>
          </a:solidFill>
        </p:spPr>
        <p:txBody>
          <a:bodyPr/>
          <a:lstStyle/>
          <a:p>
            <a:pPr algn="ctr"/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Hydrosféra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38858"/>
            <a:ext cx="8892480" cy="5602510"/>
          </a:xfrm>
          <a:noFill/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veškerá voda na Zemi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71 %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zemského povrchu, 3 % sladké vody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salinita mořské vody 3,5%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mrzne až při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-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2 °C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oběh vody na Zemi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větový oceán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– Tichý, Atlantský, Indický, Jižní ledový a Severní ledový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moře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- </a:t>
            </a: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okrajové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– široce spojené s oceánem 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				Severní, Karibské</a:t>
            </a:r>
            <a:r>
              <a:rPr lang="cs-CZ" sz="2600" b="1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moře</a:t>
            </a:r>
            <a:endParaRPr lang="cs-CZ" sz="2600" b="1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			 - vnitřní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–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spojeno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průlivem 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  <a:p>
            <a:pPr marL="457200" lvl="1" indent="0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		    Středozemní</a:t>
            </a:r>
            <a:r>
              <a:rPr lang="cs-CZ" sz="2600" b="1" dirty="0">
                <a:solidFill>
                  <a:schemeClr val="tx2">
                    <a:lumMod val="10000"/>
                  </a:schemeClr>
                </a:solidFill>
              </a:rPr>
              <a:t>, Baltské, Rudé </a:t>
            </a: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moře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21292" y="-99392"/>
            <a:ext cx="12382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391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38858"/>
            <a:ext cx="8712968" cy="560250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ostrov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-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část pevniny zcela obklopená vodou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kontinentální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600" dirty="0">
                <a:solidFill>
                  <a:schemeClr val="tx2">
                    <a:lumMod val="10000"/>
                  </a:schemeClr>
                </a:solidFill>
              </a:rPr>
              <a:t>(pevninského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)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sopečný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korálový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(atol)</a:t>
            </a:r>
          </a:p>
          <a:p>
            <a:pPr marL="342900" lvl="1" indent="-342900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ouostroví </a:t>
            </a:r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skupina ostrovů 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342900" lvl="1" indent="-3429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poloostrov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-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část pevniny, ze tří stran obklopená vodou</a:t>
            </a:r>
          </a:p>
          <a:p>
            <a:pPr marL="342900" lvl="1" indent="-3429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průliv -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zúžená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část moře mezi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pevninami</a:t>
            </a:r>
          </a:p>
          <a:p>
            <a:pPr marL="342900" lvl="1" indent="-3429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záliv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 - část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oceánu vnikajícího do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pevniny</a:t>
            </a:r>
          </a:p>
          <a:p>
            <a:pPr marL="342900" lvl="1" indent="-342900"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průplav -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vytvořil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člověk v úzkém místě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pevniny</a:t>
            </a: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42777" y="214383"/>
            <a:ext cx="7125113" cy="924475"/>
          </a:xfrm>
          <a:solidFill>
            <a:schemeClr val="bg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Mořské pobřeží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21292" y="-99392"/>
            <a:ext cx="12382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877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  <a:effectLst/>
              </a:rPr>
              <a:t>POUŽITÉ ZDROJE INFORMACÍ</a:t>
            </a:r>
            <a:endParaRPr lang="cs-CZ" b="1" dirty="0">
              <a:solidFill>
                <a:schemeClr val="tx2">
                  <a:lumMod val="10000"/>
                </a:schemeClr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556792"/>
            <a:ext cx="8218487" cy="4572000"/>
          </a:xfrm>
          <a:solidFill>
            <a:schemeClr val="tx2">
              <a:lumMod val="9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 marL="0" indent="0">
              <a:buNone/>
              <a:defRPr/>
            </a:pP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1900" i="1" dirty="0" smtClean="0"/>
              <a:t>2013-01-08],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  <a:r>
              <a:rPr lang="cs-CZ" sz="1900" i="1" dirty="0" smtClean="0"/>
              <a:t>na www:</a:t>
            </a:r>
            <a:endParaRPr lang="cs-CZ" sz="1900" i="1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cs.wikipedia.org/wiki/Hydrosf%C3%A9ra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http</a:t>
            </a: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3"/>
              </a:rPr>
              <a:t>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cs.wikipedia.org/wiki/Hydrologie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4"/>
              </a:rPr>
              <a:t>cs.wikipedia.org/wiki/Oce%C3%A1n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5"/>
              </a:rPr>
              <a:t>cs.wikipedia.org/wiki/Mo%C5%99e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6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6"/>
              </a:rPr>
              <a:t>cs.wikipedia.org/wiki/Kor%C3%A1lov%C3%BD_ostrov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7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cs.wikipedia.org/wiki/Sv%C4%9Btov%C3%BD_oce%C3%A1n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 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solidFill>
                  <a:schemeClr val="tx2">
                    <a:lumMod val="10000"/>
                  </a:schemeClr>
                </a:solidFill>
                <a:hlinkClick r:id="rId8"/>
              </a:rPr>
              <a:t>http://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hlinkClick r:id="rId8"/>
              </a:rPr>
              <a:t>cs.wikipedia.org/wiki/Ostrovy</a:t>
            </a: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cs.wikipedia.org/wiki/Pob%C5%99e%C5%BE%C3%AD</a:t>
            </a:r>
            <a:r>
              <a:rPr lang="cs-CZ" sz="2000" dirty="0" smtClean="0"/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Neoznačené fotografie jsou autorky vlastní   </a:t>
            </a:r>
          </a:p>
          <a:p>
            <a:pPr>
              <a:defRPr/>
            </a:pPr>
            <a:endParaRPr lang="cs-CZ" sz="1900" dirty="0" smtClean="0"/>
          </a:p>
          <a:p>
            <a:pPr>
              <a:defRPr/>
            </a:pPr>
            <a:endParaRPr lang="pt-BR" dirty="0" smtClean="0"/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644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334</TotalTime>
  <Words>868</Words>
  <Application>Microsoft Office PowerPoint</Application>
  <PresentationFormat>Předvádění na obrazovce (4:3)</PresentationFormat>
  <Paragraphs>164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Winter</vt:lpstr>
      <vt:lpstr>HYDROSFÉRA</vt:lpstr>
      <vt:lpstr>Prezentace aplikace PowerPoint</vt:lpstr>
      <vt:lpstr>Vysvětlivky k práci:</vt:lpstr>
      <vt:lpstr>Prezentace aplikace PowerPoint</vt:lpstr>
      <vt:lpstr>Hydrosféra</vt:lpstr>
      <vt:lpstr>Prezentace aplikace PowerPoint</vt:lpstr>
      <vt:lpstr>Prezentace aplikace PowerPoint</vt:lpstr>
      <vt:lpstr>Slaná voda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Moře</vt:lpstr>
      <vt:lpstr>Prezentace aplikace PowerPoint</vt:lpstr>
      <vt:lpstr>Prezentace aplikace PowerPoint</vt:lpstr>
      <vt:lpstr>Ostrovy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Pobřeží</vt:lpstr>
      <vt:lpstr>Prezentace aplikace PowerPoint</vt:lpstr>
      <vt:lpstr>Prezentace aplikace PowerPoint</vt:lpstr>
      <vt:lpstr>Simisa, [cit.2012-01-21, dostupné pod licenci Creative Commons na www: http://commons.wikimedia.org/wiki/File:Greater_Cape_Town_12.02.2007_16-13-40.2007_16-13-42.JPG?uselang=cs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Hydrosféra</vt:lpstr>
      <vt:lpstr>Mořské pobřeží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</dc:title>
  <dc:creator>Ucitel</dc:creator>
  <cp:lastModifiedBy>Ucitel</cp:lastModifiedBy>
  <cp:revision>31</cp:revision>
  <dcterms:created xsi:type="dcterms:W3CDTF">2012-12-09T16:09:51Z</dcterms:created>
  <dcterms:modified xsi:type="dcterms:W3CDTF">2013-01-27T17:46:50Z</dcterms:modified>
</cp:coreProperties>
</file>