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71" r:id="rId5"/>
    <p:sldId id="272" r:id="rId6"/>
    <p:sldId id="259" r:id="rId7"/>
    <p:sldId id="261" r:id="rId8"/>
    <p:sldId id="265" r:id="rId9"/>
    <p:sldId id="266" r:id="rId10"/>
    <p:sldId id="267" r:id="rId11"/>
    <p:sldId id="270" r:id="rId12"/>
    <p:sldId id="268" r:id="rId13"/>
    <p:sldId id="269" r:id="rId14"/>
    <p:sldId id="274" r:id="rId15"/>
    <p:sldId id="275" r:id="rId16"/>
    <p:sldId id="276" r:id="rId17"/>
    <p:sldId id="273" r:id="rId18"/>
    <p:sldId id="26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7035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89342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119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97334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3723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9869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5978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9738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44662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9546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8686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073E87"/>
                </a:solidFill>
              </a:rPr>
              <a:pPr/>
              <a:t>29.1.2013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77313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oubor:Ciclone.svg&amp;page=1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rhards.net/astro/wolken_200705_en.html" TargetMode="External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arth_Global_Circulation.jpg" TargetMode="External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p_prevailing_winds_on_earth.pn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Soubor:Sahara_satellite_hires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Soubor:Monsoon_clouds_Lucknow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cs.wikipedia.org/wiki/Soubor:India_southwest_summer_monsoon_onset_map_en.sv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udena_fronta.jpg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commons.wikimedia.org/wiki/File:Warm_front-no-lang.sv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ou-en-warmtefront.pn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s%C3%A1t" TargetMode="External"/><Relationship Id="rId2" Type="http://schemas.openxmlformats.org/officeDocument/2006/relationships/hyperlink" Target="http://cs.wikipedia.org/wiki/V%C5%A1eobecn%C3%A1_cirkulace_atmosf%C3%A9r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tmosf%C3%A9ra_Zem%C4%9B" TargetMode="External"/><Relationship Id="rId4" Type="http://schemas.openxmlformats.org/officeDocument/2006/relationships/hyperlink" Target="http://cs.wikipedia.org/wiki/Monzu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836613"/>
            <a:ext cx="7772400" cy="18288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OBĚH VZDUCHU V ATMOSFÉRĚ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3568" y="4005064"/>
            <a:ext cx="7920880" cy="223175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Prezentace pro výuku zeměpisu 6. ročník</a:t>
            </a:r>
          </a:p>
          <a:p>
            <a:pPr eaLnBrk="1" hangingPunct="1">
              <a:defRPr/>
            </a:pP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d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okončeno 9. 12. 2012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30636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772816"/>
            <a:ext cx="8208962" cy="4797177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školy:	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8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8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VY_32_INOVACE_13_Z6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	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Zeměpis 6. ročník, Oběh vzduchu v atmosféře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8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Prezentace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, 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sloužící k vysvětlení procesů, které způsobují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latin typeface="+mj-lt"/>
              </a:rPr>
              <a:t>	</a:t>
            </a:r>
            <a:r>
              <a:rPr lang="cs-CZ" sz="1800" dirty="0" smtClean="0"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cirkulaci vzduchu v atmosféře, pojmů monzuny, pasáty,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tlaková výše a níže, obsahuje zápis do  sešitů.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	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800" dirty="0">
                <a:solidFill>
                  <a:schemeClr val="tx2"/>
                </a:solidFill>
                <a:latin typeface="+mj-lt"/>
              </a:rPr>
              <a:t>dokončení:	</a:t>
            </a:r>
            <a:r>
              <a:rPr lang="cs-CZ" sz="1800" dirty="0" smtClean="0">
                <a:solidFill>
                  <a:schemeClr val="tx2"/>
                </a:solidFill>
                <a:latin typeface="+mj-lt"/>
              </a:rPr>
              <a:t>9. 12. 2012</a:t>
            </a:r>
            <a:endParaRPr lang="cs-CZ" sz="18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863600" y="115888"/>
            <a:ext cx="8280400" cy="1143000"/>
          </a:xfrm>
        </p:spPr>
      </p:pic>
    </p:spTree>
    <p:extLst>
      <p:ext uri="{BB962C8B-B14F-4D97-AF65-F5344CB8AC3E}">
        <p14:creationId xmlns:p14="http://schemas.microsoft.com/office/powerpoint/2010/main" xmlns="" val="24630253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95993" y="3011437"/>
            <a:ext cx="1239203" cy="1239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404664"/>
            <a:ext cx="8229600" cy="907504"/>
          </a:xfrm>
        </p:spPr>
        <p:txBody>
          <a:bodyPr/>
          <a:lstStyle/>
          <a:p>
            <a:pPr algn="ctr"/>
            <a:r>
              <a:rPr lang="cs-CZ" b="1" dirty="0"/>
              <a:t>Vysvětlivky k práci: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40145" y="3212976"/>
            <a:ext cx="5792294" cy="744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určeno k zápisu do sešitů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31584" y="5013176"/>
            <a:ext cx="3960440" cy="744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800"/>
              </a:lnSpc>
              <a:spcBef>
                <a:spcPct val="0"/>
              </a:spcBef>
            </a:pP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vysvětli </a:t>
            </a: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47543" y="5013176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64266" y="1767527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40145" y="1836993"/>
            <a:ext cx="35600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h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ledej na mapě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3815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Tlak vzduchu – atmosférický tlak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40959" cy="4785395"/>
          </a:xfrm>
          <a:solidFill>
            <a:schemeClr val="bg2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ejvyšší je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při hladině moře 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 rostoucí nadmořskou výškou klesá, hůře se okysličuje krev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teplý vzduch stoupá vzhůru, proto se snižuje tlak vzduchu a vzniká oblast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tlakové níže – N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i="1" dirty="0">
                <a:solidFill>
                  <a:schemeClr val="tx2">
                    <a:lumMod val="50000"/>
                  </a:schemeClr>
                </a:solidFill>
              </a:rPr>
              <a:t>o</a:t>
            </a:r>
            <a:r>
              <a:rPr lang="cs-CZ" sz="2600" b="1" i="1" dirty="0" smtClean="0">
                <a:solidFill>
                  <a:schemeClr val="tx2">
                    <a:lumMod val="50000"/>
                  </a:schemeClr>
                </a:solidFill>
              </a:rPr>
              <a:t>blast rovníku, 60°s.š. a </a:t>
            </a:r>
            <a:r>
              <a:rPr lang="cs-CZ" sz="2600" b="1" i="1" dirty="0" err="1" smtClean="0">
                <a:solidFill>
                  <a:schemeClr val="tx2">
                    <a:lumMod val="50000"/>
                  </a:schemeClr>
                </a:solidFill>
              </a:rPr>
              <a:t>j.š</a:t>
            </a:r>
            <a:r>
              <a:rPr lang="cs-CZ" sz="2600" b="1" i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studený vzduch je těžký, klesá dolů a vytváří oblast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vyššího tlaku – V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b="1" i="1" dirty="0" smtClean="0">
                <a:solidFill>
                  <a:schemeClr val="tx2">
                    <a:lumMod val="50000"/>
                  </a:schemeClr>
                </a:solidFill>
              </a:rPr>
              <a:t>30°s.š. a </a:t>
            </a:r>
            <a:r>
              <a:rPr lang="cs-CZ" sz="2600" b="1" i="1" dirty="0" err="1" smtClean="0">
                <a:solidFill>
                  <a:schemeClr val="tx2">
                    <a:lumMod val="50000"/>
                  </a:schemeClr>
                </a:solidFill>
              </a:rPr>
              <a:t>j.š</a:t>
            </a:r>
            <a:r>
              <a:rPr lang="cs-CZ" sz="2600" b="1" i="1" dirty="0" smtClean="0">
                <a:solidFill>
                  <a:schemeClr val="tx2">
                    <a:lumMod val="50000"/>
                  </a:schemeClr>
                </a:solidFill>
              </a:rPr>
              <a:t>., póly </a:t>
            </a:r>
            <a:endParaRPr lang="cs-CZ" sz="26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38029" y="5093914"/>
            <a:ext cx="5705971" cy="156966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Otevřete ve vyhřáté místnosti okno</a:t>
            </a:r>
          </a:p>
          <a:p>
            <a:pPr algn="ctr"/>
            <a:r>
              <a:rPr lang="cs-CZ" sz="2400" b="1" i="1" dirty="0" smtClean="0"/>
              <a:t> a sledujte pohyb studeného vzduchu dovnitř a teplého ven. Proč je vám chladno nejdříve na nohy? </a:t>
            </a:r>
            <a:endParaRPr lang="cs-CZ" sz="2400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265090" y="5661248"/>
            <a:ext cx="789434" cy="793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4504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Soubor:Ciclone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295636" y="1491070"/>
            <a:ext cx="6552728" cy="4853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0" y="6413681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1200" kern="0" dirty="0" err="1" smtClean="0">
                <a:solidFill>
                  <a:prstClr val="black"/>
                </a:solidFill>
              </a:rPr>
              <a:t>Usuario</a:t>
            </a:r>
            <a:r>
              <a:rPr lang="cs-CZ" sz="1200" kern="0" dirty="0" smtClean="0">
                <a:solidFill>
                  <a:prstClr val="black"/>
                </a:solidFill>
              </a:rPr>
              <a:t> House,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2012-12-09]. dostupné  pod licenci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3"/>
              </a:rPr>
              <a:t>cs.wikipedia.org/w/index.php?title=Soubor:Ciclone.svg&amp;page=1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6632"/>
            <a:ext cx="8640960" cy="138499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Tlak vzduchu je důležitý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pro předpověď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počasí</a:t>
            </a:r>
            <a:endParaRPr lang="cs-CZ" sz="2800" b="1" u="sng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Anticyklóna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je tlaková výše, často přináší pěkné počasí</a:t>
            </a:r>
          </a:p>
          <a:p>
            <a:pPr algn="ctr"/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Cyklóna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 je tlaková níže, často přináší oblačnost, srážky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5821724"/>
            <a:ext cx="2880320" cy="52322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Tlaková níže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68044" y="5821724"/>
            <a:ext cx="2880320" cy="52322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Tlaková výše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451304" y="2507583"/>
            <a:ext cx="1692696" cy="286232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Pokud vaše domácí </a:t>
            </a:r>
            <a:r>
              <a:rPr lang="cs-CZ" sz="2000" dirty="0" err="1" smtClean="0"/>
              <a:t>meteostanice</a:t>
            </a:r>
            <a:r>
              <a:rPr lang="cs-CZ" sz="2000" dirty="0" smtClean="0"/>
              <a:t> měří tlak vzduchu, zapisujte jeho hodnoty </a:t>
            </a:r>
            <a:r>
              <a:rPr lang="cs-CZ" sz="2000" dirty="0" smtClean="0"/>
              <a:t>v </a:t>
            </a:r>
            <a:r>
              <a:rPr lang="cs-CZ" sz="2000" dirty="0" smtClean="0"/>
              <a:t>následujících třech dnech.</a:t>
            </a:r>
            <a:endParaRPr lang="cs-CZ" sz="2000" dirty="0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207896" y="5408840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44290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400600"/>
          </a:xfrm>
          <a:solidFill>
            <a:schemeClr val="bg2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yvolán rozdílem v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ohřívání vzduchu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teplý vzduch stoupá vzhůru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(tlaková níže)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studený se tlačí na jeho místo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při povrchu Země (tlaková výše)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vlivňuje jej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rotace Země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a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nerovnosti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zemského povrchu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spolu s pohybem vody v oceánech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vyrovnává teplotní rozdíly</a:t>
            </a:r>
          </a:p>
          <a:p>
            <a:pPr>
              <a:buFont typeface="Wingdings" pitchFamily="2" charset="2"/>
              <a:buChar char="§"/>
            </a:pPr>
            <a:endParaRPr lang="cs-CZ" sz="3200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Oběh vzduchu v atmosféře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48192" y="5422838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43200" y="6254155"/>
            <a:ext cx="720080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dirty="0">
                <a:hlinkClick r:id="rId3"/>
              </a:rPr>
              <a:t>http://www.gerhards.net/astro/wolken_200705_en.html</a:t>
            </a:r>
            <a:r>
              <a:rPr lang="cs-CZ" dirty="0"/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43200" y="4869160"/>
            <a:ext cx="7200800" cy="138499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tx2">
                    <a:lumMod val="50000"/>
                  </a:schemeClr>
                </a:solidFill>
              </a:rPr>
              <a:t>V následujícím odkazu si prohlédněte pohyb oblačnosti nad Zemí a s pomocí atlasu tyto děje vysvětlete.</a:t>
            </a:r>
            <a:endParaRPr lang="cs-CZ" sz="2800" b="1" i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995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372240" y="2412112"/>
            <a:ext cx="2539413" cy="224676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prstClr val="black"/>
                </a:solidFill>
              </a:rPr>
              <a:t>Porovnejte údaje v tomto grafu s vaší mapou atmosféry.</a:t>
            </a:r>
            <a:endParaRPr lang="cs-CZ" sz="2800" b="1" i="1" dirty="0">
              <a:solidFill>
                <a:prstClr val="black"/>
              </a:solidFill>
            </a:endParaRPr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173894" y="1227694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51520" y="6413681"/>
            <a:ext cx="8660132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1200" kern="0" dirty="0" smtClean="0">
                <a:solidFill>
                  <a:prstClr val="black"/>
                </a:solidFill>
              </a:rPr>
              <a:t>NASA,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2012-12-09]. dostupné  pod licenci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3"/>
              </a:rPr>
              <a:t>cs.wikipedia.org/wiki/Soubor:Earth_Global_Circulation.jpg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88640"/>
            <a:ext cx="8640960" cy="58477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Globální cirkulace vzduchu v atmosféře</a:t>
            </a:r>
            <a:endParaRPr lang="cs-CZ" sz="3200" b="1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0" y="802098"/>
            <a:ext cx="6372200" cy="5466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173894" y="4941168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8722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Pasáty 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2780928"/>
            <a:ext cx="8640960" cy="3345235"/>
          </a:xfrm>
          <a:solidFill>
            <a:schemeClr val="bg2"/>
          </a:solidFill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Pravidelné větry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vznikající v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oblasti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rovníku. 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Vanou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z oblastí vysokého tlaku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 subtropických oblastech do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oblasti nízkého tlaku nad rovníkem. 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Pasáty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převážně vanou ze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severovýchodu 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na severní polokouli a z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jihovýchodu</a:t>
            </a:r>
            <a:r>
              <a:rPr lang="cs-CZ" sz="2800" dirty="0">
                <a:solidFill>
                  <a:schemeClr val="tx2">
                    <a:lumMod val="50000"/>
                  </a:schemeClr>
                </a:solidFill>
              </a:rPr>
              <a:t> na jižní polokouli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5030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2622" y="1628799"/>
            <a:ext cx="9190763" cy="4032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prstClr val="black"/>
                </a:solidFill>
              </a:rPr>
              <a:t>KVDP</a:t>
            </a:r>
            <a:r>
              <a:rPr lang="cs-CZ" sz="1200" kern="0" dirty="0" smtClean="0">
                <a:solidFill>
                  <a:prstClr val="black"/>
                </a:solidFill>
              </a:rPr>
              <a:t>, </a:t>
            </a:r>
            <a:r>
              <a:rPr lang="cs-CZ" sz="1200" kern="0" dirty="0">
                <a:solidFill>
                  <a:prstClr val="black"/>
                </a:solidFill>
              </a:rPr>
              <a:t>[cit. </a:t>
            </a:r>
            <a:r>
              <a:rPr lang="cs-CZ" sz="1200" kern="0" dirty="0" smtClean="0">
                <a:solidFill>
                  <a:prstClr val="black"/>
                </a:solidFill>
              </a:rPr>
              <a:t>2012-12-09]. Dostupné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kern="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3"/>
              </a:rPr>
              <a:t>cs.wikipedia.org/wiki/Soubor:Map_prevailing_winds_on_earth.png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lang="cs-CZ" sz="1200" kern="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8640"/>
            <a:ext cx="8712968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Vzduch unášený pasáty klesá v oblasti obratníků suchý, proto se zde často vyskytují pouště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4437112"/>
            <a:ext cx="864096" cy="523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JV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498052"/>
            <a:ext cx="864096" cy="5232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/>
              <a:t>SV</a:t>
            </a:r>
          </a:p>
        </p:txBody>
      </p:sp>
    </p:spTree>
    <p:extLst>
      <p:ext uri="{BB962C8B-B14F-4D97-AF65-F5344CB8AC3E}">
        <p14:creationId xmlns:p14="http://schemas.microsoft.com/office/powerpoint/2010/main" xmlns="" val="216679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1200" dirty="0" smtClean="0">
                <a:solidFill>
                  <a:prstClr val="black"/>
                </a:solidFill>
              </a:rPr>
              <a:t>NASA</a:t>
            </a:r>
            <a:r>
              <a:rPr lang="cs-CZ" sz="1200" kern="0" dirty="0" smtClean="0">
                <a:solidFill>
                  <a:prstClr val="black"/>
                </a:solidFill>
              </a:rPr>
              <a:t>, </a:t>
            </a:r>
            <a:r>
              <a:rPr lang="cs-CZ" sz="1200" kern="0" dirty="0">
                <a:solidFill>
                  <a:prstClr val="black"/>
                </a:solidFill>
              </a:rPr>
              <a:t>[cit. </a:t>
            </a:r>
            <a:r>
              <a:rPr lang="cs-CZ" sz="1200" kern="0" dirty="0" smtClean="0">
                <a:solidFill>
                  <a:prstClr val="black"/>
                </a:solidFill>
              </a:rPr>
              <a:t>2012-12-09]. dostupné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kern="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2"/>
              </a:rPr>
              <a:t>cs.wikipedia.org/wiki/Soubor:Sahara_satellite_hires.jpg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lang="cs-CZ" sz="1200" kern="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51520" y="1415826"/>
            <a:ext cx="8640960" cy="4849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332656"/>
            <a:ext cx="8640960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Ověřte si v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atlase,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zda </a:t>
            </a:r>
            <a:r>
              <a:rPr lang="cs-CZ" sz="2800" b="1" dirty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ahara leží v oblasti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vysokého </a:t>
            </a:r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či nízkého tlaku vzduchu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944282" y="946719"/>
            <a:ext cx="93345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2827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Monzun v JV Asii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712968" cy="5040560"/>
          </a:xfrm>
          <a:solidFill>
            <a:schemeClr val="bg2"/>
          </a:solidFill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v létě </a:t>
            </a:r>
            <a:r>
              <a:rPr lang="cs-CZ" sz="2800" dirty="0" smtClean="0"/>
              <a:t>je pevnina teplejší oproti vodě Indického oceánu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t</a:t>
            </a:r>
            <a:r>
              <a:rPr lang="cs-CZ" sz="2800" dirty="0" smtClean="0"/>
              <a:t>eplý vzduch </a:t>
            </a:r>
            <a:r>
              <a:rPr lang="cs-CZ" sz="2800" dirty="0"/>
              <a:t>nad pevninou stoupá a </a:t>
            </a:r>
            <a:r>
              <a:rPr lang="cs-CZ" sz="2800" dirty="0" smtClean="0"/>
              <a:t>vytváří oblast </a:t>
            </a:r>
            <a:r>
              <a:rPr lang="cs-CZ" sz="2800" b="1" dirty="0"/>
              <a:t>tlakové </a:t>
            </a:r>
            <a:r>
              <a:rPr lang="cs-CZ" sz="2800" b="1" dirty="0" smtClean="0"/>
              <a:t>níže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n</a:t>
            </a:r>
            <a:r>
              <a:rPr lang="cs-CZ" sz="2800" dirty="0" smtClean="0"/>
              <a:t>ad pevninu pak proudí chladný </a:t>
            </a:r>
            <a:r>
              <a:rPr lang="cs-CZ" sz="2800" dirty="0"/>
              <a:t>těžší vzduch z </a:t>
            </a:r>
            <a:r>
              <a:rPr lang="cs-CZ" sz="2800" dirty="0" smtClean="0"/>
              <a:t>oceánu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vodní </a:t>
            </a:r>
            <a:r>
              <a:rPr lang="cs-CZ" sz="2800" dirty="0"/>
              <a:t>páry </a:t>
            </a:r>
            <a:r>
              <a:rPr lang="cs-CZ" sz="2800" dirty="0" smtClean="0"/>
              <a:t>v tomto oceánském vzduchu kondenzují </a:t>
            </a:r>
            <a:r>
              <a:rPr lang="cs-CZ" sz="2800" dirty="0" smtClean="0"/>
              <a:t>                 a </a:t>
            </a:r>
            <a:r>
              <a:rPr lang="cs-CZ" sz="2800" dirty="0" smtClean="0"/>
              <a:t>nastanou vydatné</a:t>
            </a:r>
            <a:r>
              <a:rPr lang="cs-CZ" sz="2800" b="1" dirty="0" smtClean="0"/>
              <a:t> deště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v zimě </a:t>
            </a:r>
            <a:r>
              <a:rPr lang="cs-CZ" sz="2800" dirty="0" smtClean="0"/>
              <a:t>(od </a:t>
            </a:r>
            <a:r>
              <a:rPr lang="cs-CZ" sz="2800" dirty="0"/>
              <a:t>října do </a:t>
            </a:r>
            <a:r>
              <a:rPr lang="cs-CZ" sz="2800" dirty="0" smtClean="0"/>
              <a:t>května) je pevnina chladnější než oceán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/>
              <a:t>n</a:t>
            </a:r>
            <a:r>
              <a:rPr lang="cs-CZ" sz="2800" dirty="0" smtClean="0"/>
              <a:t>ad pevninou vzniká </a:t>
            </a:r>
            <a:r>
              <a:rPr lang="cs-CZ" sz="2800" b="1" dirty="0" smtClean="0"/>
              <a:t>tlaková výše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monzun vane z </a:t>
            </a:r>
            <a:r>
              <a:rPr lang="cs-CZ" sz="2800" dirty="0"/>
              <a:t>nitra kontinentu k </a:t>
            </a:r>
            <a:r>
              <a:rPr lang="cs-CZ" sz="2800" dirty="0" smtClean="0"/>
              <a:t>moři, je </a:t>
            </a:r>
            <a:r>
              <a:rPr lang="cs-CZ" sz="2800" b="1" dirty="0" smtClean="0"/>
              <a:t>sucho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78516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1200" dirty="0" err="1" smtClean="0">
                <a:solidFill>
                  <a:prstClr val="black"/>
                </a:solidFill>
              </a:rPr>
              <a:t>Sunnyoraish</a:t>
            </a:r>
            <a:r>
              <a:rPr lang="cs-CZ" sz="1200" kern="0" dirty="0" smtClean="0">
                <a:solidFill>
                  <a:prstClr val="black"/>
                </a:solidFill>
              </a:rPr>
              <a:t>, </a:t>
            </a:r>
            <a:r>
              <a:rPr lang="cs-CZ" sz="1200" kern="0" dirty="0">
                <a:solidFill>
                  <a:prstClr val="black"/>
                </a:solidFill>
              </a:rPr>
              <a:t>[cit. </a:t>
            </a:r>
            <a:r>
              <a:rPr lang="cs-CZ" sz="1200" kern="0" dirty="0" smtClean="0">
                <a:solidFill>
                  <a:prstClr val="black"/>
                </a:solidFill>
              </a:rPr>
              <a:t>2012-12-09]. dostupné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kern="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2"/>
              </a:rPr>
              <a:t>cs.wikipedia.org/wiki/Soubor:Monsoon_clouds_Lucknow.JPG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lang="cs-CZ" sz="1200" kern="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03006" y="67657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88640"/>
            <a:ext cx="8640960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 létě přináší monzun do  Indie velkou oblačnost </a:t>
            </a:r>
          </a:p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a srážky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388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396335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1200" dirty="0" err="1" smtClean="0">
                <a:solidFill>
                  <a:prstClr val="black"/>
                </a:solidFill>
              </a:rPr>
              <a:t>Saravask</a:t>
            </a:r>
            <a:r>
              <a:rPr lang="cs-CZ" sz="1200" kern="0" dirty="0" smtClean="0">
                <a:solidFill>
                  <a:prstClr val="black"/>
                </a:solidFill>
              </a:rPr>
              <a:t>, </a:t>
            </a:r>
            <a:r>
              <a:rPr lang="cs-CZ" sz="1200" kern="0" dirty="0">
                <a:solidFill>
                  <a:prstClr val="black"/>
                </a:solidFill>
              </a:rPr>
              <a:t>[cit. </a:t>
            </a:r>
            <a:r>
              <a:rPr lang="cs-CZ" sz="1200" kern="0" dirty="0" smtClean="0">
                <a:solidFill>
                  <a:prstClr val="black"/>
                </a:solidFill>
              </a:rPr>
              <a:t>2012-12-09]. Dostupné pod licencí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kern="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kern="0" dirty="0" smtClean="0">
                <a:solidFill>
                  <a:prstClr val="black"/>
                </a:solidFill>
                <a:hlinkClick r:id="rId2"/>
              </a:rPr>
              <a:t>cs.wikipedia.org/wiki/Soubor:India_southwest_summer_monsoon_onset_map_en.svg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endParaRPr lang="cs-CZ" sz="1200" kern="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309748" y="-1"/>
            <a:ext cx="5863770" cy="6627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5078" y="188640"/>
            <a:ext cx="2936762" cy="267765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Postup monzunových dešťů od června 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do srpna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na Indickém subkontinentu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2781" y="3068960"/>
            <a:ext cx="2909059" cy="3108543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Nad </a:t>
            </a:r>
            <a:r>
              <a:rPr lang="cs-CZ" sz="2800" b="1" i="1" dirty="0" err="1" smtClean="0">
                <a:solidFill>
                  <a:schemeClr val="tx2">
                    <a:lumMod val="75000"/>
                  </a:schemeClr>
                </a:solidFill>
              </a:rPr>
              <a:t>Himálajem</a:t>
            </a:r>
            <a:r>
              <a:rPr lang="cs-CZ" sz="2800" b="1" i="1" dirty="0" smtClean="0">
                <a:solidFill>
                  <a:schemeClr val="tx2">
                    <a:lumMod val="75000"/>
                  </a:schemeClr>
                </a:solidFill>
              </a:rPr>
              <a:t> je v létě oblast tlakové níže, kam se tlačí vlhký vzduch z oceánu. V zimě se situace otočí.</a:t>
            </a:r>
            <a:endParaRPr lang="cs-CZ" sz="28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6538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575556" y="1117903"/>
            <a:ext cx="7992888" cy="5235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6413681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1200" kern="0" dirty="0" err="1" smtClean="0">
                <a:solidFill>
                  <a:prstClr val="black"/>
                </a:solidFill>
              </a:rPr>
              <a:t>Flying</a:t>
            </a:r>
            <a:r>
              <a:rPr lang="cs-CZ" sz="1200" kern="0" dirty="0" smtClean="0">
                <a:solidFill>
                  <a:prstClr val="black"/>
                </a:solidFill>
              </a:rPr>
              <a:t>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2012-12-09]. dostupné 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3"/>
              </a:rPr>
              <a:t>cs.wikipedia.org/wiki/Soubor:Studena_fronta.jpg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188640"/>
            <a:ext cx="8640960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Studená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fronta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– studený vzduch se tlačí pod teplý, který stoupá vzhůru a vytlačuje vzhůru oblačnost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03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413681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1200" kern="0" dirty="0" err="1" smtClean="0">
                <a:solidFill>
                  <a:prstClr val="black"/>
                </a:solidFill>
              </a:rPr>
              <a:t>Mouagip</a:t>
            </a:r>
            <a:r>
              <a:rPr lang="cs-CZ" sz="1200" kern="0" dirty="0" smtClean="0">
                <a:solidFill>
                  <a:prstClr val="black"/>
                </a:solidFill>
              </a:rPr>
              <a:t>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2012-12-09]. dostupné  pod licenci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2"/>
              </a:rPr>
              <a:t>commons.wikimedia.org/wiki/File:Warm_front-no-lang.svg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8640"/>
            <a:ext cx="8640960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u="sng" dirty="0" smtClean="0">
                <a:solidFill>
                  <a:schemeClr val="tx2">
                    <a:lumMod val="50000"/>
                  </a:schemeClr>
                </a:solidFill>
              </a:rPr>
              <a:t>Teplá fronta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– studený vzduch je stlačován teplým, srážky v mracích kondenzují, prší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8" name="Picture 4" descr="File:Warm front-no-lang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2201"/>
            <a:ext cx="6840760" cy="5662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8744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0279" y="1142747"/>
            <a:ext cx="9133721" cy="5286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6413681"/>
            <a:ext cx="9144000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1200" kern="0" dirty="0" err="1" smtClean="0">
                <a:solidFill>
                  <a:prstClr val="black"/>
                </a:solidFill>
              </a:rPr>
              <a:t>Kokjeroen</a:t>
            </a:r>
            <a:r>
              <a:rPr lang="cs-CZ" sz="1200" kern="0" dirty="0" smtClean="0">
                <a:solidFill>
                  <a:prstClr val="black"/>
                </a:solidFill>
              </a:rPr>
              <a:t>, [cit</a:t>
            </a:r>
            <a:r>
              <a:rPr lang="cs-CZ" sz="1200" kern="0" dirty="0">
                <a:solidFill>
                  <a:prstClr val="black"/>
                </a:solidFill>
              </a:rPr>
              <a:t>. </a:t>
            </a:r>
            <a:r>
              <a:rPr lang="cs-CZ" sz="1200" kern="0" dirty="0" smtClean="0">
                <a:solidFill>
                  <a:prstClr val="black"/>
                </a:solidFill>
              </a:rPr>
              <a:t>2012-12-09]. dostupné  pod licenci </a:t>
            </a:r>
            <a:r>
              <a:rPr lang="cs-CZ" sz="1200" kern="0" dirty="0" err="1" smtClean="0">
                <a:solidFill>
                  <a:prstClr val="black"/>
                </a:solidFill>
              </a:rPr>
              <a:t>Creative</a:t>
            </a:r>
            <a:r>
              <a:rPr lang="cs-CZ" sz="1200" kern="0" dirty="0" smtClean="0">
                <a:solidFill>
                  <a:prstClr val="black"/>
                </a:solidFill>
              </a:rPr>
              <a:t> </a:t>
            </a:r>
            <a:r>
              <a:rPr lang="cs-CZ" sz="1200" kern="0" dirty="0" err="1" smtClean="0">
                <a:solidFill>
                  <a:prstClr val="black"/>
                </a:solidFill>
              </a:rPr>
              <a:t>Commons</a:t>
            </a:r>
            <a:r>
              <a:rPr lang="cs-CZ" sz="1200" kern="0" dirty="0" smtClean="0">
                <a:solidFill>
                  <a:prstClr val="black"/>
                </a:solidFill>
              </a:rPr>
              <a:t> na </a:t>
            </a:r>
            <a:r>
              <a:rPr lang="cs-CZ" sz="1200" kern="0" dirty="0">
                <a:solidFill>
                  <a:prstClr val="black"/>
                </a:solidFill>
              </a:rPr>
              <a:t>www:</a:t>
            </a:r>
          </a:p>
          <a:p>
            <a:r>
              <a:rPr lang="cs-CZ" sz="12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3"/>
              </a:rPr>
              <a:t>commons.wikimedia.org/wiki/File:Kou-en-warmtefront.png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endParaRPr lang="cs-CZ" sz="1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79" y="173892"/>
            <a:ext cx="9133721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Vysvětlete s pomocí tohoto obrázku co je teplá a co studená fronta a jaké přináší změny v počasí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8127028" y="674695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39344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661248"/>
          </a:xfrm>
          <a:solidFill>
            <a:schemeClr val="bg2"/>
          </a:solidFill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yvolán rozdílem v </a:t>
            </a:r>
            <a:r>
              <a:rPr lang="cs-CZ" sz="3000" b="1" u="sng" dirty="0" smtClean="0">
                <a:solidFill>
                  <a:schemeClr val="tx2">
                    <a:lumMod val="50000"/>
                  </a:schemeClr>
                </a:solidFill>
              </a:rPr>
              <a:t>teplotě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a </a:t>
            </a:r>
            <a:r>
              <a:rPr lang="cs-CZ" sz="3000" b="1" u="sng" dirty="0" smtClean="0">
                <a:solidFill>
                  <a:schemeClr val="tx2">
                    <a:lumMod val="50000"/>
                  </a:schemeClr>
                </a:solidFill>
              </a:rPr>
              <a:t>tlaku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vzduchu, </a:t>
            </a:r>
            <a:r>
              <a:rPr lang="cs-CZ" sz="3000" b="1" u="sng" dirty="0" smtClean="0">
                <a:solidFill>
                  <a:schemeClr val="tx2">
                    <a:lumMod val="50000"/>
                  </a:schemeClr>
                </a:solidFill>
              </a:rPr>
              <a:t>reliéfu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              a </a:t>
            </a:r>
            <a:r>
              <a:rPr lang="cs-CZ" sz="3000" b="1" u="sng" dirty="0">
                <a:solidFill>
                  <a:schemeClr val="tx2">
                    <a:lumMod val="50000"/>
                  </a:schemeClr>
                </a:solidFill>
              </a:rPr>
              <a:t>rotací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Země</a:t>
            </a:r>
          </a:p>
          <a:p>
            <a:pPr>
              <a:buFont typeface="Wingdings" pitchFamily="2" charset="2"/>
              <a:buChar char="§"/>
            </a:pP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spolu 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s pohybem vody v oceánech vyrovnává teplotní rozdíly</a:t>
            </a:r>
          </a:p>
          <a:p>
            <a:pPr marL="274320" lvl="1">
              <a:buFont typeface="Wingdings" pitchFamily="2" charset="2"/>
              <a:buChar char="§"/>
            </a:pP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teplý 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vzduch stoupá vzhůru,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snižuje se tlak 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vzduchu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           a 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vzniká oblast </a:t>
            </a:r>
            <a:r>
              <a:rPr lang="cs-CZ" sz="3000" b="1" u="sng" dirty="0">
                <a:solidFill>
                  <a:schemeClr val="tx2">
                    <a:lumMod val="50000"/>
                  </a:schemeClr>
                </a:solidFill>
              </a:rPr>
              <a:t>tlakové níže – </a:t>
            </a:r>
            <a:r>
              <a:rPr lang="cs-CZ" sz="3000" b="1" u="sng" dirty="0" smtClean="0">
                <a:solidFill>
                  <a:schemeClr val="tx2">
                    <a:lumMod val="50000"/>
                  </a:schemeClr>
                </a:solidFill>
              </a:rPr>
              <a:t>N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, </a:t>
            </a:r>
            <a:r>
              <a:rPr lang="cs-CZ" sz="3000" b="1" i="1" dirty="0" smtClean="0">
                <a:solidFill>
                  <a:schemeClr val="tx2">
                    <a:lumMod val="50000"/>
                  </a:schemeClr>
                </a:solidFill>
              </a:rPr>
              <a:t>(rovník</a:t>
            </a:r>
            <a:r>
              <a:rPr lang="cs-CZ" sz="3000" b="1" i="1" dirty="0">
                <a:solidFill>
                  <a:schemeClr val="tx2">
                    <a:lumMod val="50000"/>
                  </a:schemeClr>
                </a:solidFill>
              </a:rPr>
              <a:t>, 60°s.š. a </a:t>
            </a:r>
            <a:r>
              <a:rPr lang="cs-CZ" sz="3000" b="1" i="1" dirty="0" err="1">
                <a:solidFill>
                  <a:schemeClr val="tx2">
                    <a:lumMod val="50000"/>
                  </a:schemeClr>
                </a:solidFill>
              </a:rPr>
              <a:t>j.š</a:t>
            </a:r>
            <a:r>
              <a:rPr lang="cs-CZ" sz="3000" b="1" i="1" dirty="0">
                <a:solidFill>
                  <a:schemeClr val="tx2">
                    <a:lumMod val="50000"/>
                  </a:schemeClr>
                </a:solidFill>
              </a:rPr>
              <a:t>.)</a:t>
            </a:r>
          </a:p>
          <a:p>
            <a:pPr marL="274320" lvl="1">
              <a:buFont typeface="Wingdings" pitchFamily="2" charset="2"/>
              <a:buChar char="§"/>
            </a:pP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studený 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vzduch je těžký, klesá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dolů, 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oblast </a:t>
            </a:r>
            <a:r>
              <a:rPr lang="cs-CZ" sz="3000" b="1" u="sng" dirty="0" smtClean="0">
                <a:solidFill>
                  <a:schemeClr val="tx2">
                    <a:lumMod val="50000"/>
                  </a:schemeClr>
                </a:solidFill>
              </a:rPr>
              <a:t>tlakové výše </a:t>
            </a:r>
            <a:r>
              <a:rPr lang="cs-CZ" sz="3000" b="1" u="sng" dirty="0">
                <a:solidFill>
                  <a:schemeClr val="tx2">
                    <a:lumMod val="50000"/>
                  </a:schemeClr>
                </a:solidFill>
              </a:rPr>
              <a:t>– </a:t>
            </a:r>
            <a:r>
              <a:rPr lang="cs-CZ" sz="3000" b="1" u="sng" dirty="0" smtClean="0">
                <a:solidFill>
                  <a:schemeClr val="tx2">
                    <a:lumMod val="50000"/>
                  </a:schemeClr>
                </a:solidFill>
              </a:rPr>
              <a:t>V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, (</a:t>
            </a:r>
            <a:r>
              <a:rPr lang="cs-CZ" sz="3000" b="1" i="1" dirty="0" smtClean="0">
                <a:solidFill>
                  <a:schemeClr val="tx2">
                    <a:lumMod val="50000"/>
                  </a:schemeClr>
                </a:solidFill>
              </a:rPr>
              <a:t>30°s.š</a:t>
            </a:r>
            <a:r>
              <a:rPr lang="cs-CZ" sz="3000" b="1" i="1" dirty="0">
                <a:solidFill>
                  <a:schemeClr val="tx2">
                    <a:lumMod val="50000"/>
                  </a:schemeClr>
                </a:solidFill>
              </a:rPr>
              <a:t>. a </a:t>
            </a:r>
            <a:r>
              <a:rPr lang="cs-CZ" sz="3000" b="1" i="1" dirty="0" err="1">
                <a:solidFill>
                  <a:schemeClr val="tx2">
                    <a:lumMod val="50000"/>
                  </a:schemeClr>
                </a:solidFill>
              </a:rPr>
              <a:t>j.š</a:t>
            </a:r>
            <a:r>
              <a:rPr lang="cs-CZ" sz="3000" b="1" i="1" dirty="0">
                <a:solidFill>
                  <a:schemeClr val="tx2">
                    <a:lumMod val="50000"/>
                  </a:schemeClr>
                </a:solidFill>
              </a:rPr>
              <a:t>., póly </a:t>
            </a:r>
            <a:r>
              <a:rPr lang="cs-CZ" sz="3000" b="1" i="1" dirty="0" smtClean="0">
                <a:solidFill>
                  <a:schemeClr val="tx2">
                    <a:lumMod val="50000"/>
                  </a:schemeClr>
                </a:solidFill>
              </a:rPr>
              <a:t>)</a:t>
            </a:r>
          </a:p>
          <a:p>
            <a:pPr marL="274320" lvl="1">
              <a:buFont typeface="Wingdings" pitchFamily="2" charset="2"/>
              <a:buChar char="§"/>
            </a:pP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vzduch proudí z oblasti V do oblasti N</a:t>
            </a:r>
          </a:p>
          <a:p>
            <a:pPr>
              <a:buFont typeface="Wingdings" pitchFamily="2" charset="2"/>
              <a:buChar char="§"/>
            </a:pPr>
            <a:r>
              <a:rPr lang="cs-CZ" sz="3000" b="1" u="sng" dirty="0" smtClean="0">
                <a:solidFill>
                  <a:schemeClr val="tx2">
                    <a:lumMod val="50000"/>
                  </a:schemeClr>
                </a:solidFill>
              </a:rPr>
              <a:t>pasáty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vanou </a:t>
            </a:r>
            <a:r>
              <a:rPr lang="cs-CZ" sz="3000" b="1" dirty="0">
                <a:solidFill>
                  <a:schemeClr val="tx2">
                    <a:lumMod val="50000"/>
                  </a:schemeClr>
                </a:solidFill>
              </a:rPr>
              <a:t>ze severovýchodu na severní polokouli a z jihovýchodu na jižní polokouli</a:t>
            </a:r>
            <a:r>
              <a:rPr lang="cs-CZ" sz="3000" dirty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3000" b="1" u="sng" dirty="0">
                <a:solidFill>
                  <a:schemeClr val="tx2">
                    <a:lumMod val="50000"/>
                  </a:schemeClr>
                </a:solidFill>
              </a:rPr>
              <a:t>m</a:t>
            </a:r>
            <a:r>
              <a:rPr lang="cs-CZ" sz="3000" b="1" u="sng" dirty="0" smtClean="0">
                <a:solidFill>
                  <a:schemeClr val="tx2">
                    <a:lumMod val="50000"/>
                  </a:schemeClr>
                </a:solidFill>
              </a:rPr>
              <a:t>onzuny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– v létě na pevninu přinášejí srážky, v zimě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  z </a:t>
            </a:r>
            <a:r>
              <a:rPr lang="cs-CZ" sz="3000" b="1" dirty="0" smtClean="0">
                <a:solidFill>
                  <a:schemeClr val="tx2">
                    <a:lumMod val="50000"/>
                  </a:schemeClr>
                </a:solidFill>
              </a:rPr>
              <a:t>pevniny nad oceán, suché</a:t>
            </a:r>
            <a:endParaRPr lang="cs-CZ" sz="3000" b="1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3200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Oběh vzduchu v atmosféře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905750" y="188640"/>
            <a:ext cx="123825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9007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8313" y="1447800"/>
            <a:ext cx="8218487" cy="4572000"/>
          </a:xfrm>
        </p:spPr>
        <p:txBody>
          <a:bodyPr>
            <a:normAutofit/>
          </a:bodyPr>
          <a:lstStyle/>
          <a:p>
            <a:pPr marL="0" indent="0">
              <a:buFont typeface="Wingdings" pitchFamily="2" charset="2"/>
              <a:buNone/>
              <a:defRPr/>
            </a:pP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pPr marL="0" indent="0">
              <a:buNone/>
              <a:defRPr/>
            </a:pPr>
            <a:r>
              <a:rPr lang="cs-CZ" sz="2000" dirty="0" smtClean="0"/>
              <a:t>[</a:t>
            </a:r>
            <a:r>
              <a:rPr lang="cs-CZ" sz="2000" dirty="0"/>
              <a:t>cit. </a:t>
            </a:r>
            <a:r>
              <a:rPr lang="cs-CZ" sz="1900" i="1" dirty="0" smtClean="0"/>
              <a:t>2012-12-09], </a:t>
            </a:r>
            <a:r>
              <a:rPr lang="cs-CZ" sz="1900" i="1" dirty="0"/>
              <a:t>dostupné pod </a:t>
            </a:r>
            <a:r>
              <a:rPr lang="cs-CZ" sz="1900" i="1" dirty="0" smtClean="0"/>
              <a:t>licencí </a:t>
            </a:r>
            <a:r>
              <a:rPr lang="cs-CZ" sz="1900" i="1" dirty="0" err="1"/>
              <a:t>Creative</a:t>
            </a:r>
            <a:r>
              <a:rPr lang="cs-CZ" sz="1900" i="1" dirty="0"/>
              <a:t> </a:t>
            </a:r>
            <a:r>
              <a:rPr lang="cs-CZ" sz="1900" i="1" dirty="0" err="1"/>
              <a:t>Commons</a:t>
            </a:r>
            <a:r>
              <a:rPr lang="cs-CZ" sz="1900" i="1" dirty="0"/>
              <a:t> </a:t>
            </a:r>
            <a:r>
              <a:rPr lang="cs-CZ" sz="1900" i="1" dirty="0" smtClean="0"/>
              <a:t>na www:</a:t>
            </a:r>
            <a:endParaRPr lang="cs-CZ" sz="1900" i="1" dirty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cs.wikipedia.org/wiki/V%C5%A1eobecn%C3%A1_cirkulace_atmosf%C3%A9ry</a:t>
            </a:r>
            <a:endParaRPr lang="cs-CZ" sz="2000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cs.wikipedia.org/wiki/Pas%C3%A1t</a:t>
            </a:r>
            <a:r>
              <a:rPr lang="cs-CZ" sz="2000" dirty="0" smtClean="0"/>
              <a:t>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cs.wikipedia.org/wiki/Monzun</a:t>
            </a:r>
            <a:r>
              <a:rPr lang="cs-CZ" sz="2000" dirty="0" smtClean="0"/>
              <a:t> 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2000" dirty="0">
              <a:hlinkClick r:id="rId5"/>
            </a:endParaRPr>
          </a:p>
          <a:p>
            <a:pPr>
              <a:defRPr/>
            </a:pPr>
            <a:endParaRPr lang="cs-CZ" sz="1900" dirty="0" smtClean="0"/>
          </a:p>
          <a:p>
            <a:pPr>
              <a:defRPr/>
            </a:pPr>
            <a:endParaRPr lang="pt-BR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effectLst/>
              </a:rPr>
              <a:t>POUŽITÉ ZDROJE INFORMACÍ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97784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771</Words>
  <Application>Microsoft Office PowerPoint</Application>
  <PresentationFormat>Předvádění na obrazovce (4:3)</PresentationFormat>
  <Paragraphs>108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OBĚH VZDUCHU V ATMOSFÉRĚ</vt:lpstr>
      <vt:lpstr>Snímek 2</vt:lpstr>
      <vt:lpstr>Vysvětlivky k práci:</vt:lpstr>
      <vt:lpstr>Tlak vzduchu – atmosférický tlak</vt:lpstr>
      <vt:lpstr>Snímek 5</vt:lpstr>
      <vt:lpstr>Oběh vzduchu v atmosféře</vt:lpstr>
      <vt:lpstr>Snímek 7</vt:lpstr>
      <vt:lpstr>Pasáty </vt:lpstr>
      <vt:lpstr>Snímek 9</vt:lpstr>
      <vt:lpstr>Snímek 10</vt:lpstr>
      <vt:lpstr>Monzun v JV Asii</vt:lpstr>
      <vt:lpstr>Snímek 12</vt:lpstr>
      <vt:lpstr>Snímek 13</vt:lpstr>
      <vt:lpstr>Snímek 14</vt:lpstr>
      <vt:lpstr>Snímek 15</vt:lpstr>
      <vt:lpstr>Snímek 16</vt:lpstr>
      <vt:lpstr>Oběh vzduchu v atmosféře</vt:lpstr>
      <vt:lpstr>POUŽITÉ 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OBĚH VZDUCHU V ATMOSFÉRĚ</dc:title>
  <dc:creator>Ucitel</dc:creator>
  <cp:lastModifiedBy>Dum</cp:lastModifiedBy>
  <cp:revision>26</cp:revision>
  <dcterms:created xsi:type="dcterms:W3CDTF">2012-12-09T16:08:16Z</dcterms:created>
  <dcterms:modified xsi:type="dcterms:W3CDTF">2013-01-29T18:05:30Z</dcterms:modified>
</cp:coreProperties>
</file>