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99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8" d="100"/>
          <a:sy n="78" d="100"/>
        </p:scale>
        <p:origin x="-270" y="21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C0168AD-FFB2-4B86-B73A-7FBCB721440F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6246423-D8F6-4565-B566-24C9A8191D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6C4E3-14E6-44D2-99E9-31FD9CB4947E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BCFABD-6CBB-4082-ADDA-329850318B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EEE75A5-5387-4D95-8CBE-1069E2A3FC6A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24AD3C-C4FC-47D1-9187-246C125D490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9950F8-0BE3-4F23-A668-1E2A61C908AD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72819D8-6F16-4DBA-A726-4758D11ED6F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0689F3-6AFC-46E8-8C1C-98F5988B8485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F0AD59-FAB2-4834-B8F6-230C5CF8968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731FC92-006F-41A0-999D-47C1267F0AAE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2A43D0-B5F0-4E28-9558-DEB2FD52FB2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DC7C01-B729-4A19-8E7D-385F74D2292E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13EF32-1ABC-4764-8815-DDFFB4190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367E75-2EE8-4C76-99DA-110F38B73F01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C078D2-F30E-4508-AFA1-C4941C82F78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5C2220-806F-4622-841E-2F0E736A13DC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3127EE-A840-456C-8490-E1FE8DA8B0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AE8FE4-F1A8-4C62-938E-D3622034FBBE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165DA-31CE-4677-90A2-F81009EE13E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105500-53D9-4F50-BBA7-5FF24EA07A0D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9599FD-0C19-44DC-80D6-8883B0C87EA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CC9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607186A0-C4D5-4062-A87D-B003F95E67BE}" type="datetimeFigureOut">
              <a:rPr lang="cs-CZ"/>
              <a:pPr>
                <a:defRPr/>
              </a:pPr>
              <a:t>21.1.2013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8AD9C3A-518D-4ABA-82BA-174F8E90A6A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,s:100,i:142" TargetMode="External"/><Relationship Id="rId2" Type="http://schemas.openxmlformats.org/officeDocument/2006/relationships/hyperlink" Target="http://cs.wikipedia.org/wiki/Soubor:Kasna_Tritonu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Soubor:Julky_1.jpg" TargetMode="External"/><Relationship Id="rId7" Type="http://schemas.openxmlformats.org/officeDocument/2006/relationships/hyperlink" Target=":93,s:0,i:363" TargetMode="External"/><Relationship Id="rId2" Type="http://schemas.openxmlformats.org/officeDocument/2006/relationships/hyperlink" Target=":0,i:315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,s:0,i:204" TargetMode="External"/><Relationship Id="rId5" Type="http://schemas.openxmlformats.org/officeDocument/2006/relationships/hyperlink" Target=":276" TargetMode="External"/><Relationship Id="rId4" Type="http://schemas.openxmlformats.org/officeDocument/2006/relationships/hyperlink" Target="http://cs.wikipedia.org/wiki/Soubor:Amerika_Quarry_HDR.jpg" TargetMode="Externa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Zástupný symbol pro obsah 7"/>
          <p:cNvSpPr>
            <a:spLocks noGrp="1"/>
          </p:cNvSpPr>
          <p:nvPr>
            <p:ph sz="half" idx="1"/>
          </p:nvPr>
        </p:nvSpPr>
        <p:spPr>
          <a:xfrm>
            <a:off x="107950" y="260350"/>
            <a:ext cx="8928100" cy="2520950"/>
          </a:xfrm>
        </p:spPr>
        <p:txBody>
          <a:bodyPr>
            <a:normAutofit fontScale="92500" lnSpcReduction="20000"/>
          </a:bodyPr>
          <a:lstStyle/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školy: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ZŠ Klášterec nad Ohří, Krátká 676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Autor: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Mgr. David Adámek</a:t>
            </a:r>
          </a:p>
          <a:p>
            <a:pPr>
              <a:spcBef>
                <a:spcPts val="600"/>
              </a:spcBef>
            </a:pPr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Název materiálu</a:t>
            </a:r>
            <a:r>
              <a:rPr lang="cs-CZ" b="1" smtClean="0">
                <a:latin typeface="Garamond" pitchFamily="18" charset="0"/>
                <a:cs typeface="Times New Roman" pitchFamily="18" charset="0"/>
              </a:rPr>
              <a:t>: </a:t>
            </a:r>
            <a:r>
              <a:rPr lang="cs-CZ" i="1" smtClean="0">
                <a:latin typeface="Garamond" pitchFamily="18" charset="0"/>
                <a:cs typeface="Times New Roman" pitchFamily="18" charset="0"/>
              </a:rPr>
              <a:t>VY_32_INOVACE_</a:t>
            </a:r>
            <a:r>
              <a:rPr lang="cs-CZ" i="1" smtClean="0">
                <a:latin typeface="Garamond" pitchFamily="18" charset="0"/>
              </a:rPr>
              <a:t>01_38_Prvouka_Nerudné </a:t>
            </a:r>
            <a:r>
              <a:rPr lang="cs-CZ" i="1" dirty="0" smtClean="0">
                <a:latin typeface="Garamond" pitchFamily="18" charset="0"/>
              </a:rPr>
              <a:t>suroviny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Garamond" pitchFamily="18" charset="0"/>
                <a:cs typeface="Times New Roman" pitchFamily="18" charset="0"/>
              </a:rPr>
            </a:br>
            <a:r>
              <a:rPr lang="cs-CZ" dirty="0" smtClean="0">
                <a:latin typeface="Garamond" pitchFamily="18" charset="0"/>
                <a:cs typeface="Times New Roman" pitchFamily="18" charset="0"/>
              </a:rPr>
              <a:t>Číslo projektu: CZ.1.07/1.4.00/21.1115</a:t>
            </a:r>
            <a:endParaRPr lang="cs-CZ" dirty="0" smtClean="0">
              <a:latin typeface="Garamond" pitchFamily="18" charset="0"/>
            </a:endParaRPr>
          </a:p>
        </p:txBody>
      </p:sp>
      <p:sp>
        <p:nvSpPr>
          <p:cNvPr id="2051" name="Zástupný symbol pro obsah 8"/>
          <p:cNvSpPr>
            <a:spLocks noGrp="1"/>
          </p:cNvSpPr>
          <p:nvPr>
            <p:ph sz="half" idx="2"/>
          </p:nvPr>
        </p:nvSpPr>
        <p:spPr>
          <a:xfrm>
            <a:off x="107950" y="5157788"/>
            <a:ext cx="8928100" cy="1123950"/>
          </a:xfrm>
        </p:spPr>
        <p:txBody>
          <a:bodyPr>
            <a:normAutofit fontScale="92500" lnSpcReduction="20000"/>
          </a:bodyPr>
          <a:lstStyle/>
          <a:p>
            <a:r>
              <a:rPr lang="cs-CZ" b="1" dirty="0" smtClean="0">
                <a:latin typeface="Garamond" pitchFamily="18" charset="0"/>
                <a:cs typeface="Times New Roman" pitchFamily="18" charset="0"/>
              </a:rPr>
              <a:t>Anotace: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Prezentace seznamuje se znaky a využitím nerudných surovin. Slouží </a:t>
            </a:r>
            <a:r>
              <a:rPr lang="cs-CZ" smtClean="0">
                <a:latin typeface="Garamond" pitchFamily="18" charset="0"/>
                <a:cs typeface="Times New Roman" pitchFamily="18" charset="0"/>
              </a:rPr>
              <a:t>k </a:t>
            </a:r>
            <a:r>
              <a:rPr lang="cs-CZ" smtClean="0">
                <a:latin typeface="Garamond" pitchFamily="18" charset="0"/>
                <a:cs typeface="Times New Roman" pitchFamily="18" charset="0"/>
              </a:rPr>
              <a:t>základnímu 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prověření vědomostí a shrnutí po </a:t>
            </a:r>
            <a:r>
              <a:rPr lang="cs-CZ" dirty="0" err="1" smtClean="0">
                <a:latin typeface="Garamond" pitchFamily="18" charset="0"/>
                <a:cs typeface="Times New Roman" pitchFamily="18" charset="0"/>
              </a:rPr>
              <a:t>odprezentování</a:t>
            </a:r>
            <a:r>
              <a:rPr lang="cs-CZ" dirty="0" smtClean="0">
                <a:latin typeface="Garamond" pitchFamily="18" charset="0"/>
                <a:cs typeface="Times New Roman" pitchFamily="18" charset="0"/>
              </a:rPr>
              <a:t> učiva. Prvouka pro 5. ročník.</a:t>
            </a:r>
          </a:p>
          <a:p>
            <a:pPr>
              <a:buFont typeface="Arial" charset="0"/>
              <a:buNone/>
            </a:pPr>
            <a:endParaRPr lang="cs-CZ" dirty="0" smtClean="0"/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8313" y="2636838"/>
            <a:ext cx="3425825" cy="2493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53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24300" y="3141663"/>
            <a:ext cx="4687888" cy="1463675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NERUDNÉ SUROVINY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6" presetClass="emph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animScale>
                                      <p:cBhvr>
                                        <p:cTn id="6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80000" y="100000"/>
                                    </p:animScale>
                                    <p:anim by="(#ppt_w*0.10)" calcmode="lin" valueType="num">
                                      <p:cBhvr>
                                        <p:cTn id="7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</p:anim>
                                    <p:anim by="(-#ppt_w*0.10)" calcmode="lin" valueType="num">
                                      <p:cBhvr>
                                        <p:cTn id="8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</p:anim>
                                    <p:animRot by="-480000">
                                      <p:cBhvr>
                                        <p:cTn id="9" dur="500" autoRev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29600" cy="757230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PÍSKOVEC - obsahuje zrna křemene a živce</a:t>
            </a:r>
            <a:endParaRPr lang="cs-CZ" dirty="0"/>
          </a:p>
        </p:txBody>
      </p:sp>
      <p:pic>
        <p:nvPicPr>
          <p:cNvPr id="12292" name="Picture 4" descr="http://earthphysicsteaching.homestead.com/Pennsylvanian_Clarion_Sandstone__Allegheny_Group__Preston_County__northwest_WV_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000232" y="1469236"/>
            <a:ext cx="5929354" cy="503156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10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29600" cy="111442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 měkkého pískovce se zhotovují sochy, pomníky, vodní kašny, náhrobky.</a:t>
            </a:r>
            <a:endParaRPr lang="cs-CZ" dirty="0"/>
          </a:p>
        </p:txBody>
      </p:sp>
      <p:pic>
        <p:nvPicPr>
          <p:cNvPr id="11266" name="Picture 2" descr="http://www.devocio.estranky.cz/img/mid/243/kropen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1472" y="1857364"/>
            <a:ext cx="4381500" cy="3286126"/>
          </a:xfrm>
          <a:prstGeom prst="rect">
            <a:avLst/>
          </a:prstGeom>
          <a:noFill/>
        </p:spPr>
      </p:pic>
      <p:pic>
        <p:nvPicPr>
          <p:cNvPr id="11268" name="Picture 4" descr="Soubor:Kasna Tritonu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86380" y="1928802"/>
            <a:ext cx="3214680" cy="4286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3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out)">
                                      <p:cBhvr>
                                        <p:cTn id="12" dur="10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29600" cy="1042982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Pískovec vznikl v mořích, řekách usazováním zrnek písku.</a:t>
            </a:r>
            <a:endParaRPr lang="cs-CZ" dirty="0"/>
          </a:p>
        </p:txBody>
      </p:sp>
      <p:pic>
        <p:nvPicPr>
          <p:cNvPr id="10242" name="Picture 2" descr="http://img.geocaching.com/cache/log/ffc80f30-a947-43bf-9d3c-822647dca27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214546" y="1643050"/>
            <a:ext cx="5715000" cy="4286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out)">
                                      <p:cBhvr>
                                        <p:cTn id="7" dur="1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229600" cy="2257428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PÍSEK - je složen z nezpevněných zrn různých nerostů, především křemene a živce.</a:t>
            </a:r>
          </a:p>
          <a:p>
            <a:pPr>
              <a:buNone/>
            </a:pPr>
            <a:r>
              <a:rPr lang="cs-CZ" dirty="0" smtClean="0"/>
              <a:t>Usazuje se na březích a dnech řek – pískovny.</a:t>
            </a:r>
          </a:p>
          <a:p>
            <a:pPr>
              <a:buNone/>
            </a:pPr>
            <a:r>
              <a:rPr lang="cs-CZ" dirty="0" smtClean="0"/>
              <a:t>Využívá se ke stavebním účelům – malta.</a:t>
            </a:r>
            <a:endParaRPr lang="cs-CZ" dirty="0"/>
          </a:p>
        </p:txBody>
      </p:sp>
      <p:pic>
        <p:nvPicPr>
          <p:cNvPr id="9218" name="Picture 2" descr="http://www.piskovna-rynoltice.cz/image/piskovna-rynoltice-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643042" y="2643182"/>
            <a:ext cx="5653082" cy="376314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1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7"/>
            <a:ext cx="8229600" cy="2643206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ŽULA – je složená z křemene, živce, slídy a je velmi tvrdá.</a:t>
            </a:r>
          </a:p>
          <a:p>
            <a:pPr algn="ctr">
              <a:buNone/>
            </a:pPr>
            <a:r>
              <a:rPr lang="cs-CZ" dirty="0" smtClean="0"/>
              <a:t>Využívá se jako stavební a dlažební kámen, dále k obkladům, schodištím, pomníkům, vodních kašen atd.</a:t>
            </a:r>
            <a:endParaRPr lang="cs-CZ" dirty="0"/>
          </a:p>
        </p:txBody>
      </p:sp>
      <p:pic>
        <p:nvPicPr>
          <p:cNvPr id="8194" name="Picture 2" descr="http://www.curriculumsupport.education.nsw.gov.au/secondary/science/minerals/rocks/granit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868" y="3214686"/>
            <a:ext cx="4190987" cy="3143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3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out)">
                                      <p:cBhvr>
                                        <p:cTn id="7" dur="1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285728"/>
            <a:ext cx="8572560" cy="2071702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VÁPENEC – je tvořen převážně kalcitem.</a:t>
            </a:r>
          </a:p>
          <a:p>
            <a:pPr algn="ctr">
              <a:buNone/>
            </a:pPr>
            <a:r>
              <a:rPr lang="cs-CZ" dirty="0" smtClean="0"/>
              <a:t>Vznikl na dně moře usazováním vápenatých koster a tělesných schránek drobných organizmů.</a:t>
            </a:r>
            <a:endParaRPr lang="cs-CZ" dirty="0"/>
          </a:p>
        </p:txBody>
      </p:sp>
      <p:pic>
        <p:nvPicPr>
          <p:cNvPr id="7170" name="Picture 2" descr="http://www.dnr.mo.gov/geology/images/calciticlimestonelg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928926" y="2285992"/>
            <a:ext cx="5010143" cy="38588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1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428604"/>
            <a:ext cx="8229600" cy="971544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V mořích tvoří korálové útesy, na pevnině celé pohoří (Alpy) a krasové území.</a:t>
            </a:r>
            <a:endParaRPr lang="cs-CZ" dirty="0"/>
          </a:p>
        </p:txBody>
      </p:sp>
      <p:pic>
        <p:nvPicPr>
          <p:cNvPr id="6146" name="Picture 2" descr="http://media.novinky.cz/581/295811-original1-kyhln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571612"/>
            <a:ext cx="4572032" cy="3023222"/>
          </a:xfrm>
          <a:prstGeom prst="rect">
            <a:avLst/>
          </a:prstGeom>
          <a:noFill/>
        </p:spPr>
      </p:pic>
      <p:pic>
        <p:nvPicPr>
          <p:cNvPr id="6148" name="Picture 4" descr="Soubor:Julky 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643314"/>
            <a:ext cx="4346335" cy="287944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1000"/>
                                        <p:tgtEl>
                                          <p:spTgt spid="61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214282" y="214290"/>
            <a:ext cx="8572560" cy="6286544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Dobývá se v lomech a zpracovává se v cementárnách na vápno, cement.</a:t>
            </a:r>
          </a:p>
          <a:p>
            <a:pPr>
              <a:buNone/>
            </a:pPr>
            <a:r>
              <a:rPr lang="cs-CZ" dirty="0" smtClean="0"/>
              <a:t>Slouží jako stavební kámen, k výrobě soch, pomníků, náhrobků.</a:t>
            </a:r>
            <a:endParaRPr lang="cs-CZ" dirty="0"/>
          </a:p>
        </p:txBody>
      </p:sp>
      <p:pic>
        <p:nvPicPr>
          <p:cNvPr id="5122" name="Picture 2" descr="Soubor:Amerika Quarry HD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57224" y="2428868"/>
            <a:ext cx="5467335" cy="4098791"/>
          </a:xfrm>
          <a:prstGeom prst="rect">
            <a:avLst/>
          </a:prstGeom>
          <a:noFill/>
        </p:spPr>
      </p:pic>
      <p:pic>
        <p:nvPicPr>
          <p:cNvPr id="5126" name="Picture 6" descr="http://www.michaela-mrazova.cz/fotky/sochy/pieta_tisnov/velky/01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500826" y="1857364"/>
            <a:ext cx="2419725" cy="347661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10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5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down)">
                                      <p:cBhvr>
                                        <p:cTn id="12" dur="1000"/>
                                        <p:tgtEl>
                                          <p:spTgt spid="51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OTÁZKY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0034" y="1285860"/>
            <a:ext cx="8229600" cy="542916"/>
          </a:xfrm>
        </p:spPr>
        <p:txBody>
          <a:bodyPr>
            <a:normAutofit lnSpcReduction="10000"/>
          </a:bodyPr>
          <a:lstStyle/>
          <a:p>
            <a:pPr algn="ctr">
              <a:buNone/>
            </a:pPr>
            <a:r>
              <a:rPr lang="cs-CZ" dirty="0" smtClean="0"/>
              <a:t>Jak vznikl pískovec?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928662" y="2285992"/>
            <a:ext cx="419057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Nasypáním písku na hromadu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/>
          </p:cNvPr>
          <p:cNvSpPr txBox="1"/>
          <p:nvPr/>
        </p:nvSpPr>
        <p:spPr>
          <a:xfrm>
            <a:off x="928662" y="2714620"/>
            <a:ext cx="272818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Usazováním písku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928662" y="3143248"/>
            <a:ext cx="443108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Udusáním vápenatých schránek</a:t>
            </a:r>
            <a:endParaRPr lang="cs-CZ" sz="2400" dirty="0"/>
          </a:p>
        </p:txBody>
      </p:sp>
      <p:pic>
        <p:nvPicPr>
          <p:cNvPr id="8194" name="Picture 2" descr="http://departments.fsv.cvut.cz/k135/wwwold/webkurzy/mikro/foto/sedimenty/klasticke/piskovec/horicky_piskovec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786446" y="3286124"/>
            <a:ext cx="3024172" cy="306816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29600" cy="614363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Žula se skládá z: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857224" y="1857364"/>
            <a:ext cx="3210494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živec, křemenec, slída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nextslide" highlightClick="1"/>
          </p:cNvPr>
          <p:cNvSpPr txBox="1"/>
          <p:nvPr/>
        </p:nvSpPr>
        <p:spPr>
          <a:xfrm>
            <a:off x="857224" y="2285992"/>
            <a:ext cx="294119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křemen, živec, slída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lastslide" highlightClick="1"/>
          </p:cNvPr>
          <p:cNvSpPr txBox="1"/>
          <p:nvPr/>
        </p:nvSpPr>
        <p:spPr>
          <a:xfrm>
            <a:off x="857224" y="2714620"/>
            <a:ext cx="318645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živec, křemenáč, slída</a:t>
            </a:r>
            <a:endParaRPr lang="cs-CZ" sz="2400" dirty="0"/>
          </a:p>
        </p:txBody>
      </p:sp>
      <p:pic>
        <p:nvPicPr>
          <p:cNvPr id="7170" name="Picture 2" descr="http://nd04.jxs.cz/098/113/73d6b62a81_70979059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6248" y="3286124"/>
            <a:ext cx="3810000" cy="285750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500042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Čím je tvořen vápenec: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1357290" y="2214554"/>
            <a:ext cx="157709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</a:t>
            </a:r>
            <a:r>
              <a:rPr lang="cs-CZ" sz="2400" dirty="0" err="1" smtClean="0"/>
              <a:t>kalnitem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1357290" y="2643182"/>
            <a:ext cx="17976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vápencem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1357290" y="3071810"/>
            <a:ext cx="152740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kalcitem</a:t>
            </a:r>
            <a:endParaRPr lang="cs-CZ" sz="2400" dirty="0"/>
          </a:p>
        </p:txBody>
      </p:sp>
      <p:pic>
        <p:nvPicPr>
          <p:cNvPr id="6146" name="Picture 2" descr="http://geologie.vsb.cz/loziska/suroviny/nerudy/v%C3%A1penec%2003_resiz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14744" y="2786058"/>
            <a:ext cx="4643438" cy="348257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500034" y="500042"/>
            <a:ext cx="8229600" cy="685792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Co se vyrábí z vápence: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928662" y="1643050"/>
            <a:ext cx="14385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cement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928662" y="2071678"/>
            <a:ext cx="121802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malta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928662" y="2500306"/>
            <a:ext cx="233493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cement, vápno</a:t>
            </a:r>
            <a:endParaRPr lang="cs-CZ" sz="2400" dirty="0"/>
          </a:p>
        </p:txBody>
      </p:sp>
      <p:pic>
        <p:nvPicPr>
          <p:cNvPr id="2050" name="Picture 2" descr="http://www.cactusplaza.com/media/catalog/product/cache/1/image/9df78eab33525d08d6e5fb8d27136e95/l/i/limestone-pulver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857620" y="1857364"/>
            <a:ext cx="4562469" cy="432191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500042"/>
            <a:ext cx="8229600" cy="757230"/>
          </a:xfrm>
        </p:spPr>
        <p:txBody>
          <a:bodyPr/>
          <a:lstStyle/>
          <a:p>
            <a:pPr algn="ctr">
              <a:buNone/>
            </a:pPr>
            <a:r>
              <a:rPr lang="cs-CZ" dirty="0" smtClean="0"/>
              <a:t>Z čeho vznikl vápenec:</a:t>
            </a:r>
            <a:endParaRPr lang="cs-CZ" dirty="0"/>
          </a:p>
        </p:txBody>
      </p:sp>
      <p:sp>
        <p:nvSpPr>
          <p:cNvPr id="4" name="TextovéPole 3">
            <a:hlinkClick r:id="" action="ppaction://hlinkshowjump?jump=lastslide" highlightClick="1"/>
          </p:cNvPr>
          <p:cNvSpPr txBox="1"/>
          <p:nvPr/>
        </p:nvSpPr>
        <p:spPr>
          <a:xfrm>
            <a:off x="857224" y="1785926"/>
            <a:ext cx="310751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a) Usazováním vápence</a:t>
            </a:r>
            <a:endParaRPr lang="cs-CZ" sz="2400" dirty="0"/>
          </a:p>
        </p:txBody>
      </p:sp>
      <p:sp>
        <p:nvSpPr>
          <p:cNvPr id="5" name="TextovéPole 4">
            <a:hlinkClick r:id="" action="ppaction://hlinkshowjump?jump=lastslide" highlightClick="1"/>
          </p:cNvPr>
          <p:cNvSpPr txBox="1"/>
          <p:nvPr/>
        </p:nvSpPr>
        <p:spPr>
          <a:xfrm>
            <a:off x="857224" y="2214554"/>
            <a:ext cx="3184462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b) Usazováním cementu</a:t>
            </a:r>
            <a:endParaRPr lang="cs-CZ" sz="2400" dirty="0"/>
          </a:p>
        </p:txBody>
      </p:sp>
      <p:sp>
        <p:nvSpPr>
          <p:cNvPr id="6" name="TextovéPole 5">
            <a:hlinkClick r:id="" action="ppaction://hlinkshowjump?jump=nextslide" highlightClick="1"/>
          </p:cNvPr>
          <p:cNvSpPr txBox="1"/>
          <p:nvPr/>
        </p:nvSpPr>
        <p:spPr>
          <a:xfrm>
            <a:off x="857224" y="2643182"/>
            <a:ext cx="696921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c) Usazováním vápenatých koster a tělesných schránek</a:t>
            </a:r>
            <a:endParaRPr lang="cs-CZ" sz="2400" dirty="0"/>
          </a:p>
        </p:txBody>
      </p:sp>
      <p:pic>
        <p:nvPicPr>
          <p:cNvPr id="1026" name="Picture 2" descr="http://www.propagacenainternetu.cz/wp-content/uploads/otazk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57554" y="3143248"/>
            <a:ext cx="2589608" cy="345281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429684" cy="6072230"/>
          </a:xfrm>
        </p:spPr>
        <p:txBody>
          <a:bodyPr>
            <a:normAutofit lnSpcReduction="10000"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=gOqyngbdicm8YM:&amp;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earthphysicsteaching.homestead.com/Sandstone.html&amp;docid=izVuDa0oeVMwQM&amp;imgurl=http://earthphysicsteaching.homestead.com/Pennsylvanian_Clarion_Sandstone__Allegheny_Group__Preston_County__northwest_WV_A.JPG&amp;w=800&amp;h=680&amp;ei=OxTzUJyMEo2JhQf58YGADg&amp;zoom=1&amp;iact=rc&amp;dur=357&amp;sig=114654242521839938474&amp;page=5&amp;tbnh=140&amp;tbnw=161&amp;start=76&amp;ndsp=20&amp;ved=1t:429,r:80,s:0,i:324&amp;tx=64&amp;ty=74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=YuLHFGIGHd3bLM:&amp;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devocio.estranky.cz</a:t>
            </a:r>
            <a:r>
              <a:rPr lang="cs-CZ" sz="1200" dirty="0" smtClean="0"/>
              <a:t>/fotoalbum/</a:t>
            </a:r>
            <a:r>
              <a:rPr lang="cs-CZ" sz="1200" dirty="0" err="1" smtClean="0"/>
              <a:t>piskovcove</a:t>
            </a:r>
            <a:r>
              <a:rPr lang="cs-CZ" sz="1200" dirty="0" smtClean="0"/>
              <a:t>-sochy-a-</a:t>
            </a:r>
            <a:r>
              <a:rPr lang="cs-CZ" sz="1200" dirty="0" err="1" smtClean="0"/>
              <a:t>jine</a:t>
            </a:r>
            <a:r>
              <a:rPr lang="cs-CZ" sz="1200" dirty="0" smtClean="0"/>
              <a:t>/</a:t>
            </a:r>
            <a:r>
              <a:rPr lang="cs-CZ" sz="1200" dirty="0" err="1" smtClean="0"/>
              <a:t>piskovcove</a:t>
            </a:r>
            <a:r>
              <a:rPr lang="cs-CZ" sz="1200" dirty="0" smtClean="0"/>
              <a:t>-sochy-a-</a:t>
            </a:r>
            <a:r>
              <a:rPr lang="cs-CZ" sz="1200" dirty="0" err="1" smtClean="0"/>
              <a:t>jine</a:t>
            </a:r>
            <a:r>
              <a:rPr lang="cs-CZ" sz="1200" dirty="0" smtClean="0"/>
              <a:t>/kropenka.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=F0sk0DZZDcUJBM&amp;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devocio.estranky.cz</a:t>
            </a:r>
            <a:r>
              <a:rPr lang="cs-CZ" sz="1200" dirty="0" smtClean="0"/>
              <a:t>/</a:t>
            </a:r>
            <a:r>
              <a:rPr lang="cs-CZ" sz="1200" dirty="0" err="1" smtClean="0"/>
              <a:t>img</a:t>
            </a:r>
            <a:r>
              <a:rPr lang="cs-CZ" sz="1200" dirty="0" smtClean="0"/>
              <a:t>/</a:t>
            </a:r>
            <a:r>
              <a:rPr lang="cs-CZ" sz="1200" dirty="0" err="1" smtClean="0"/>
              <a:t>mid</a:t>
            </a:r>
            <a:r>
              <a:rPr lang="cs-CZ" sz="1200" dirty="0" smtClean="0"/>
              <a:t>/243/kropenka.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&amp;w=460&amp;h=345&amp;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=URXzUIaDNcOyhAe9woD4DQ&amp;zoom=1&amp;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&amp;dur=433&amp;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=1t:429,r:9,s:0,i:106&amp;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=80&amp;ty=48</a:t>
            </a:r>
          </a:p>
          <a:p>
            <a:r>
              <a:rPr lang="cs-CZ" sz="1200" dirty="0" smtClean="0">
                <a:hlinkClick r:id="rId2"/>
              </a:rPr>
              <a:t>http://cs.wikipedia.org/wiki/Soubor:Kasna_Tritonu.jpg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=y2SE6ls0R0NS-M:&amp;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geocaching.com</a:t>
            </a:r>
            <a:r>
              <a:rPr lang="cs-CZ" sz="1200" dirty="0" smtClean="0"/>
              <a:t>/</a:t>
            </a:r>
            <a:r>
              <a:rPr lang="cs-CZ" sz="1200" dirty="0" err="1" smtClean="0"/>
              <a:t>seek</a:t>
            </a:r>
            <a:r>
              <a:rPr lang="cs-CZ" sz="1200" dirty="0" smtClean="0"/>
              <a:t>/</a:t>
            </a:r>
            <a:r>
              <a:rPr lang="cs-CZ" sz="1200" dirty="0" err="1" smtClean="0"/>
              <a:t>cache</a:t>
            </a:r>
            <a:r>
              <a:rPr lang="cs-CZ" sz="1200" dirty="0" smtClean="0"/>
              <a:t>_</a:t>
            </a:r>
            <a:r>
              <a:rPr lang="cs-CZ" sz="1200" dirty="0" err="1" smtClean="0"/>
              <a:t>details.aspx</a:t>
            </a:r>
            <a:r>
              <a:rPr lang="cs-CZ" sz="1200" dirty="0" smtClean="0"/>
              <a:t>%3Fguid%3D0484e56d-da14-4ec9-bf40-4843c457f970&amp;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=NY206TJWFGSmVM&amp;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img.geocaching.com/cache/log/ffc80f30-a947-43bf-9d3c-822647dca27e.jpg&amp;w=600&amp;h=450&amp;ei=ZhbzUNOAM4nLhAeB2oHABA&amp;zoom=1&amp;iact=hc&amp;vpx=565&amp;vpy=280&amp;dur=987&amp;hovh=194&amp;hovw=259&amp;tx=104&amp;ty=108&amp;sig=114654242521839938474&amp;page=1&amp;tbnh=143&amp;tbnw=187&amp;start=0&amp;ndsp=15&amp;ved=1t:429,r:8,s:0,i:103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TnnLYFoGmURHWM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piskovna</a:t>
            </a:r>
            <a:r>
              <a:rPr lang="cs-CZ" sz="1200" dirty="0" smtClean="0"/>
              <a:t>-</a:t>
            </a:r>
            <a:r>
              <a:rPr lang="cs-CZ" sz="1200" dirty="0" err="1" smtClean="0"/>
              <a:t>rynoltice.cz</a:t>
            </a:r>
            <a:r>
              <a:rPr lang="cs-CZ" sz="1200" dirty="0" smtClean="0"/>
              <a:t>/&amp;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=QRfBsN1LaJo0dM&amp;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piskovna</a:t>
            </a:r>
            <a:r>
              <a:rPr lang="cs-CZ" sz="1200" dirty="0" smtClean="0"/>
              <a:t>-</a:t>
            </a:r>
            <a:r>
              <a:rPr lang="cs-CZ" sz="1200" dirty="0" err="1" smtClean="0"/>
              <a:t>rynoltice.cz</a:t>
            </a:r>
            <a:r>
              <a:rPr lang="cs-CZ" sz="1200" dirty="0" smtClean="0"/>
              <a:t>/image/</a:t>
            </a:r>
            <a:r>
              <a:rPr lang="cs-CZ" sz="1200" dirty="0" err="1" smtClean="0"/>
              <a:t>piskovna</a:t>
            </a:r>
            <a:r>
              <a:rPr lang="cs-CZ" sz="1200" dirty="0" smtClean="0"/>
              <a:t>-</a:t>
            </a:r>
            <a:r>
              <a:rPr lang="cs-CZ" sz="1200" dirty="0" err="1" smtClean="0"/>
              <a:t>rynoltice</a:t>
            </a:r>
            <a:r>
              <a:rPr lang="cs-CZ" sz="1200" dirty="0" smtClean="0"/>
              <a:t>-03.jpg&amp;w=1000&amp;h=667&amp;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zxbzUL</a:t>
            </a:r>
            <a:r>
              <a:rPr lang="cs-CZ" sz="1200" dirty="0" smtClean="0"/>
              <a:t>-DPMS5hAfBroG4Dg&amp;zoom=1&amp;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=130&amp;dur=916&amp;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=275&amp;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=94&amp;ty=142&amp;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=140&amp;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=198&amp;start=15&amp;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=1t:429,r:25,s:0,i:159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?start=144&amp;um=1&amp;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VRYziffWIB</a:t>
            </a:r>
            <a:r>
              <a:rPr lang="cs-CZ" sz="1200" dirty="0" smtClean="0"/>
              <a:t>-</a:t>
            </a:r>
            <a:r>
              <a:rPr lang="cs-CZ" sz="1200" dirty="0" err="1" smtClean="0"/>
              <a:t>wVM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curriculumsupport.education.nsw.gov.au</a:t>
            </a:r>
            <a:r>
              <a:rPr lang="cs-CZ" sz="1200" dirty="0" smtClean="0"/>
              <a:t>/</a:t>
            </a:r>
            <a:r>
              <a:rPr lang="cs-CZ" sz="1200" dirty="0" err="1" smtClean="0"/>
              <a:t>secondary</a:t>
            </a:r>
            <a:r>
              <a:rPr lang="cs-CZ" sz="1200" dirty="0" smtClean="0"/>
              <a:t>/science/</a:t>
            </a:r>
            <a:r>
              <a:rPr lang="cs-CZ" sz="1200" dirty="0" err="1" smtClean="0"/>
              <a:t>minerals</a:t>
            </a:r>
            <a:r>
              <a:rPr lang="cs-CZ" sz="1200" dirty="0" smtClean="0"/>
              <a:t>/</a:t>
            </a:r>
            <a:r>
              <a:rPr lang="cs-CZ" sz="1200" dirty="0" err="1" smtClean="0"/>
              <a:t>word</a:t>
            </a:r>
            <a:r>
              <a:rPr lang="cs-CZ" sz="1200" dirty="0" smtClean="0"/>
              <a:t>/rock_id.</a:t>
            </a:r>
            <a:r>
              <a:rPr lang="cs-CZ" sz="1200" dirty="0" err="1" smtClean="0"/>
              <a:t>doc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=8_</a:t>
            </a:r>
            <a:r>
              <a:rPr lang="cs-CZ" sz="1200" dirty="0" err="1" smtClean="0"/>
              <a:t>iW</a:t>
            </a:r>
            <a:r>
              <a:rPr lang="cs-CZ" sz="1200" dirty="0" smtClean="0"/>
              <a:t>-</a:t>
            </a:r>
            <a:r>
              <a:rPr lang="cs-CZ" sz="1200" dirty="0" err="1" smtClean="0"/>
              <a:t>EEYnI</a:t>
            </a:r>
            <a:r>
              <a:rPr lang="cs-CZ" sz="1200" dirty="0" smtClean="0"/>
              <a:t>-5lM&amp;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curriculumsupport.education.nsw.gov.au</a:t>
            </a:r>
            <a:r>
              <a:rPr lang="cs-CZ" sz="1200" dirty="0" smtClean="0"/>
              <a:t>/</a:t>
            </a:r>
            <a:r>
              <a:rPr lang="cs-CZ" sz="1200" dirty="0" err="1" smtClean="0"/>
              <a:t>secondary</a:t>
            </a:r>
            <a:r>
              <a:rPr lang="cs-CZ" sz="1200" dirty="0" smtClean="0"/>
              <a:t>/science/</a:t>
            </a:r>
            <a:r>
              <a:rPr lang="cs-CZ" sz="1200" dirty="0" err="1" smtClean="0"/>
              <a:t>minerals</a:t>
            </a:r>
            <a:r>
              <a:rPr lang="cs-CZ" sz="1200" dirty="0" smtClean="0"/>
              <a:t>/</a:t>
            </a:r>
            <a:r>
              <a:rPr lang="cs-CZ" sz="1200" dirty="0" err="1" smtClean="0"/>
              <a:t>rocks</a:t>
            </a:r>
            <a:r>
              <a:rPr lang="cs-CZ" sz="1200" dirty="0" smtClean="0"/>
              <a:t>/granite.</a:t>
            </a:r>
            <a:r>
              <a:rPr lang="cs-CZ" sz="1200" dirty="0" err="1" smtClean="0"/>
              <a:t>jpg</a:t>
            </a:r>
            <a:r>
              <a:rPr lang="cs-CZ" sz="1200" dirty="0" smtClean="0"/>
              <a:t>&amp;w=2560&amp;h=1920&amp;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</a:t>
            </a:r>
            <a:r>
              <a:rPr lang="cs-CZ" sz="1200" dirty="0" err="1" smtClean="0"/>
              <a:t>gBfzUK</a:t>
            </a:r>
            <a:r>
              <a:rPr lang="cs-CZ" sz="1200" dirty="0" smtClean="0"/>
              <a:t>_</a:t>
            </a:r>
            <a:r>
              <a:rPr lang="cs-CZ" sz="1200" dirty="0" err="1" smtClean="0"/>
              <a:t>PCZSYhQfRiYGwCw</a:t>
            </a:r>
            <a:r>
              <a:rPr lang="cs-CZ" sz="1200" dirty="0" smtClean="0"/>
              <a:t>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=385&amp;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=276&amp;dur=1&amp;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=194&amp;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=259&amp;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=90&amp;ty=128&amp;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=8&amp;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=196&amp;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=21&amp;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=1t:429,r:46</a:t>
            </a:r>
            <a:r>
              <a:rPr lang="cs-CZ" sz="1200" dirty="0" smtClean="0">
                <a:hlinkClick r:id="rId3" action="ppaction://hlinkfile"/>
              </a:rPr>
              <a:t>,s:100,i:142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=ya8vFu_AMkg6MM:&amp;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dnr.mo.gov</a:t>
            </a:r>
            <a:r>
              <a:rPr lang="cs-CZ" sz="1200" dirty="0" smtClean="0"/>
              <a:t>/geology/</a:t>
            </a:r>
            <a:r>
              <a:rPr lang="cs-CZ" sz="1200" dirty="0" err="1" smtClean="0"/>
              <a:t>geosrv</a:t>
            </a:r>
            <a:r>
              <a:rPr lang="cs-CZ" sz="1200" dirty="0" smtClean="0"/>
              <a:t>/</a:t>
            </a:r>
            <a:r>
              <a:rPr lang="cs-CZ" sz="1200" dirty="0" err="1" smtClean="0"/>
              <a:t>imac</a:t>
            </a:r>
            <a:r>
              <a:rPr lang="cs-CZ" sz="1200" dirty="0" smtClean="0"/>
              <a:t>/</a:t>
            </a:r>
            <a:r>
              <a:rPr lang="cs-CZ" sz="1200" dirty="0" err="1" smtClean="0"/>
              <a:t>limestone.htm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=Est045Wa5XkXyM&amp;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dnr.mo.gov</a:t>
            </a:r>
            <a:r>
              <a:rPr lang="cs-CZ" sz="1200" dirty="0" smtClean="0"/>
              <a:t>/geology/</a:t>
            </a:r>
            <a:r>
              <a:rPr lang="cs-CZ" sz="1200" dirty="0" err="1" smtClean="0"/>
              <a:t>images</a:t>
            </a:r>
            <a:r>
              <a:rPr lang="cs-CZ" sz="1200" dirty="0" smtClean="0"/>
              <a:t>/</a:t>
            </a:r>
            <a:r>
              <a:rPr lang="cs-CZ" sz="1200" dirty="0" err="1" smtClean="0"/>
              <a:t>calciticlimestonelg.jpg</a:t>
            </a:r>
            <a:r>
              <a:rPr lang="cs-CZ" sz="1200" dirty="0" smtClean="0"/>
              <a:t>&amp;w=1000&amp;h=770&amp;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=lxjzUM6lOoXMhAfag4DACg&amp;zoom=1&amp;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=560&amp;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=312&amp;dur=463&amp;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=197&amp;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=256&amp;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=92&amp;ty=137&amp;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=2&amp;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=144&amp;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=208&amp;start=15&amp;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=1t:429,r:23,s:0,i:153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357158" y="357166"/>
            <a:ext cx="8358246" cy="6072230"/>
          </a:xfrm>
        </p:spPr>
        <p:txBody>
          <a:bodyPr>
            <a:normAutofit fontScale="92500"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=V0YFpSTRn2joWM:&amp;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=http://www.novinky.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</a:t>
            </a:r>
            <a:r>
              <a:rPr lang="cs-CZ" sz="1200" dirty="0" err="1" smtClean="0"/>
              <a:t>cestovani</a:t>
            </a:r>
            <a:r>
              <a:rPr lang="cs-CZ" sz="1200" dirty="0" smtClean="0"/>
              <a:t>/250276-mezi-</a:t>
            </a:r>
            <a:r>
              <a:rPr lang="cs-CZ" sz="1200" dirty="0" err="1" smtClean="0"/>
              <a:t>novymi</a:t>
            </a:r>
            <a:r>
              <a:rPr lang="cs-CZ" sz="1200" dirty="0" smtClean="0"/>
              <a:t>-divy-</a:t>
            </a:r>
            <a:r>
              <a:rPr lang="cs-CZ" sz="1200" dirty="0" err="1" smtClean="0"/>
              <a:t>sveta</a:t>
            </a:r>
            <a:r>
              <a:rPr lang="cs-CZ" sz="1200" dirty="0" smtClean="0"/>
              <a:t>-je-amazonka-nebo-</a:t>
            </a:r>
            <a:r>
              <a:rPr lang="cs-CZ" sz="1200" dirty="0" err="1" smtClean="0"/>
              <a:t>stolova</a:t>
            </a:r>
            <a:r>
              <a:rPr lang="cs-CZ" sz="1200" dirty="0" smtClean="0"/>
              <a:t>-hora.</a:t>
            </a:r>
            <a:r>
              <a:rPr lang="cs-CZ" sz="1200" dirty="0" err="1" smtClean="0"/>
              <a:t>html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=gGMhfQ1QEVS8GM&amp;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=http://media.novinky.</a:t>
            </a:r>
            <a:r>
              <a:rPr lang="cs-CZ" sz="1200" dirty="0" err="1" smtClean="0"/>
              <a:t>cz</a:t>
            </a:r>
            <a:r>
              <a:rPr lang="cs-CZ" sz="1200" dirty="0" smtClean="0"/>
              <a:t>/581/295811-original1-</a:t>
            </a:r>
            <a:r>
              <a:rPr lang="cs-CZ" sz="1200" dirty="0" err="1" smtClean="0"/>
              <a:t>kyhln.jpg</a:t>
            </a:r>
            <a:r>
              <a:rPr lang="cs-CZ" sz="1200" dirty="0" smtClean="0"/>
              <a:t>&amp;w=800&amp;h=530&amp;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=bBnzUNrJFqGb0QWc5IGAAw&amp;zoom=1&amp;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=4&amp;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=177&amp;dur=2750&amp;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=183&amp;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=276&amp;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=104&amp;ty=131&amp;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=5&amp;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=156&amp;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=226&amp;start=72&amp;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=19&amp;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=1t:429,r:77,s</a:t>
            </a:r>
            <a:r>
              <a:rPr lang="cs-CZ" sz="1200" dirty="0" smtClean="0">
                <a:hlinkClick r:id="rId2" action="ppaction://hlinkfile"/>
              </a:rPr>
              <a:t>:0,i:315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http://cs.wikipedia.org/wiki/Soubor:Julky_1.jpg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http://cs.wikipedia.org/wiki/Soubor:Amerika_Quarry_HDR.jpg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?um=1&amp;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=zGb8DJ3JkGU8xM:&amp;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michaela</a:t>
            </a:r>
            <a:r>
              <a:rPr lang="cs-CZ" sz="1200" dirty="0" smtClean="0"/>
              <a:t>-</a:t>
            </a:r>
            <a:r>
              <a:rPr lang="cs-CZ" sz="1200" dirty="0" err="1" smtClean="0"/>
              <a:t>mrazova.cz</a:t>
            </a:r>
            <a:r>
              <a:rPr lang="cs-CZ" sz="1200" dirty="0" smtClean="0"/>
              <a:t>/sochy.</a:t>
            </a:r>
            <a:r>
              <a:rPr lang="cs-CZ" sz="1200" dirty="0" err="1" smtClean="0"/>
              <a:t>php</a:t>
            </a:r>
            <a:r>
              <a:rPr lang="cs-CZ" sz="1200" dirty="0" smtClean="0"/>
              <a:t>%3Fstr%3Dpieta_</a:t>
            </a:r>
            <a:r>
              <a:rPr lang="cs-CZ" sz="1200" dirty="0" err="1" smtClean="0"/>
              <a:t>tisnov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LEgXZQDoUApqzM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michaela</a:t>
            </a:r>
            <a:r>
              <a:rPr lang="cs-CZ" sz="1200" dirty="0" smtClean="0"/>
              <a:t>-</a:t>
            </a:r>
            <a:r>
              <a:rPr lang="cs-CZ" sz="1200" dirty="0" err="1" smtClean="0"/>
              <a:t>mrazova.cz</a:t>
            </a:r>
            <a:r>
              <a:rPr lang="cs-CZ" sz="1200" dirty="0" smtClean="0"/>
              <a:t>/fotky/sochy/pieta_</a:t>
            </a:r>
            <a:r>
              <a:rPr lang="cs-CZ" sz="1200" dirty="0" err="1" smtClean="0"/>
              <a:t>tisnov</a:t>
            </a:r>
            <a:r>
              <a:rPr lang="cs-CZ" sz="1200" dirty="0" smtClean="0"/>
              <a:t>/</a:t>
            </a:r>
            <a:r>
              <a:rPr lang="cs-CZ" sz="1200" dirty="0" err="1" smtClean="0"/>
              <a:t>velky</a:t>
            </a:r>
            <a:r>
              <a:rPr lang="cs-CZ" sz="1200" dirty="0" smtClean="0"/>
              <a:t>/01.jpg&amp;w=348&amp;h=500&amp;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=1BrzUObQNtKa1AX8z4Bo&amp;zoom=1&amp;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=625&amp;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=217&amp;dur=2243&amp;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=269&amp;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=187&amp;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=116&amp;ty=153&amp;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=3&amp;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=141&amp;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=89&amp;start=47&amp;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=31&amp;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=1t:429,r:64,s:0,i</a:t>
            </a:r>
            <a:r>
              <a:rPr lang="cs-CZ" sz="1200" dirty="0" smtClean="0">
                <a:hlinkClick r:id="rId5" action="ppaction://hlinkfile"/>
              </a:rPr>
              <a:t>:276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=wlu0I9XRTsjsYM:&amp;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departments.fsv.cvut.cz/k135/wwwold/webkurzy/mikro/piskovec.html&amp;docid=ouiIWZwYF2KgyM&amp;imgurl=http://departments.fsv.cvut.cz/k135/wwwold/webkurzy/mikro/foto/sedimenty/klasticke/piskovec/horicky_piskovec.jpg&amp;w=800&amp;h=811&amp;ei=1Df0UJ3WKsaOswaHl4CoBw&amp;zoom=1&amp;iact=hc&amp;vpx=760&amp;vpy=104&amp;dur=1036&amp;hovh=226&amp;hovw=223&amp;tx=155&amp;ty=106&amp;sig=114654242521839938474&amp;page=3&amp;tbnh=147&amp;tbnw=159&amp;start=36&amp;ndsp=20&amp;ved=1t:429,r:40</a:t>
            </a:r>
            <a:r>
              <a:rPr lang="cs-CZ" sz="1200" dirty="0" smtClean="0">
                <a:hlinkClick r:id="rId6" action="ppaction://hlinkfile"/>
              </a:rPr>
              <a:t>,s:0,i:204</a:t>
            </a:r>
            <a:endParaRPr lang="cs-CZ" sz="1200" dirty="0" smtClean="0"/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=KHAn81O-</a:t>
            </a:r>
            <a:r>
              <a:rPr lang="cs-CZ" sz="1200" dirty="0" err="1" smtClean="0"/>
              <a:t>WrYHiM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lenkaalucka.blog.cz/1011/bleskovka-17&amp;docid=GGDc5_dPqH-atM&amp;imgurl=http://nd04.jxs.cz/098/113/73d6b62a81_70979059_o2.jpg&amp;w=400&amp;h=300&amp;ei=Ljj0UMKVFYXitQbsiYHIBQ&amp;zoom=1&amp;iact=hc&amp;vpx=724&amp;vpy=79&amp;dur=4&amp;hovh=194&amp;hovw=259&amp;tx=104&amp;ty=136&amp;sig=114654242521839938474&amp;page=1&amp;tbnh=143&amp;tbnw=211&amp;start=0&amp;ndsp=15&amp;ved=1t:429,r:9,s:0,i:120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</a:t>
            </a:r>
            <a:r>
              <a:rPr lang="cs-CZ" sz="1200" dirty="0" err="1" smtClean="0"/>
              <a:t>tzSn</a:t>
            </a:r>
            <a:r>
              <a:rPr lang="cs-CZ" sz="1200" dirty="0" smtClean="0"/>
              <a:t>-3vjwU-</a:t>
            </a:r>
            <a:r>
              <a:rPr lang="cs-CZ" sz="1200" dirty="0" err="1" smtClean="0"/>
              <a:t>rYM</a:t>
            </a:r>
            <a:r>
              <a:rPr lang="cs-CZ" sz="1200" dirty="0" smtClean="0"/>
              <a:t>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=http://geologie.</a:t>
            </a:r>
            <a:r>
              <a:rPr lang="cs-CZ" sz="1200" dirty="0" err="1" smtClean="0"/>
              <a:t>vsb.cz</a:t>
            </a:r>
            <a:r>
              <a:rPr lang="cs-CZ" sz="1200" dirty="0" smtClean="0"/>
              <a:t>/</a:t>
            </a:r>
            <a:r>
              <a:rPr lang="cs-CZ" sz="1200" dirty="0" err="1" smtClean="0"/>
              <a:t>loziska</a:t>
            </a:r>
            <a:r>
              <a:rPr lang="cs-CZ" sz="1200" dirty="0" smtClean="0"/>
              <a:t>/suroviny/</a:t>
            </a:r>
            <a:r>
              <a:rPr lang="cs-CZ" sz="1200" dirty="0" err="1" smtClean="0"/>
              <a:t>nerudy</a:t>
            </a:r>
            <a:r>
              <a:rPr lang="cs-CZ" sz="1200" dirty="0" smtClean="0"/>
              <a:t>/v%25C3%25A1penec.html&amp;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</a:t>
            </a:r>
            <a:r>
              <a:rPr lang="cs-CZ" sz="1200" dirty="0" err="1" smtClean="0"/>
              <a:t>FugXLrXkUuXnxM</a:t>
            </a:r>
            <a:r>
              <a:rPr lang="cs-CZ" sz="1200" dirty="0" smtClean="0"/>
              <a:t>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=http://geologie.</a:t>
            </a:r>
            <a:r>
              <a:rPr lang="cs-CZ" sz="1200" dirty="0" err="1" smtClean="0"/>
              <a:t>vsb.cz</a:t>
            </a:r>
            <a:r>
              <a:rPr lang="cs-CZ" sz="1200" dirty="0" smtClean="0"/>
              <a:t>/</a:t>
            </a:r>
            <a:r>
              <a:rPr lang="cs-CZ" sz="1200" dirty="0" err="1" smtClean="0"/>
              <a:t>loziska</a:t>
            </a:r>
            <a:r>
              <a:rPr lang="cs-CZ" sz="1200" dirty="0" smtClean="0"/>
              <a:t>/suroviny/</a:t>
            </a:r>
            <a:r>
              <a:rPr lang="cs-CZ" sz="1200" dirty="0" err="1" smtClean="0"/>
              <a:t>nerudy</a:t>
            </a:r>
            <a:r>
              <a:rPr lang="cs-CZ" sz="1200" dirty="0" smtClean="0"/>
              <a:t>/v%2525C3%2525A1penec%25252003_</a:t>
            </a:r>
            <a:r>
              <a:rPr lang="cs-CZ" sz="1200" dirty="0" err="1" smtClean="0"/>
              <a:t>resize.JPG</a:t>
            </a:r>
            <a:r>
              <a:rPr lang="cs-CZ" sz="1200" dirty="0" smtClean="0"/>
              <a:t>&amp;w=600&amp;h=450&amp;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=djj0UK77OMeZtQbPi4G4Cw&amp;zoom=1&amp;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&amp;dur=380&amp;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=138&amp;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=187&amp;start=0&amp;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=15&amp;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=1t:429,r:1,s:0,i:82&amp;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=107&amp;ty=93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=VjSgEwq4KJvVBM:&amp;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cactusplaza.com</a:t>
            </a:r>
            <a:r>
              <a:rPr lang="cs-CZ" sz="1200" dirty="0" smtClean="0"/>
              <a:t>/</a:t>
            </a:r>
            <a:r>
              <a:rPr lang="cs-CZ" sz="1200" dirty="0" err="1" smtClean="0"/>
              <a:t>limestone</a:t>
            </a:r>
            <a:r>
              <a:rPr lang="cs-CZ" sz="1200" dirty="0" smtClean="0"/>
              <a:t>-</a:t>
            </a:r>
            <a:r>
              <a:rPr lang="cs-CZ" sz="1200" dirty="0" err="1" smtClean="0"/>
              <a:t>pulver</a:t>
            </a:r>
            <a:r>
              <a:rPr lang="cs-CZ" sz="1200" dirty="0" smtClean="0"/>
              <a:t>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=uP3GxpBzWCu3YM&amp;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cactusplaza.com</a:t>
            </a:r>
            <a:r>
              <a:rPr lang="cs-CZ" sz="1200" dirty="0" smtClean="0"/>
              <a:t>/media/</a:t>
            </a:r>
            <a:r>
              <a:rPr lang="cs-CZ" sz="1200" dirty="0" err="1" smtClean="0"/>
              <a:t>catalog</a:t>
            </a:r>
            <a:r>
              <a:rPr lang="cs-CZ" sz="1200" dirty="0" smtClean="0"/>
              <a:t>/</a:t>
            </a:r>
            <a:r>
              <a:rPr lang="cs-CZ" sz="1200" dirty="0" err="1" smtClean="0"/>
              <a:t>product</a:t>
            </a:r>
            <a:r>
              <a:rPr lang="cs-CZ" sz="1200" dirty="0" smtClean="0"/>
              <a:t>/</a:t>
            </a:r>
            <a:r>
              <a:rPr lang="cs-CZ" sz="1200" dirty="0" err="1" smtClean="0"/>
              <a:t>cache</a:t>
            </a:r>
            <a:r>
              <a:rPr lang="cs-CZ" sz="1200" dirty="0" smtClean="0"/>
              <a:t>/1/image/9df78eab33525d08d6e5fb8d27136e95/l/i/</a:t>
            </a:r>
            <a:r>
              <a:rPr lang="cs-CZ" sz="1200" dirty="0" err="1" smtClean="0"/>
              <a:t>limestone</a:t>
            </a:r>
            <a:r>
              <a:rPr lang="cs-CZ" sz="1200" dirty="0" smtClean="0"/>
              <a:t>-</a:t>
            </a:r>
            <a:r>
              <a:rPr lang="cs-CZ" sz="1200" dirty="0" err="1" smtClean="0"/>
              <a:t>pulver.jpg</a:t>
            </a:r>
            <a:r>
              <a:rPr lang="cs-CZ" sz="1200" dirty="0" smtClean="0"/>
              <a:t>&amp;w=1161&amp;h=1101&amp;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=3Dj0UIThJcTMswb8nYFY&amp;zoom=1&amp;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hc</a:t>
            </a:r>
            <a:r>
              <a:rPr lang="cs-CZ" sz="1200" dirty="0" smtClean="0"/>
              <a:t>&amp;</a:t>
            </a:r>
            <a:r>
              <a:rPr lang="cs-CZ" sz="1200" dirty="0" err="1" smtClean="0"/>
              <a:t>vpx</a:t>
            </a:r>
            <a:r>
              <a:rPr lang="cs-CZ" sz="1200" dirty="0" smtClean="0"/>
              <a:t>=579&amp;</a:t>
            </a:r>
            <a:r>
              <a:rPr lang="cs-CZ" sz="1200" dirty="0" err="1" smtClean="0"/>
              <a:t>vpy</a:t>
            </a:r>
            <a:r>
              <a:rPr lang="cs-CZ" sz="1200" dirty="0" smtClean="0"/>
              <a:t>=129&amp;dur=5739&amp;</a:t>
            </a:r>
            <a:r>
              <a:rPr lang="cs-CZ" sz="1200" dirty="0" err="1" smtClean="0"/>
              <a:t>hovh</a:t>
            </a:r>
            <a:r>
              <a:rPr lang="cs-CZ" sz="1200" dirty="0" smtClean="0"/>
              <a:t>=219&amp;</a:t>
            </a:r>
            <a:r>
              <a:rPr lang="cs-CZ" sz="1200" dirty="0" err="1" smtClean="0"/>
              <a:t>hovw</a:t>
            </a:r>
            <a:r>
              <a:rPr lang="cs-CZ" sz="1200" dirty="0" smtClean="0"/>
              <a:t>=231&amp;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=55&amp;ty=178&amp;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=5&amp;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=155&amp;start=75&amp;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</a:t>
            </a:r>
            <a:r>
              <a:rPr lang="cs-CZ" sz="1200" dirty="0" smtClean="0">
                <a:hlinkClick r:id="rId7" action="ppaction://hlinkfile"/>
              </a:rPr>
              <a:t>:93,s:0,i:363</a:t>
            </a:r>
            <a:endParaRPr lang="cs-CZ" sz="1200" dirty="0" smtClean="0"/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428596" y="357166"/>
            <a:ext cx="8286808" cy="6143668"/>
          </a:xfrm>
        </p:spPr>
        <p:txBody>
          <a:bodyPr>
            <a:normAutofit/>
          </a:bodyPr>
          <a:lstStyle/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=OdFTQjPaIrh68M:&amp;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propagacenainternetu.cz</a:t>
            </a:r>
            <a:r>
              <a:rPr lang="cs-CZ" sz="1200" dirty="0" smtClean="0"/>
              <a:t>/</a:t>
            </a:r>
            <a:r>
              <a:rPr lang="cs-CZ" sz="1200" dirty="0" err="1" smtClean="0"/>
              <a:t>otazka</a:t>
            </a:r>
            <a:r>
              <a:rPr lang="cs-CZ" sz="1200" dirty="0" smtClean="0"/>
              <a:t>-na-</a:t>
            </a:r>
            <a:r>
              <a:rPr lang="cs-CZ" sz="1200" dirty="0" err="1" smtClean="0"/>
              <a:t>ctenare</a:t>
            </a:r>
            <a:r>
              <a:rPr lang="cs-CZ" sz="1200" dirty="0" smtClean="0"/>
              <a:t>-</a:t>
            </a:r>
            <a:r>
              <a:rPr lang="cs-CZ" sz="1200" dirty="0" err="1" smtClean="0"/>
              <a:t>kapitalky</a:t>
            </a:r>
            <a:r>
              <a:rPr lang="cs-CZ" sz="1200" dirty="0" smtClean="0"/>
              <a:t>-v-nadpisech&amp;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=EAdHX46OvHVkoM&amp;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propagacenainternetu.cz</a:t>
            </a:r>
            <a:r>
              <a:rPr lang="cs-CZ" sz="1200" dirty="0" smtClean="0"/>
              <a:t>/</a:t>
            </a:r>
            <a:r>
              <a:rPr lang="cs-CZ" sz="1200" dirty="0" err="1" smtClean="0"/>
              <a:t>wp</a:t>
            </a:r>
            <a:r>
              <a:rPr lang="cs-CZ" sz="1200" dirty="0" smtClean="0"/>
              <a:t>-</a:t>
            </a:r>
            <a:r>
              <a:rPr lang="cs-CZ" sz="1200" dirty="0" err="1" smtClean="0"/>
              <a:t>content</a:t>
            </a:r>
            <a:r>
              <a:rPr lang="cs-CZ" sz="1200" dirty="0" smtClean="0"/>
              <a:t>/</a:t>
            </a:r>
            <a:r>
              <a:rPr lang="cs-CZ" sz="1200" dirty="0" err="1" smtClean="0"/>
              <a:t>uploads</a:t>
            </a:r>
            <a:r>
              <a:rPr lang="cs-CZ" sz="1200" dirty="0" smtClean="0"/>
              <a:t>/</a:t>
            </a:r>
            <a:r>
              <a:rPr lang="cs-CZ" sz="1200" dirty="0" err="1" smtClean="0"/>
              <a:t>otazka.jpg</a:t>
            </a:r>
            <a:r>
              <a:rPr lang="cs-CZ" sz="1200" dirty="0" smtClean="0"/>
              <a:t>&amp;w=300&amp;h=400&amp;</a:t>
            </a:r>
            <a:r>
              <a:rPr lang="cs-CZ" sz="1200" dirty="0" err="1" smtClean="0"/>
              <a:t>ei</a:t>
            </a:r>
            <a:r>
              <a:rPr lang="cs-CZ" sz="1200" dirty="0" smtClean="0"/>
              <a:t>=Wzn0UKeJEofJtAaBsYCwDQ&amp;zoom=1&amp;</a:t>
            </a:r>
            <a:r>
              <a:rPr lang="cs-CZ" sz="1200" dirty="0" err="1" smtClean="0"/>
              <a:t>iact</a:t>
            </a:r>
            <a:r>
              <a:rPr lang="cs-CZ" sz="1200" dirty="0" smtClean="0"/>
              <a:t>=</a:t>
            </a:r>
            <a:r>
              <a:rPr lang="cs-CZ" sz="1200" dirty="0" err="1" smtClean="0"/>
              <a:t>rc</a:t>
            </a:r>
            <a:r>
              <a:rPr lang="cs-CZ" sz="1200" dirty="0" smtClean="0"/>
              <a:t>&amp;dur=372&amp;</a:t>
            </a:r>
            <a:r>
              <a:rPr lang="cs-CZ" sz="1200" dirty="0" err="1" smtClean="0"/>
              <a:t>sig</a:t>
            </a:r>
            <a:r>
              <a:rPr lang="cs-CZ" sz="1200" dirty="0" smtClean="0"/>
              <a:t>=114654242521839938474&amp;</a:t>
            </a:r>
            <a:r>
              <a:rPr lang="cs-CZ" sz="1200" dirty="0" err="1" smtClean="0"/>
              <a:t>page</a:t>
            </a:r>
            <a:r>
              <a:rPr lang="cs-CZ" sz="1200" dirty="0" smtClean="0"/>
              <a:t>=1&amp;</a:t>
            </a:r>
            <a:r>
              <a:rPr lang="cs-CZ" sz="1200" dirty="0" err="1" smtClean="0"/>
              <a:t>tbnh</a:t>
            </a:r>
            <a:r>
              <a:rPr lang="cs-CZ" sz="1200" dirty="0" smtClean="0"/>
              <a:t>=147&amp;</a:t>
            </a:r>
            <a:r>
              <a:rPr lang="cs-CZ" sz="1200" dirty="0" err="1" smtClean="0"/>
              <a:t>tbnw</a:t>
            </a:r>
            <a:r>
              <a:rPr lang="cs-CZ" sz="1200" dirty="0" smtClean="0"/>
              <a:t>=113&amp;start=0&amp;</a:t>
            </a:r>
            <a:r>
              <a:rPr lang="cs-CZ" sz="1200" dirty="0" err="1" smtClean="0"/>
              <a:t>ndsp</a:t>
            </a:r>
            <a:r>
              <a:rPr lang="cs-CZ" sz="1200" dirty="0" smtClean="0"/>
              <a:t>=20&amp;</a:t>
            </a:r>
            <a:r>
              <a:rPr lang="cs-CZ" sz="1200" dirty="0" err="1" smtClean="0"/>
              <a:t>ved</a:t>
            </a:r>
            <a:r>
              <a:rPr lang="cs-CZ" sz="1200" dirty="0" smtClean="0"/>
              <a:t>=1t:429,r:4,s:0,i:118&amp;</a:t>
            </a:r>
            <a:r>
              <a:rPr lang="cs-CZ" sz="1200" dirty="0" err="1" smtClean="0"/>
              <a:t>tx</a:t>
            </a:r>
            <a:r>
              <a:rPr lang="cs-CZ" sz="1200" dirty="0" smtClean="0"/>
              <a:t>=60&amp;ty=97</a:t>
            </a:r>
          </a:p>
          <a:p>
            <a:r>
              <a:rPr lang="cs-CZ" sz="1200" dirty="0" smtClean="0"/>
              <a:t>http://www.</a:t>
            </a:r>
            <a:r>
              <a:rPr lang="cs-CZ" sz="1200" dirty="0" err="1" smtClean="0"/>
              <a:t>google.cz</a:t>
            </a:r>
            <a:r>
              <a:rPr lang="cs-CZ" sz="1200" dirty="0" smtClean="0"/>
              <a:t>/</a:t>
            </a:r>
            <a:r>
              <a:rPr lang="cs-CZ" sz="1200" dirty="0" err="1" smtClean="0"/>
              <a:t>imgres</a:t>
            </a:r>
            <a:r>
              <a:rPr lang="cs-CZ" sz="1200" dirty="0" smtClean="0"/>
              <a:t>?start=264&amp;</a:t>
            </a:r>
            <a:r>
              <a:rPr lang="cs-CZ" sz="1200" dirty="0" err="1" smtClean="0"/>
              <a:t>hl</a:t>
            </a:r>
            <a:r>
              <a:rPr lang="cs-CZ" sz="1200" dirty="0" smtClean="0"/>
              <a:t>=</a:t>
            </a:r>
            <a:r>
              <a:rPr lang="cs-CZ" sz="1200" dirty="0" err="1" smtClean="0"/>
              <a:t>cs</a:t>
            </a:r>
            <a:r>
              <a:rPr lang="cs-CZ" sz="1200" dirty="0" smtClean="0"/>
              <a:t>&amp;</a:t>
            </a:r>
            <a:r>
              <a:rPr lang="cs-CZ" sz="1200" dirty="0" err="1" smtClean="0"/>
              <a:t>tbo</a:t>
            </a:r>
            <a:r>
              <a:rPr lang="cs-CZ" sz="1200" dirty="0" smtClean="0"/>
              <a:t>=d&amp;</a:t>
            </a:r>
            <a:r>
              <a:rPr lang="cs-CZ" sz="1200" dirty="0" err="1" smtClean="0"/>
              <a:t>biw</a:t>
            </a:r>
            <a:r>
              <a:rPr lang="cs-CZ" sz="1200" dirty="0" smtClean="0"/>
              <a:t>=1024&amp;</a:t>
            </a:r>
            <a:r>
              <a:rPr lang="cs-CZ" sz="1200" dirty="0" err="1" smtClean="0"/>
              <a:t>bih</a:t>
            </a:r>
            <a:r>
              <a:rPr lang="cs-CZ" sz="1200" dirty="0" smtClean="0"/>
              <a:t>=638&amp;</a:t>
            </a:r>
            <a:r>
              <a:rPr lang="cs-CZ" sz="1200" dirty="0" err="1" smtClean="0"/>
              <a:t>tbm</a:t>
            </a:r>
            <a:r>
              <a:rPr lang="cs-CZ" sz="1200" dirty="0" smtClean="0"/>
              <a:t>=</a:t>
            </a:r>
            <a:r>
              <a:rPr lang="cs-CZ" sz="1200" dirty="0" err="1" smtClean="0"/>
              <a:t>isch</a:t>
            </a:r>
            <a:r>
              <a:rPr lang="cs-CZ" sz="1200" dirty="0" smtClean="0"/>
              <a:t>&amp;</a:t>
            </a:r>
            <a:r>
              <a:rPr lang="cs-CZ" sz="1200" dirty="0" err="1" smtClean="0"/>
              <a:t>tbnid</a:t>
            </a:r>
            <a:r>
              <a:rPr lang="cs-CZ" sz="1200" dirty="0" smtClean="0"/>
              <a:t>=0E6YYpNYY325CM:&amp;</a:t>
            </a:r>
            <a:r>
              <a:rPr lang="cs-CZ" sz="1200" dirty="0" err="1" smtClean="0"/>
              <a:t>imgrefurl</a:t>
            </a:r>
            <a:r>
              <a:rPr lang="cs-CZ" sz="1200" dirty="0" smtClean="0"/>
              <a:t>=http://www.</a:t>
            </a:r>
            <a:r>
              <a:rPr lang="cs-CZ" sz="1200" dirty="0" err="1" smtClean="0"/>
              <a:t>mylot.com</a:t>
            </a:r>
            <a:r>
              <a:rPr lang="cs-CZ" sz="1200" dirty="0" smtClean="0"/>
              <a:t>/w/</a:t>
            </a:r>
            <a:r>
              <a:rPr lang="cs-CZ" sz="1200" dirty="0" err="1" smtClean="0"/>
              <a:t>photokeywords</a:t>
            </a:r>
            <a:r>
              <a:rPr lang="cs-CZ" sz="1200" dirty="0" smtClean="0"/>
              <a:t>/sad%2Bsmiley.aspx&amp;</a:t>
            </a:r>
            <a:r>
              <a:rPr lang="cs-CZ" sz="1200" dirty="0" err="1" smtClean="0"/>
              <a:t>docid</a:t>
            </a:r>
            <a:r>
              <a:rPr lang="cs-CZ" sz="1200" dirty="0" smtClean="0"/>
              <a:t>=6XARaziFVR2UgM&amp;</a:t>
            </a:r>
            <a:r>
              <a:rPr lang="cs-CZ" sz="1200" dirty="0" err="1" smtClean="0"/>
              <a:t>imgurl</a:t>
            </a:r>
            <a:r>
              <a:rPr lang="cs-CZ" sz="1200" dirty="0" smtClean="0"/>
              <a:t>=http://images.mylot.com/userImages/images/postphotos/399093.jpg&amp;w=500&amp;h=401&amp;ei=2zn0UL_JKc3EswbC-IGIDg&amp;zoom=1&amp;iact=rc&amp;dur=351&amp;sig=114654242521839938474&amp;page=12&amp;tbnh=143&amp;tbnw=179&amp;ndsp=25&amp;ved=1t:429,r:81,s:200,i:247&amp;tx=62&amp;ty=85</a:t>
            </a:r>
          </a:p>
          <a:p>
            <a:endParaRPr lang="cs-CZ" sz="12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2770" name="Picture 2" descr="http://images.mylot.com/userImages/images/postphotos/399093.jpg">
            <a:hlinkClick r:id="" action="ppaction://hlinkshowjump?jump=lastslideviewed" highlightClick="1"/>
          </p:cNvPr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14348" y="928670"/>
            <a:ext cx="5475099" cy="4391029"/>
          </a:xfrm>
          <a:prstGeom prst="rect">
            <a:avLst/>
          </a:prstGeom>
          <a:noFill/>
        </p:spPr>
      </p:pic>
      <p:sp>
        <p:nvSpPr>
          <p:cNvPr id="3" name="TextovéPole 2">
            <a:hlinkClick r:id="" action="ppaction://hlinkshowjump?jump=lastslideviewed" highlightClick="1"/>
          </p:cNvPr>
          <p:cNvSpPr txBox="1"/>
          <p:nvPr/>
        </p:nvSpPr>
        <p:spPr>
          <a:xfrm>
            <a:off x="6357950" y="4143380"/>
            <a:ext cx="245407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Špatně !!!</a:t>
            </a:r>
            <a:endParaRPr lang="cs-CZ" sz="4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457</Words>
  <Application>Microsoft Office PowerPoint</Application>
  <PresentationFormat>Předvádění na obrazovce (4:3)</PresentationFormat>
  <Paragraphs>57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Motiv systému Office</vt:lpstr>
      <vt:lpstr>Snímek 1</vt:lpstr>
      <vt:lpstr>NERUDNÉ SUROVINY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OTÁZKY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Rodina</cp:lastModifiedBy>
  <cp:revision>4</cp:revision>
  <dcterms:created xsi:type="dcterms:W3CDTF">2012-09-09T17:27:29Z</dcterms:created>
  <dcterms:modified xsi:type="dcterms:W3CDTF">2013-01-21T20:02:13Z</dcterms:modified>
</cp:coreProperties>
</file>