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8F324-D952-4CD7-98DC-5794E9153E90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A7F4C-CA67-4A8F-8D42-EC3331959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2D60B-4727-4306-84FA-0CBF96E50358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8F67D-2BA2-4765-9E22-54E76FFE4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6FAD0-51B2-44CB-80E9-FAEAFF4CB260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ABF23-02A5-47F3-AB07-8210F0C9C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71AED-B32A-4199-AB17-FEF90E738415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8477-C074-4CFF-8D69-5FDAA623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65CA7-465A-49C2-B2E5-44A24728DFF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180E1-1F22-45FD-9364-83DE143A0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E3C11-5C7F-430A-9336-F19F5F46557D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891D0-3080-4378-B315-337724773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F496E-FC8F-4CDD-AC70-28EE8738844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A66B3-387E-41B5-B1AA-F29792D45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EC6E1-63ED-44CF-AEC3-8A944203C06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3B325-E4C3-4D32-904B-0AC23B18A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B5F76-BB74-4011-8293-3C64F61D56B0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A4C52-BC3E-4231-B696-2F8029109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4AAB3-9E73-4428-84B5-6E544C24F42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F9E3-F5D8-41F4-B1BF-C93E1CD91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04699-DB29-44F0-8AA3-997B8F17ABE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A8503-41E2-4747-936A-AC2FA3124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30000">
              <a:srgbClr val="D49E6C"/>
            </a:gs>
            <a:gs pos="7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ED313FB-B6E7-46F6-8DCD-58D2667BB101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F55006-159E-48C3-BFDA-99FC2F3BF1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inecke_zelezarny_Q1.JPG" TargetMode="External"/><Relationship Id="rId3" Type="http://schemas.openxmlformats.org/officeDocument/2006/relationships/hyperlink" Target="http://cs.wikipedia.org/wiki/Soubor:Kupfer_mineral_erz.jpg" TargetMode="External"/><Relationship Id="rId7" Type="http://schemas.openxmlformats.org/officeDocument/2006/relationships/hyperlink" Target="0,s:0,i:79&amp;tx=114&amp;ty=77" TargetMode="External"/><Relationship Id="rId2" Type="http://schemas.openxmlformats.org/officeDocument/2006/relationships/hyperlink" Target="http://cs.wikipedia.org/wiki/Soubor:Banded_iron_formatio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chema_kopie.jpg" TargetMode="External"/><Relationship Id="rId5" Type="http://schemas.openxmlformats.org/officeDocument/2006/relationships/hyperlink" Target="http://cs.wikipedia.org/wiki/Soubor:Alto_horno_antiguo_Sestao.jpg" TargetMode="External"/><Relationship Id="rId10" Type="http://schemas.openxmlformats.org/officeDocument/2006/relationships/hyperlink" Target="http://en.wikipedia.org/wiki/File:SteelMill_interior.jpg" TargetMode="External"/><Relationship Id="rId4" Type="http://schemas.openxmlformats.org/officeDocument/2006/relationships/hyperlink" Target="http://cs.wikipedia.org/wiki/Soubor:HematitaEZ.jpg" TargetMode="External"/><Relationship Id="rId9" Type="http://schemas.openxmlformats.org/officeDocument/2006/relationships/hyperlink" Target="http://cs.wikipedia.org/wiki/Soubor:VysokePece1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nganeseOreUSGOV.jpg" TargetMode="External"/><Relationship Id="rId3" Type="http://schemas.openxmlformats.org/officeDocument/2006/relationships/hyperlink" Target="http://cs.wikipedia.org/wiki/Soubor:Or_Venezuela.jpg" TargetMode="External"/><Relationship Id="rId7" Type="http://schemas.openxmlformats.org/officeDocument/2006/relationships/hyperlink" Target="http://cs.wikipedia.org/wiki/Soubor:SilverRingThing.png" TargetMode="External"/><Relationship Id="rId12" Type="http://schemas.openxmlformats.org/officeDocument/2006/relationships/hyperlink" Target="http://cs.wikipedia.org/wiki/Soubor:Kompas_Sofia.JPG" TargetMode="External"/><Relationship Id="rId2" Type="http://schemas.openxmlformats.org/officeDocument/2006/relationships/hyperlink" Target="http://cs.wikipedia.org/wiki/Soubor:Magneti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ilver_crystal.jpg" TargetMode="External"/><Relationship Id="rId11" Type="http://schemas.openxmlformats.org/officeDocument/2006/relationships/hyperlink" Target="http://cs.wikipedia.org/wiki/Soubor:Ressort_de_traction_%C3%A0_spires_jointives.jpg" TargetMode="External"/><Relationship Id="rId5" Type="http://schemas.openxmlformats.org/officeDocument/2006/relationships/hyperlink" Target="&amp;ndsp=16&amp;ved=1t:429,r:2,s:0,i:85" TargetMode="External"/><Relationship Id="rId10" Type="http://schemas.openxmlformats.org/officeDocument/2006/relationships/hyperlink" Target="file:///I:\164" TargetMode="External"/><Relationship Id="rId4" Type="http://schemas.openxmlformats.org/officeDocument/2006/relationships/hyperlink" Target="tx=55&amp;ty=79" TargetMode="External"/><Relationship Id="rId9" Type="http://schemas.openxmlformats.org/officeDocument/2006/relationships/hyperlink" Target="http://cs.wikipedia.org/wiki/Soubor:Eisen_1.jp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128&amp;ty=82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03_38_Prvouka_Rudné </a:t>
            </a:r>
            <a:r>
              <a:rPr lang="cs-CZ" i="1" dirty="0" smtClean="0">
                <a:latin typeface="Garamond" pitchFamily="18" charset="0"/>
              </a:rPr>
              <a:t>suroviny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se znaky, zpracováním a využitím rudných surovin. Slouží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k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571744"/>
            <a:ext cx="7772400" cy="1470025"/>
          </a:xfrm>
        </p:spPr>
        <p:txBody>
          <a:bodyPr/>
          <a:lstStyle/>
          <a:p>
            <a:r>
              <a:rPr lang="cs-CZ" dirty="0" smtClean="0"/>
              <a:t>RUDNÉ SUROVINY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86808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Některé nerosty a horniny obsahují kovy – jmenují se rudy.</a:t>
            </a:r>
            <a:endParaRPr lang="cs-CZ" dirty="0"/>
          </a:p>
        </p:txBody>
      </p:sp>
      <p:pic>
        <p:nvPicPr>
          <p:cNvPr id="27650" name="Picture 2" descr="Soubor:Banded iron forma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714752"/>
            <a:ext cx="4714876" cy="2836784"/>
          </a:xfrm>
          <a:prstGeom prst="rect">
            <a:avLst/>
          </a:prstGeom>
          <a:noFill/>
        </p:spPr>
      </p:pic>
      <p:pic>
        <p:nvPicPr>
          <p:cNvPr id="27652" name="Picture 4" descr="Soubor:Kupfer mineral er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0135" y="1428736"/>
            <a:ext cx="4913865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358246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ŽELEZNÁ RUDA – zpracováváním železné rudy v hutích – vysokých pecích – získáváme železo.</a:t>
            </a:r>
            <a:endParaRPr lang="cs-CZ" dirty="0"/>
          </a:p>
        </p:txBody>
      </p:sp>
      <p:pic>
        <p:nvPicPr>
          <p:cNvPr id="26626" name="Picture 2" descr="Soubor:Hematita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14488"/>
            <a:ext cx="3548034" cy="1849413"/>
          </a:xfrm>
          <a:prstGeom prst="rect">
            <a:avLst/>
          </a:prstGeom>
          <a:noFill/>
        </p:spPr>
      </p:pic>
      <p:pic>
        <p:nvPicPr>
          <p:cNvPr id="26628" name="Picture 4" descr="Soubor:Alto horno antiguo Sesta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857363"/>
            <a:ext cx="3786214" cy="4394059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>
            <a:off x="4000496" y="2285992"/>
            <a:ext cx="714380" cy="5715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3929058" y="5286388"/>
            <a:ext cx="857256" cy="64294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630" name="Picture 6" descr="Soubor:Iron electrolytic and 1cm3 cub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256"/>
            <a:ext cx="3586765" cy="2232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71472" y="214290"/>
            <a:ext cx="7758138" cy="796908"/>
          </a:xfrm>
        </p:spPr>
        <p:txBody>
          <a:bodyPr/>
          <a:lstStyle/>
          <a:p>
            <a:r>
              <a:rPr lang="cs-CZ" dirty="0" smtClean="0"/>
              <a:t>Zpracování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4186238" cy="6968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Hutě – vysoká pec</a:t>
            </a:r>
            <a:endParaRPr lang="cs-CZ" dirty="0"/>
          </a:p>
        </p:txBody>
      </p:sp>
      <p:pic>
        <p:nvPicPr>
          <p:cNvPr id="25602" name="Picture 2" descr="http://i.lidovky.cz/09/093/lngal/ABC2defc7_hu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8380" y="1428736"/>
            <a:ext cx="3294281" cy="2348966"/>
          </a:xfrm>
          <a:prstGeom prst="rect">
            <a:avLst/>
          </a:prstGeom>
          <a:noFill/>
        </p:spPr>
      </p:pic>
      <p:pic>
        <p:nvPicPr>
          <p:cNvPr id="25604" name="Picture 4" descr="Soubor:Schema kop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857364"/>
            <a:ext cx="4899180" cy="47767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785794"/>
            <a:ext cx="8229600" cy="97154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Železárny – vyrábí se kusové železo pro další zpracování.</a:t>
            </a:r>
            <a:endParaRPr lang="cs-CZ" dirty="0"/>
          </a:p>
        </p:txBody>
      </p:sp>
      <p:pic>
        <p:nvPicPr>
          <p:cNvPr id="24578" name="Picture 2" descr="Soubor:Trinecke zelezarny Q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14488"/>
            <a:ext cx="4500594" cy="3374038"/>
          </a:xfrm>
          <a:prstGeom prst="rect">
            <a:avLst/>
          </a:prstGeom>
          <a:noFill/>
        </p:spPr>
      </p:pic>
      <p:pic>
        <p:nvPicPr>
          <p:cNvPr id="24580" name="Picture 4" descr="Soubor:VysokePece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500438"/>
            <a:ext cx="4143404" cy="31075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8"/>
            <a:ext cx="8229600" cy="118585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 ocelárnách se železo zušlechťuje – zlepšují se jeho vlastnosti.</a:t>
            </a:r>
            <a:endParaRPr lang="cs-CZ" dirty="0"/>
          </a:p>
        </p:txBody>
      </p:sp>
      <p:pic>
        <p:nvPicPr>
          <p:cNvPr id="23554" name="Picture 2" descr="File:SteelMill interi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643050"/>
            <a:ext cx="7620000" cy="4267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104298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V drátovnách se ocel zpracovává na dráty a pružiny.</a:t>
            </a:r>
            <a:endParaRPr lang="cs-CZ" dirty="0"/>
          </a:p>
        </p:txBody>
      </p:sp>
      <p:pic>
        <p:nvPicPr>
          <p:cNvPr id="22530" name="Picture 2" descr="http://www.pribram.cz/galerie/clanky/velke/7782_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643050"/>
            <a:ext cx="3086100" cy="2571751"/>
          </a:xfrm>
          <a:prstGeom prst="rect">
            <a:avLst/>
          </a:prstGeom>
          <a:noFill/>
        </p:spPr>
      </p:pic>
      <p:pic>
        <p:nvPicPr>
          <p:cNvPr id="22532" name="Picture 4" descr="http://www.ostrava-online.cz/files/styles/size4/public/1254219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643314"/>
            <a:ext cx="3905250" cy="2609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00042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Ve válcovnách se válcuje potrubí, plechy.</a:t>
            </a:r>
            <a:endParaRPr lang="cs-CZ" dirty="0"/>
          </a:p>
        </p:txBody>
      </p:sp>
      <p:pic>
        <p:nvPicPr>
          <p:cNvPr id="21506" name="Picture 2" descr="http://radimch.net.tvtrinec.cz/2011-03-25_Valcovna_trub/slides/DSCN15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285860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358246" cy="21431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MAGNETIT – obsahuje největší množství železa ze všech železných rud.</a:t>
            </a:r>
          </a:p>
          <a:p>
            <a:pPr algn="ctr">
              <a:buNone/>
            </a:pPr>
            <a:r>
              <a:rPr lang="cs-CZ" dirty="0" smtClean="0"/>
              <a:t>Magnetit je silně magnetický – působí na střelku kompasu.</a:t>
            </a:r>
            <a:endParaRPr lang="cs-CZ" dirty="0"/>
          </a:p>
        </p:txBody>
      </p:sp>
      <p:pic>
        <p:nvPicPr>
          <p:cNvPr id="20482" name="Picture 2" descr="Soubor:Magnet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786058"/>
            <a:ext cx="5191108" cy="34326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Drahé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1214422"/>
            <a:ext cx="8229600" cy="240030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ZLATO – je žlutý kovový nerost v přírodě vzácný.</a:t>
            </a:r>
          </a:p>
          <a:p>
            <a:pPr>
              <a:buNone/>
            </a:pPr>
            <a:r>
              <a:rPr lang="cs-CZ" dirty="0" smtClean="0"/>
              <a:t>Těží se v hlubinných dolech – zlatonosné žíly.</a:t>
            </a:r>
          </a:p>
          <a:p>
            <a:pPr>
              <a:buNone/>
            </a:pPr>
            <a:r>
              <a:rPr lang="cs-CZ" dirty="0" smtClean="0"/>
              <a:t>V řekách se rýžuje v podobě plíšků a valounů.</a:t>
            </a:r>
            <a:endParaRPr lang="cs-CZ" dirty="0"/>
          </a:p>
        </p:txBody>
      </p:sp>
      <p:pic>
        <p:nvPicPr>
          <p:cNvPr id="19458" name="Picture 2" descr="Soubor:Or Venezue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3000372"/>
            <a:ext cx="3357586" cy="3515796"/>
          </a:xfrm>
          <a:prstGeom prst="rect">
            <a:avLst/>
          </a:prstGeom>
          <a:noFill/>
        </p:spPr>
      </p:pic>
      <p:pic>
        <p:nvPicPr>
          <p:cNvPr id="19460" name="Picture 4" descr="http://geologie.vsb.cz/loziska/loziska/rudy/zlato%2002_resi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429000"/>
            <a:ext cx="2987665" cy="22407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229600" cy="104298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Používá  se k výrobě šperků, mincí, v elektrotechnickém průmyslu.</a:t>
            </a:r>
            <a:endParaRPr lang="cs-CZ" dirty="0"/>
          </a:p>
        </p:txBody>
      </p:sp>
      <p:pic>
        <p:nvPicPr>
          <p:cNvPr id="18436" name="Picture 4" descr="http://media.investicniweb.cz/photos/2012/09/25/7-14837-sperky_1_1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643182"/>
            <a:ext cx="5048285" cy="3786214"/>
          </a:xfrm>
          <a:prstGeom prst="rect">
            <a:avLst/>
          </a:prstGeom>
          <a:noFill/>
        </p:spPr>
      </p:pic>
      <p:pic>
        <p:nvPicPr>
          <p:cNvPr id="18438" name="Picture 6" descr="http://www.cnews.cz/sites/default/files/pictures/archive/novinky/2012/07cervenec/lf/ECS-z77h2-a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357298"/>
            <a:ext cx="3646988" cy="29479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178595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STŘÍBRO – je bílý kovový nerost, těží se v dolech.</a:t>
            </a:r>
          </a:p>
          <a:p>
            <a:pPr algn="ctr">
              <a:buNone/>
            </a:pPr>
            <a:r>
              <a:rPr lang="cs-CZ" dirty="0" smtClean="0"/>
              <a:t>Používá se na výrobu šperků</a:t>
            </a:r>
            <a:r>
              <a:rPr lang="cs-CZ" smtClean="0"/>
              <a:t>, mincí a </a:t>
            </a:r>
            <a:r>
              <a:rPr lang="cs-CZ" dirty="0" smtClean="0"/>
              <a:t>v elektrotechnice.</a:t>
            </a:r>
            <a:endParaRPr lang="cs-CZ" dirty="0"/>
          </a:p>
        </p:txBody>
      </p:sp>
      <p:pic>
        <p:nvPicPr>
          <p:cNvPr id="17410" name="Picture 2" descr="Soubor:Silver cryst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4"/>
            <a:ext cx="4410170" cy="3458957"/>
          </a:xfrm>
          <a:prstGeom prst="rect">
            <a:avLst/>
          </a:prstGeom>
          <a:noFill/>
        </p:spPr>
      </p:pic>
      <p:pic>
        <p:nvPicPr>
          <p:cNvPr id="17412" name="Picture 4" descr="Soubor:SilverRingThin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357430"/>
            <a:ext cx="2528881" cy="34833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to jsou rudy?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571472" y="2071678"/>
            <a:ext cx="6286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Některé nerosty a horniny, které obsahují kovy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71472" y="2500306"/>
            <a:ext cx="7269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Horniny, které vznikají z vyvřelých hornin a sedimentů </a:t>
            </a:r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71472" y="2928934"/>
            <a:ext cx="2951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Přeměněné horniny</a:t>
            </a:r>
            <a:endParaRPr lang="cs-CZ" sz="2400" dirty="0"/>
          </a:p>
        </p:txBody>
      </p:sp>
      <p:pic>
        <p:nvPicPr>
          <p:cNvPr id="16386" name="Picture 2" descr="Soubor:ManganeseOreUSG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043373"/>
            <a:ext cx="3571900" cy="3100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428604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 čeho se vyrábí železo?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000100" y="1395699"/>
            <a:ext cx="2800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Z manganové rudy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00100" y="1857364"/>
            <a:ext cx="23603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Z olověné rudy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1000100" y="2285992"/>
            <a:ext cx="2406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Ze železné rudy</a:t>
            </a:r>
            <a:endParaRPr lang="cs-CZ" sz="2400" dirty="0"/>
          </a:p>
        </p:txBody>
      </p:sp>
      <p:pic>
        <p:nvPicPr>
          <p:cNvPr id="6146" name="Picture 2" descr="Soubor:Eisen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214422"/>
            <a:ext cx="3295650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229600" cy="54292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Co se dělá v železárnách?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000100" y="1428736"/>
            <a:ext cx="3875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Zlepšují se vlastnosti železa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1000100" y="1857364"/>
            <a:ext cx="3415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Vyrábí se kusové železo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000100" y="2285992"/>
            <a:ext cx="366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Válcuje se potrubí, plechy</a:t>
            </a:r>
            <a:endParaRPr lang="cs-CZ" sz="2400" dirty="0"/>
          </a:p>
        </p:txBody>
      </p:sp>
      <p:pic>
        <p:nvPicPr>
          <p:cNvPr id="5124" name="Picture 4" descr="http://media.novinky.cz/186/261864-top_foto1-qe0a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000372"/>
            <a:ext cx="5715000" cy="3219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357166"/>
            <a:ext cx="8229600" cy="542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Kde se vyrábí pružiny?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357290" y="1357298"/>
            <a:ext cx="2109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V ocelárnách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1357290" y="1785926"/>
            <a:ext cx="2160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 drátovnách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357290" y="2214554"/>
            <a:ext cx="150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V hutích</a:t>
            </a:r>
            <a:endParaRPr lang="cs-CZ" sz="2400" dirty="0"/>
          </a:p>
        </p:txBody>
      </p:sp>
      <p:pic>
        <p:nvPicPr>
          <p:cNvPr id="4098" name="Picture 2" descr="Soubor:Ressort de traction à spires jointiv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928934"/>
            <a:ext cx="5934075" cy="2905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71480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Působí magnetit na střelku kompasu?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1214414" y="1571612"/>
            <a:ext cx="965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ano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214414" y="1928802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214414" y="2285992"/>
            <a:ext cx="420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pouze v kombinaci se železem</a:t>
            </a:r>
            <a:endParaRPr lang="cs-CZ" sz="2400" dirty="0"/>
          </a:p>
        </p:txBody>
      </p:sp>
      <p:pic>
        <p:nvPicPr>
          <p:cNvPr id="3074" name="Picture 2" descr="Soubor:Kompas Sof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857496"/>
            <a:ext cx="4905356" cy="36790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se rýžovalo či ještě někde rýžuje v řekách?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142976" y="1714488"/>
            <a:ext cx="1620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magnetit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1142976" y="2143116"/>
            <a:ext cx="1106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zlato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142976" y="2571744"/>
            <a:ext cx="1299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stříbro</a:t>
            </a:r>
            <a:endParaRPr lang="cs-CZ" sz="2400" dirty="0"/>
          </a:p>
        </p:txBody>
      </p:sp>
      <p:pic>
        <p:nvPicPr>
          <p:cNvPr id="37890" name="Picture 2" descr="http://i.lidovky.cz/10/082/lngal/KIM35370c_p2010081804949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786058"/>
            <a:ext cx="4381500" cy="2933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71480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Kde  se těží stříbro?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643050"/>
            <a:ext cx="156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V řekách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857224" y="2071678"/>
            <a:ext cx="1675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 lomech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857224" y="2500306"/>
            <a:ext cx="1560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V dolech</a:t>
            </a:r>
            <a:endParaRPr lang="cs-CZ" sz="2400" dirty="0"/>
          </a:p>
        </p:txBody>
      </p:sp>
      <p:pic>
        <p:nvPicPr>
          <p:cNvPr id="35842" name="Picture 2" descr="http://zak.3zsmt.cz:888/harastova/st%C5%99%C3%ADbro.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2214554"/>
            <a:ext cx="5524496" cy="414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86808" cy="621510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http://cs.wikipedia.org/wiki/Soubor:Banded_iron_formation.jpg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http://cs.wikipedia.org/wiki/Soubor:Kupfer_mineral_erz.jpg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http://cs.wikipedia.org/wiki/Soubor:HematitaEZ.jpg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http://cs.wikipedia.org/wiki/Soubor:Iron_electrolytic_and_1cm3_cube.jpg</a:t>
            </a:r>
          </a:p>
          <a:p>
            <a:r>
              <a:rPr lang="cs-CZ" sz="1200" dirty="0" smtClean="0">
                <a:hlinkClick r:id="rId5"/>
              </a:rPr>
              <a:t>http://cs.wikipedia.org/wiki/Soubor:Alto_horno_antiguo_Sestao.jpg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http://cs.wikipedia.org/wiki/Soubor:Schema_kopie.jpg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=lWaHECIodbxE4M:&amp;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=http://byznys.lidovky.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miliardar</a:t>
            </a:r>
            <a:r>
              <a:rPr lang="cs-CZ" sz="1200" dirty="0" smtClean="0"/>
              <a:t>-</a:t>
            </a:r>
            <a:r>
              <a:rPr lang="cs-CZ" sz="1200" dirty="0" err="1" smtClean="0"/>
              <a:t>karel</a:t>
            </a:r>
            <a:r>
              <a:rPr lang="cs-CZ" sz="1200" dirty="0" smtClean="0"/>
              <a:t>-</a:t>
            </a:r>
            <a:r>
              <a:rPr lang="cs-CZ" sz="1200" dirty="0" err="1" smtClean="0"/>
              <a:t>komarek</a:t>
            </a:r>
            <a:r>
              <a:rPr lang="cs-CZ" sz="1200" dirty="0" smtClean="0"/>
              <a:t>-</a:t>
            </a:r>
            <a:r>
              <a:rPr lang="cs-CZ" sz="1200" dirty="0" err="1" smtClean="0"/>
              <a:t>zachrani</a:t>
            </a:r>
            <a:r>
              <a:rPr lang="cs-CZ" sz="1200" dirty="0" smtClean="0"/>
              <a:t>-</a:t>
            </a:r>
            <a:r>
              <a:rPr lang="cs-CZ" sz="1200" dirty="0" err="1" smtClean="0"/>
              <a:t>plzenske</a:t>
            </a:r>
            <a:r>
              <a:rPr lang="cs-CZ" sz="1200" dirty="0" smtClean="0"/>
              <a:t>-</a:t>
            </a:r>
            <a:r>
              <a:rPr lang="cs-CZ" sz="1200" dirty="0" err="1" smtClean="0"/>
              <a:t>hute</a:t>
            </a:r>
            <a:r>
              <a:rPr lang="cs-CZ" sz="1200" dirty="0" smtClean="0"/>
              <a:t>-lide-o-</a:t>
            </a:r>
            <a:r>
              <a:rPr lang="cs-CZ" sz="1200" dirty="0" err="1" smtClean="0"/>
              <a:t>praci</a:t>
            </a:r>
            <a:r>
              <a:rPr lang="cs-CZ" sz="1200" dirty="0" smtClean="0"/>
              <a:t>-</a:t>
            </a:r>
            <a:r>
              <a:rPr lang="cs-CZ" sz="1200" dirty="0" err="1" smtClean="0"/>
              <a:t>neprijdou</a:t>
            </a:r>
            <a:r>
              <a:rPr lang="cs-CZ" sz="1200" dirty="0" smtClean="0"/>
              <a:t>-1k5-/firmy-trhy.</a:t>
            </a:r>
            <a:r>
              <a:rPr lang="cs-CZ" sz="1200" dirty="0" err="1" smtClean="0"/>
              <a:t>asp</a:t>
            </a:r>
            <a:r>
              <a:rPr lang="cs-CZ" sz="1200" dirty="0" smtClean="0"/>
              <a:t>%3Fc%3DA121002_173352_firmy-trhy_</a:t>
            </a:r>
            <a:r>
              <a:rPr lang="cs-CZ" sz="1200" dirty="0" err="1" smtClean="0"/>
              <a:t>mev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iIFkvurfzBvL</a:t>
            </a:r>
            <a:r>
              <a:rPr lang="cs-CZ" sz="1200" dirty="0" smtClean="0"/>
              <a:t>-M&amp;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/09/093/</a:t>
            </a:r>
            <a:r>
              <a:rPr lang="cs-CZ" sz="1200" dirty="0" err="1" smtClean="0"/>
              <a:t>lngal</a:t>
            </a:r>
            <a:r>
              <a:rPr lang="cs-CZ" sz="1200" dirty="0" smtClean="0"/>
              <a:t>/ABC2defc7_</a:t>
            </a:r>
            <a:r>
              <a:rPr lang="cs-CZ" sz="1200" dirty="0" err="1" smtClean="0"/>
              <a:t>hute.jpg</a:t>
            </a:r>
            <a:r>
              <a:rPr lang="cs-CZ" sz="1200" dirty="0" smtClean="0"/>
              <a:t>&amp;w=460&amp;h=328&amp;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=9v_yUKmKDI2XhQeTv4G4CA&amp;zoom=1&amp;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&amp;dur=385&amp;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</a:t>
            </a:r>
            <a:r>
              <a:rPr lang="cs-CZ" sz="1200" dirty="0" smtClean="0">
                <a:hlinkClick r:id="rId7"/>
              </a:rPr>
              <a:t>0,s:0,i:79&amp;</a:t>
            </a:r>
            <a:r>
              <a:rPr lang="cs-CZ" sz="1200" dirty="0" err="1" smtClean="0">
                <a:hlinkClick r:id="rId7"/>
              </a:rPr>
              <a:t>tx</a:t>
            </a:r>
            <a:r>
              <a:rPr lang="cs-CZ" sz="1200" dirty="0" smtClean="0">
                <a:hlinkClick r:id="rId7"/>
              </a:rPr>
              <a:t>=114&amp;ty=77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http://cs.wikipedia.org/wiki/Soubor:Trinecke_zelezarny_Q1.JPG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http://cs.wikipedia.org/wiki/Soubor:VysokePece1.jpg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http://en.wikipedia.org/wiki/File:SteelMill_interior.jpg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=-VKmMpY4GeLRuM:&amp;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pribram.cz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clanek</a:t>
            </a:r>
            <a:r>
              <a:rPr lang="cs-CZ" sz="1200" dirty="0" smtClean="0"/>
              <a:t>-</a:t>
            </a:r>
            <a:r>
              <a:rPr lang="cs-CZ" sz="1200" dirty="0" err="1" smtClean="0"/>
              <a:t>brezohorska</a:t>
            </a:r>
            <a:r>
              <a:rPr lang="cs-CZ" sz="1200" dirty="0" smtClean="0"/>
              <a:t>-</a:t>
            </a:r>
            <a:r>
              <a:rPr lang="cs-CZ" sz="1200" dirty="0" err="1" smtClean="0"/>
              <a:t>dratovna</a:t>
            </a:r>
            <a:r>
              <a:rPr lang="cs-CZ" sz="1200" dirty="0" smtClean="0"/>
              <a:t>-</a:t>
            </a:r>
            <a:r>
              <a:rPr lang="cs-CZ" sz="1200" dirty="0" err="1" smtClean="0"/>
              <a:t>vyrabela</a:t>
            </a:r>
            <a:r>
              <a:rPr lang="cs-CZ" sz="1200" dirty="0" smtClean="0"/>
              <a:t>-200-kilometru-lan-</a:t>
            </a:r>
            <a:r>
              <a:rPr lang="cs-CZ" sz="1200" dirty="0" err="1" smtClean="0"/>
              <a:t>rocne</a:t>
            </a:r>
            <a:r>
              <a:rPr lang="cs-CZ" sz="1200" dirty="0" smtClean="0"/>
              <a:t>-</a:t>
            </a:r>
            <a:r>
              <a:rPr lang="cs-CZ" sz="1200" dirty="0" err="1" smtClean="0"/>
              <a:t>fotogalerie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ZyIU</a:t>
            </a:r>
            <a:r>
              <a:rPr lang="cs-CZ" sz="1200" dirty="0" smtClean="0"/>
              <a:t>_yybFf1LuM&amp;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pribram.cz</a:t>
            </a:r>
            <a:r>
              <a:rPr lang="cs-CZ" sz="1200" dirty="0" smtClean="0"/>
              <a:t>/galerie/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velke</a:t>
            </a:r>
            <a:r>
              <a:rPr lang="cs-CZ" sz="1200" dirty="0" smtClean="0"/>
              <a:t>/7782_7.jpg&amp;w=324&amp;h=270&amp;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=PQbzUImdC4eFhQfk6YDYAg&amp;zoom=1&amp;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=558&amp;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=127&amp;dur=3588&amp;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=246&amp;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=142&amp;ty=152&amp;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=1t:429,r:3,s:0,i:88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=jsakRCaA0qDfoM:&amp;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ostrava</a:t>
            </a:r>
            <a:r>
              <a:rPr lang="cs-CZ" sz="1200" dirty="0" smtClean="0"/>
              <a:t>-online.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zpravy</a:t>
            </a:r>
            <a:r>
              <a:rPr lang="cs-CZ" sz="1200" dirty="0" smtClean="0"/>
              <a:t>/</a:t>
            </a:r>
            <a:r>
              <a:rPr lang="cs-CZ" sz="1200" dirty="0" err="1" smtClean="0"/>
              <a:t>trinecke</a:t>
            </a:r>
            <a:r>
              <a:rPr lang="cs-CZ" sz="1200" dirty="0" smtClean="0"/>
              <a:t>-</a:t>
            </a:r>
            <a:r>
              <a:rPr lang="cs-CZ" sz="1200" dirty="0" err="1" smtClean="0"/>
              <a:t>zelezarny</a:t>
            </a:r>
            <a:r>
              <a:rPr lang="cs-CZ" sz="1200" dirty="0" smtClean="0"/>
              <a:t>-se-staly-</a:t>
            </a:r>
            <a:r>
              <a:rPr lang="cs-CZ" sz="1200" dirty="0" err="1" smtClean="0"/>
              <a:t>vlastnikem</a:t>
            </a:r>
            <a:r>
              <a:rPr lang="cs-CZ" sz="1200" dirty="0" smtClean="0"/>
              <a:t>-</a:t>
            </a:r>
            <a:r>
              <a:rPr lang="cs-CZ" sz="1200" dirty="0" err="1" smtClean="0"/>
              <a:t>bohuminskych</a:t>
            </a:r>
            <a:r>
              <a:rPr lang="cs-CZ" sz="1200" dirty="0" smtClean="0"/>
              <a:t>-</a:t>
            </a:r>
            <a:r>
              <a:rPr lang="cs-CZ" sz="1200" dirty="0" err="1" smtClean="0"/>
              <a:t>dratoven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=J_9wBkZX2NvIdM&amp;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ostrava</a:t>
            </a:r>
            <a:r>
              <a:rPr lang="cs-CZ" sz="1200" dirty="0" smtClean="0"/>
              <a:t>-online.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styles</a:t>
            </a:r>
            <a:r>
              <a:rPr lang="cs-CZ" sz="1200" dirty="0" smtClean="0"/>
              <a:t>/size4/public/1254219.jpeg&amp;w=410&amp;h=274&amp;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=PQbzUImdC4eFhQfk6YDYAg&amp;zoom=1&amp;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&amp;dur=449&amp;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=1t:429,r:5,s:0,i:94&amp;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=141&amp;ty=91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=GoCppim8xQpekM:&amp;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radimch.net.tvtrinec.cz/2011-03-25_Valcovna_trub/&amp;docid=xrCeD_1Q605PoM&amp;imgurl=http://radimch.net.tvtrinec.cz/2011-03-25_Valcovna_trub/slides/DSCN1577.JPG&amp;w=800&amp;h=600&amp;ei=5gbzUNmgKIiGhQeop4CQCQ&amp;zoom=1&amp;iact=rc&amp;dur=488&amp;sig=114654242521839938474&amp;page=4&amp;tbnh=130&amp;tbnw=169&amp;start=55&amp;ndsp=20&amp;ved=1t:429,r:67,s:0,i:285&amp;tx=97&amp;ty=116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http://cs.wikipedia.org/wiki/Soubor:Magnetite.jpg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http://cs.wikipedia.org/wiki/Soubor:Or_Venezuela.jpg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IzePeJsFPPMKuM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/rudy/zlato.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=o8xLgJV33UahfM&amp;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/rudy/zlato%25252002_</a:t>
            </a:r>
            <a:r>
              <a:rPr lang="cs-CZ" sz="1200" dirty="0" err="1" smtClean="0"/>
              <a:t>resize.JPG</a:t>
            </a:r>
            <a:r>
              <a:rPr lang="cs-CZ" sz="1200" dirty="0" smtClean="0"/>
              <a:t>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=VwjzUPuOFsrIhAfh5ICYBQ&amp;zoom=1&amp;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=314&amp;dur=12&amp;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=85&amp;ty=121&amp;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=1t:429,r:5,s:0,i:121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=-2-</a:t>
            </a:r>
            <a:r>
              <a:rPr lang="cs-CZ" sz="1200" dirty="0" err="1" smtClean="0"/>
              <a:t>wLOxYjpoogM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investicniweb.cz</a:t>
            </a:r>
            <a:r>
              <a:rPr lang="cs-CZ" sz="1200" dirty="0" smtClean="0"/>
              <a:t>/</a:t>
            </a:r>
            <a:r>
              <a:rPr lang="cs-CZ" sz="1200" dirty="0" err="1" smtClean="0"/>
              <a:t>fx</a:t>
            </a:r>
            <a:r>
              <a:rPr lang="cs-CZ" sz="1200" dirty="0" smtClean="0"/>
              <a:t>-komodity/komodity/2012/9/28/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/pro-proti-</a:t>
            </a:r>
            <a:r>
              <a:rPr lang="cs-CZ" sz="1200" dirty="0" err="1" smtClean="0"/>
              <a:t>vsech</a:t>
            </a:r>
            <a:r>
              <a:rPr lang="cs-CZ" sz="1200" dirty="0" smtClean="0"/>
              <a:t>-typu-investic-do-zlata/&amp;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=twhgceYV65Tb-M&amp;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=http://media.</a:t>
            </a:r>
            <a:r>
              <a:rPr lang="cs-CZ" sz="1200" dirty="0" err="1" smtClean="0"/>
              <a:t>investicniweb.cz</a:t>
            </a:r>
            <a:r>
              <a:rPr lang="cs-CZ" sz="1200" dirty="0" smtClean="0"/>
              <a:t>/</a:t>
            </a:r>
            <a:r>
              <a:rPr lang="cs-CZ" sz="1200" dirty="0" err="1" smtClean="0"/>
              <a:t>photos</a:t>
            </a:r>
            <a:r>
              <a:rPr lang="cs-CZ" sz="1200" dirty="0" smtClean="0"/>
              <a:t>/2012/09/25/7-14837-</a:t>
            </a:r>
            <a:r>
              <a:rPr lang="cs-CZ" sz="1200" dirty="0" err="1" smtClean="0"/>
              <a:t>sperky</a:t>
            </a:r>
            <a:r>
              <a:rPr lang="cs-CZ" sz="1200" dirty="0" smtClean="0"/>
              <a:t>_1_1_1.jpg&amp;w=400&amp;h=300&amp;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=BgnzULmIL8y2hAel1oCQAg&amp;zoom=1&amp;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&amp;dur=411&amp;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=189&amp;start=0&amp;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=1t:429,r:14,s:0,i:121&amp;</a:t>
            </a:r>
            <a:r>
              <a:rPr lang="cs-CZ" sz="1200" dirty="0" err="1" smtClean="0">
                <a:hlinkClick r:id="rId4" action="ppaction://hlinkfile"/>
              </a:rPr>
              <a:t>tx</a:t>
            </a:r>
            <a:r>
              <a:rPr lang="cs-CZ" sz="1200" dirty="0" smtClean="0">
                <a:hlinkClick r:id="rId4" action="ppaction://hlinkfile"/>
              </a:rPr>
              <a:t>=55&amp;ty=79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=RulOfmH7AYJp7M:&amp;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xtrahardware.cnews.cz/smutna-cisla-jak-elektronika-vycerpava-prirodni-zdroje-drahych-kovu&amp;docid=yU4X6F_mMquy6M&amp;imgurl=http://www.cnews.cz/sites/default/files/pictures/archive/novinky/2012/07cervenec/lf/ECS-z77h2-ax.jpg&amp;w=480&amp;h=388&amp;ei=KQrzULjBMc-AhQemg4GoAg&amp;zoom=1&amp;iact=hc&amp;vpx=276&amp;vpy=117&amp;dur=3829&amp;hovh=202&amp;hovw=250&amp;tx=168&amp;ty=135&amp;sig=114654242521839938474&amp;page=1&amp;tbnh=128&amp;tbnw=158&amp;start=0</a:t>
            </a:r>
            <a:r>
              <a:rPr lang="cs-CZ" sz="1200" dirty="0" smtClean="0">
                <a:hlinkClick r:id="rId5" action="ppaction://hlinkfile"/>
              </a:rPr>
              <a:t>&amp;ndsp=16&amp;ved=1t:429,r:2,s:0,i:85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http://cs.wikipedia.org/wiki/Soubor:Silver_crystal.jpg</a:t>
            </a:r>
            <a:endParaRPr lang="cs-CZ" sz="1200" dirty="0"/>
          </a:p>
          <a:p>
            <a:r>
              <a:rPr lang="cs-CZ" sz="1200" dirty="0" smtClean="0">
                <a:hlinkClick r:id="rId7"/>
              </a:rPr>
              <a:t>http://cs.wikipedia.org/wiki/Soubor:SilverRingThing.png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http://cs.wikipedia.org/wiki/Soubor:ManganeseOreUSGOV.jpg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http://cs.wikipedia.org/wiki/Soubor:Eisen_1.jpg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=eXZSkSQat4i5dM:&amp;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/ekonomika/280280-</a:t>
            </a:r>
            <a:r>
              <a:rPr lang="cs-CZ" sz="1200" dirty="0" err="1" smtClean="0"/>
              <a:t>dratovna</a:t>
            </a:r>
            <a:r>
              <a:rPr lang="cs-CZ" sz="1200" dirty="0" smtClean="0"/>
              <a:t>-v-</a:t>
            </a:r>
            <a:r>
              <a:rPr lang="cs-CZ" sz="1200" dirty="0" err="1" smtClean="0"/>
              <a:t>bohumine</a:t>
            </a:r>
            <a:r>
              <a:rPr lang="cs-CZ" sz="1200" dirty="0" smtClean="0"/>
              <a:t>-</a:t>
            </a:r>
            <a:r>
              <a:rPr lang="cs-CZ" sz="1200" dirty="0" err="1" smtClean="0"/>
              <a:t>uz</a:t>
            </a:r>
            <a:r>
              <a:rPr lang="cs-CZ" sz="1200" dirty="0" smtClean="0"/>
              <a:t>-</a:t>
            </a:r>
            <a:r>
              <a:rPr lang="cs-CZ" sz="1200" dirty="0" err="1" smtClean="0"/>
              <a:t>patri</a:t>
            </a:r>
            <a:r>
              <a:rPr lang="cs-CZ" sz="1200" dirty="0" smtClean="0"/>
              <a:t>-</a:t>
            </a:r>
            <a:r>
              <a:rPr lang="cs-CZ" sz="1200" dirty="0" err="1" smtClean="0"/>
              <a:t>trineckym</a:t>
            </a:r>
            <a:r>
              <a:rPr lang="cs-CZ" sz="1200" dirty="0" smtClean="0"/>
              <a:t>-</a:t>
            </a:r>
            <a:r>
              <a:rPr lang="cs-CZ" sz="1200" dirty="0" err="1" smtClean="0"/>
              <a:t>zelezarnam.html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dGS</a:t>
            </a:r>
            <a:r>
              <a:rPr lang="cs-CZ" sz="1200" dirty="0" smtClean="0"/>
              <a:t>-00CSqnIhVM&amp;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=http://media.novinky.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/186/261864-top_foto1-qe0ah.jpg&amp;w=600&amp;h=338&amp;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=ixDzUNCrDYeGhQeop4CQCQ&amp;zoom=1&amp;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=360&amp;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=244&amp;dur=1533&amp;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=168&amp;ty=107&amp;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=230&amp;start=15&amp;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=1t:429,r:22,s:0,</a:t>
            </a:r>
            <a:r>
              <a:rPr lang="cs-CZ" sz="1200" dirty="0" smtClean="0">
                <a:hlinkClick r:id="rId10" action="ppaction://hlinkfile"/>
              </a:rPr>
              <a:t>i:164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http://cs.wikipedia.org/wiki/Soubor:Ressort_de_traction_%C3%A0_spires_jointives.jpg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http://cs.wikipedia.org/wiki/Soubor:Kompas_Sofia.JPG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01122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=2azaosTemjFc4M:&amp;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=http://byznys.lidovky.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novotny</a:t>
            </a:r>
            <a:r>
              <a:rPr lang="cs-CZ" sz="1200" dirty="0" smtClean="0"/>
              <a:t>-</a:t>
            </a:r>
            <a:r>
              <a:rPr lang="cs-CZ" sz="1200" dirty="0" err="1" smtClean="0"/>
              <a:t>ceka</a:t>
            </a:r>
            <a:r>
              <a:rPr lang="cs-CZ" sz="1200" dirty="0" smtClean="0"/>
              <a:t>-</a:t>
            </a:r>
            <a:r>
              <a:rPr lang="cs-CZ" sz="1200" dirty="0" err="1" smtClean="0"/>
              <a:t>nas</a:t>
            </a:r>
            <a:r>
              <a:rPr lang="cs-CZ" sz="1200" dirty="0" smtClean="0"/>
              <a:t>-</a:t>
            </a:r>
            <a:r>
              <a:rPr lang="cs-CZ" sz="1200" dirty="0" err="1" smtClean="0"/>
              <a:t>dalsi</a:t>
            </a:r>
            <a:r>
              <a:rPr lang="cs-CZ" sz="1200" dirty="0" smtClean="0"/>
              <a:t>-zlata-</a:t>
            </a:r>
            <a:r>
              <a:rPr lang="cs-CZ" sz="1200" dirty="0" err="1" smtClean="0"/>
              <a:t>horecka</a:t>
            </a:r>
            <a:r>
              <a:rPr lang="cs-CZ" sz="1200" dirty="0" smtClean="0"/>
              <a:t>-d77-/firmy-trhy.</a:t>
            </a:r>
            <a:r>
              <a:rPr lang="cs-CZ" sz="1200" dirty="0" err="1" smtClean="0"/>
              <a:t>asp</a:t>
            </a:r>
            <a:r>
              <a:rPr lang="cs-CZ" sz="1200" dirty="0" smtClean="0"/>
              <a:t>%3Fc%3DA110110_093307_firmy-trhy_</a:t>
            </a:r>
            <a:r>
              <a:rPr lang="cs-CZ" sz="1200" dirty="0" err="1" smtClean="0"/>
              <a:t>gh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=_ksn7IeWkmzNXM&amp;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/10/082/</a:t>
            </a:r>
            <a:r>
              <a:rPr lang="cs-CZ" sz="1200" dirty="0" err="1" smtClean="0"/>
              <a:t>lngal</a:t>
            </a:r>
            <a:r>
              <a:rPr lang="cs-CZ" sz="1200" dirty="0" smtClean="0"/>
              <a:t>/KIM35370c_p201008180494901.jpg&amp;w=460&amp;h=308&amp;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=ohHzUMegF4mYhQeXpYH4BA&amp;zoom=1&amp;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&amp;dur=321&amp;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=1t:429,r:10,s:0,i:123&amp;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2" action="ppaction://hlinkfile"/>
              </a:rPr>
              <a:t>128&amp;ty=82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=nugWniMQw7hp3M:&amp;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=http://zak.3zsmt.cz:888/</a:t>
            </a:r>
            <a:r>
              <a:rPr lang="cs-CZ" sz="1200" dirty="0" err="1" smtClean="0"/>
              <a:t>harastova</a:t>
            </a:r>
            <a:r>
              <a:rPr lang="cs-CZ" sz="1200" dirty="0" smtClean="0"/>
              <a:t>/kovy.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jTnUQsxIRZjRqM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=http://zak.3zsmt.cz:888/</a:t>
            </a:r>
            <a:r>
              <a:rPr lang="cs-CZ" sz="1200" dirty="0" err="1" smtClean="0"/>
              <a:t>harastova</a:t>
            </a:r>
            <a:r>
              <a:rPr lang="cs-CZ" sz="1200" dirty="0" smtClean="0"/>
              <a:t>/</a:t>
            </a:r>
            <a:r>
              <a:rPr lang="cs-CZ" sz="1200" dirty="0" err="1" smtClean="0"/>
              <a:t>st</a:t>
            </a:r>
            <a:r>
              <a:rPr lang="cs-CZ" sz="1200" dirty="0" smtClean="0"/>
              <a:t>%2525C5%252599%2525C3%2525ADbro.jpg.jpg&amp;w=640&amp;h=480&amp;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=DBLzUMHsPMSKhQeex4CoDw&amp;zoom=1&amp;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=170&amp;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=163&amp;dur=80&amp;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=161&amp;ty=130&amp;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=1t:429,r:1,s:0,i:148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?start=362&amp;um=1&amp;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=11Pk0OL6R-</a:t>
            </a:r>
            <a:r>
              <a:rPr lang="cs-CZ" sz="1200" dirty="0" err="1" smtClean="0"/>
              <a:t>qXkM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untidyblog.com</a:t>
            </a:r>
            <a:r>
              <a:rPr lang="cs-CZ" sz="1200" dirty="0" smtClean="0"/>
              <a:t>/stop-</a:t>
            </a:r>
            <a:r>
              <a:rPr lang="cs-CZ" sz="1200" dirty="0" err="1" smtClean="0"/>
              <a:t>worrying</a:t>
            </a:r>
            <a:r>
              <a:rPr lang="cs-CZ" sz="1200" dirty="0" smtClean="0"/>
              <a:t>-</a:t>
            </a:r>
            <a:r>
              <a:rPr lang="cs-CZ" sz="1200" dirty="0" err="1" smtClean="0"/>
              <a:t>and</a:t>
            </a:r>
            <a:r>
              <a:rPr lang="cs-CZ" sz="1200" dirty="0" smtClean="0"/>
              <a:t>-live-</a:t>
            </a:r>
            <a:r>
              <a:rPr lang="cs-CZ" sz="1200" dirty="0" err="1" smtClean="0"/>
              <a:t>your</a:t>
            </a:r>
            <a:r>
              <a:rPr lang="cs-CZ" sz="1200" dirty="0" smtClean="0"/>
              <a:t>-</a:t>
            </a:r>
            <a:r>
              <a:rPr lang="cs-CZ" sz="1200" dirty="0" err="1" smtClean="0"/>
              <a:t>life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RRFLnPSnieFyyM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untidyblog.com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/2012/11/01_sad_</a:t>
            </a:r>
            <a:r>
              <a:rPr lang="cs-CZ" sz="1200" dirty="0" err="1" smtClean="0"/>
              <a:t>emoticon.jpg</a:t>
            </a:r>
            <a:r>
              <a:rPr lang="cs-CZ" sz="1200" dirty="0" smtClean="0"/>
              <a:t>&amp;w=619&amp;h=557&amp;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fxLzUNP</a:t>
            </a:r>
            <a:r>
              <a:rPr lang="cs-CZ" sz="1200" dirty="0" smtClean="0"/>
              <a:t>-BMKwhAf27oGgBw&amp;zoom=1&amp;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&amp;dur=483&amp;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=154&amp;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=1t:429,r:86,s:300,i:262&amp;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=112&amp;ty=84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www.untidyblog.com/wp-content/uploads/2012/11/01_sad_emoticon.jp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428604"/>
            <a:ext cx="5562600" cy="5000625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000760" y="4429132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531</Words>
  <Application>Microsoft Office PowerPoint</Application>
  <PresentationFormat>Předvádění na obrazovce (4:3)</PresentationFormat>
  <Paragraphs>80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RUDNÉ SUROVINY</vt:lpstr>
      <vt:lpstr>Snímek 3</vt:lpstr>
      <vt:lpstr>Snímek 4</vt:lpstr>
      <vt:lpstr>Zpracování železa</vt:lpstr>
      <vt:lpstr>Snímek 6</vt:lpstr>
      <vt:lpstr>Snímek 7</vt:lpstr>
      <vt:lpstr>Snímek 8</vt:lpstr>
      <vt:lpstr>Snímek 9</vt:lpstr>
      <vt:lpstr>Snímek 10</vt:lpstr>
      <vt:lpstr>Drahé kovy</vt:lpstr>
      <vt:lpstr>Snímek 12</vt:lpstr>
      <vt:lpstr>Snímek 13</vt:lpstr>
      <vt:lpstr>OTÁZKY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2</cp:revision>
  <dcterms:created xsi:type="dcterms:W3CDTF">2012-09-09T19:10:47Z</dcterms:created>
  <dcterms:modified xsi:type="dcterms:W3CDTF">2013-01-21T20:02:41Z</dcterms:modified>
</cp:coreProperties>
</file>