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85" r:id="rId6"/>
    <p:sldId id="273" r:id="rId7"/>
    <p:sldId id="274" r:id="rId8"/>
    <p:sldId id="277" r:id="rId9"/>
    <p:sldId id="260" r:id="rId10"/>
    <p:sldId id="262" r:id="rId11"/>
    <p:sldId id="261" r:id="rId12"/>
    <p:sldId id="278" r:id="rId13"/>
    <p:sldId id="272" r:id="rId14"/>
    <p:sldId id="275" r:id="rId15"/>
    <p:sldId id="263" r:id="rId16"/>
    <p:sldId id="279" r:id="rId17"/>
    <p:sldId id="280" r:id="rId18"/>
    <p:sldId id="281" r:id="rId19"/>
    <p:sldId id="265" r:id="rId20"/>
    <p:sldId id="282" r:id="rId21"/>
    <p:sldId id="286" r:id="rId22"/>
    <p:sldId id="283" r:id="rId23"/>
    <p:sldId id="269" r:id="rId24"/>
    <p:sldId id="287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1470025"/>
          </a:xfrm>
        </p:spPr>
        <p:txBody>
          <a:bodyPr anchor="ctr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3397" y="3214686"/>
            <a:ext cx="5897206" cy="1500198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50000"/>
              <a:buFont typeface="Wingdings"/>
              <a:buChar char=""/>
              <a:defRPr/>
            </a:lvl1pPr>
            <a:lvl2pPr>
              <a:buSzPct val="50000"/>
              <a:buFont typeface="Wingdings 2"/>
              <a:buChar char=""/>
              <a:defRPr/>
            </a:lvl2pPr>
            <a:lvl3pPr>
              <a:buSzPct val="50000"/>
              <a:buFont typeface="Wingdings"/>
              <a:buChar char="Y"/>
              <a:defRPr/>
            </a:lvl3pPr>
            <a:lvl4pPr>
              <a:buSzPct val="50000"/>
              <a:buFont typeface="Wingdings 2"/>
              <a:buChar char="³"/>
              <a:defRPr/>
            </a:lvl4pPr>
            <a:lvl5pPr>
              <a:buSzPct val="50000"/>
              <a:buFont typeface="Wingdings 2"/>
              <a:buChar char=""/>
              <a:defRPr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43183"/>
            <a:ext cx="6457968" cy="1362075"/>
          </a:xfrm>
        </p:spPr>
        <p:txBody>
          <a:bodyPr anchor="ctr"/>
          <a:lstStyle>
            <a:lvl1pPr algn="l">
              <a:defRPr sz="4000" b="0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009383"/>
            <a:ext cx="4529142" cy="1500187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0"/>
            </a:lvl2pPr>
            <a:lvl3pPr marL="914400" indent="0">
              <a:buNone/>
              <a:defRPr sz="1800" b="0"/>
            </a:lvl3pPr>
            <a:lvl4pPr marL="1371600" indent="0">
              <a:buNone/>
              <a:defRPr sz="1600" b="0"/>
            </a:lvl4pPr>
            <a:lvl5pPr marL="1828800" indent="0">
              <a:buNone/>
              <a:defRPr sz="1600" b="0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0">
                <a:effectLst/>
              </a:defRPr>
            </a:lvl1pPr>
            <a:lvl2pPr marL="457200" indent="0">
              <a:buNone/>
              <a:defRPr sz="2000" b="0">
                <a:effectLst/>
              </a:defRPr>
            </a:lvl2pPr>
            <a:lvl3pPr marL="914400" indent="0">
              <a:buNone/>
              <a:defRPr sz="1800" b="0">
                <a:effectLst/>
              </a:defRPr>
            </a:lvl3pPr>
            <a:lvl4pPr marL="1371600" indent="0">
              <a:buNone/>
              <a:defRPr sz="1600" b="0">
                <a:effectLst/>
              </a:defRPr>
            </a:lvl4pPr>
            <a:lvl5pPr marL="1828800" indent="0">
              <a:buNone/>
              <a:defRPr sz="1600" b="0"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571480"/>
            <a:ext cx="3008313" cy="1071570"/>
          </a:xfrm>
        </p:spPr>
        <p:txBody>
          <a:bodyPr anchor="t"/>
          <a:lstStyle>
            <a:lvl1pPr algn="l">
              <a:defRPr sz="2000" b="0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571481"/>
            <a:ext cx="5111750" cy="555468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643051"/>
            <a:ext cx="3008313" cy="448311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687306"/>
            <a:ext cx="850886" cy="4670520"/>
          </a:xfrm>
        </p:spPr>
        <p:txBody>
          <a:bodyPr vert="eaVert" anchor="ctr"/>
          <a:lstStyle>
            <a:lvl1pPr algn="ctr">
              <a:defRPr sz="2000" b="0">
                <a:gradFill flip="none" rotWithShape="1"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0166" y="684213"/>
            <a:ext cx="6929486" cy="4673613"/>
          </a:xfrm>
          <a:prstGeom prst="roundRect">
            <a:avLst>
              <a:gd name="adj" fmla="val 5966"/>
            </a:avLst>
          </a:prstGeom>
          <a:solidFill>
            <a:schemeClr val="bg2">
              <a:tint val="60000"/>
              <a:alpha val="50000"/>
            </a:schemeClr>
          </a:solidFill>
          <a:effectLst>
            <a:outerShdw blurRad="127000" dist="101600" dir="2700000" algn="tl" rotWithShape="0">
              <a:srgbClr val="000000">
                <a:alpha val="43137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00166" y="5481658"/>
            <a:ext cx="6924037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43768" y="642918"/>
            <a:ext cx="1543032" cy="5483246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42918"/>
            <a:ext cx="6615130" cy="548324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01090" y="0"/>
            <a:ext cx="642910" cy="571480"/>
          </a:xfrm>
          <a:prstGeom prst="roundRect">
            <a:avLst>
              <a:gd name="adj" fmla="val 16667"/>
            </a:avLst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  <a:tileRect/>
          </a:gradFill>
          <a:effectLst>
            <a:outerShdw blurRad="50800" dist="50800" dir="2700000" algn="tl" rotWithShape="0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z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Y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³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¹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e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Mi%C3%B1oca066eue.jpg" TargetMode="External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en.wikipedia.org/wiki/File:Rockhead1.jpg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cs.wikipedia.org/wiki/Soubor:Soil_profile.jpg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Stagnogley.JPG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://commons.wikimedia.org/wiki/File:Black_Earth_-_Prokhorovka_-_Russia.JPG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rownSoil.jpg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de.wikipedia.org/w/index.php?title=Datei:Bodenprofil_Heide.jpg&amp;filetimestamp=20061004163358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://en.wikipedia.org/wiki/File:L%C3%B6ssacker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e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5.emf"/><Relationship Id="rId4" Type="http://schemas.openxmlformats.org/officeDocument/2006/relationships/hyperlink" Target="http://cs.wikipedia.org/wiki/Soubor:NachalParan1.jpg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Storflaket.JPG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emf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836613"/>
            <a:ext cx="7772400" cy="1828800"/>
          </a:xfrm>
        </p:spPr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PEDOSFÉRA</a:t>
            </a:r>
            <a:b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půdní obal Země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3568" y="4005064"/>
            <a:ext cx="7920880" cy="2231752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Prezentace pro výuku zeměpisu </a:t>
            </a:r>
          </a:p>
          <a:p>
            <a:pPr eaLnBrk="1" hangingPunct="1">
              <a:defRPr/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6. ročník</a:t>
            </a:r>
          </a:p>
          <a:p>
            <a:pPr eaLnBrk="1" hangingPunct="1">
              <a:defRPr/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dokončeno 27. 1. 2013</a:t>
            </a:r>
          </a:p>
          <a:p>
            <a:pPr eaLnBrk="1" hangingPunct="1"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eaLnBrk="1" hangingPunct="1">
              <a:defRPr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5062606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9553" y="1557338"/>
            <a:ext cx="8280920" cy="4535487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  <a:latin typeface="+mj-lt"/>
              </a:rPr>
              <a:t>Název </a:t>
            </a:r>
            <a:r>
              <a:rPr lang="cs-CZ" sz="1600" dirty="0">
                <a:solidFill>
                  <a:schemeClr val="tx2">
                    <a:lumMod val="10000"/>
                  </a:schemeClr>
                </a:solidFill>
                <a:latin typeface="+mj-lt"/>
              </a:rPr>
              <a:t>školy:	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endParaRPr lang="cs-CZ" sz="1600" dirty="0">
              <a:solidFill>
                <a:schemeClr val="tx2">
                  <a:lumMod val="10000"/>
                </a:schemeClr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  <a:latin typeface="+mj-lt"/>
              </a:rPr>
              <a:t>Autor:	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  <a:latin typeface="+mj-lt"/>
              </a:rPr>
              <a:t>Ing. Eva </a:t>
            </a:r>
            <a:r>
              <a:rPr lang="cs-CZ" sz="1600" dirty="0" err="1" smtClean="0">
                <a:solidFill>
                  <a:schemeClr val="tx2">
                    <a:lumMod val="10000"/>
                  </a:schemeClr>
                </a:solidFill>
                <a:latin typeface="+mj-lt"/>
              </a:rPr>
              <a:t>Khorelová</a:t>
            </a:r>
            <a:endParaRPr lang="cs-CZ" sz="1600" dirty="0" smtClean="0">
              <a:solidFill>
                <a:schemeClr val="tx2">
                  <a:lumMod val="10000"/>
                </a:schemeClr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endParaRPr lang="cs-CZ" sz="1600" dirty="0">
              <a:solidFill>
                <a:schemeClr val="tx2">
                  <a:lumMod val="10000"/>
                </a:schemeClr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  <a:latin typeface="+mj-lt"/>
              </a:rPr>
              <a:t>Název:	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  <a:latin typeface="+mj-lt"/>
              </a:rPr>
              <a:t>VY_32_INOVACE_20_Z6</a:t>
            </a:r>
            <a:endParaRPr lang="cs-CZ" sz="1600" dirty="0">
              <a:solidFill>
                <a:schemeClr val="tx2">
                  <a:lumMod val="10000"/>
                </a:schemeClr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endParaRPr lang="cs-CZ" sz="1600" dirty="0">
              <a:solidFill>
                <a:schemeClr val="tx2">
                  <a:lumMod val="10000"/>
                </a:schemeClr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  <a:latin typeface="+mj-lt"/>
              </a:rPr>
              <a:t>Číslo projektu:	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endParaRPr lang="cs-CZ" sz="1600" dirty="0">
              <a:solidFill>
                <a:schemeClr val="tx2">
                  <a:lumMod val="10000"/>
                </a:schemeClr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  <a:latin typeface="+mj-lt"/>
              </a:rPr>
              <a:t>Téma:	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  <a:latin typeface="+mj-lt"/>
              </a:rPr>
              <a:t>Zeměpis 6. ročník, </a:t>
            </a:r>
            <a:r>
              <a:rPr lang="cs-CZ" sz="1600" dirty="0" err="1" smtClean="0">
                <a:solidFill>
                  <a:schemeClr val="tx2">
                    <a:lumMod val="10000"/>
                  </a:schemeClr>
                </a:solidFill>
                <a:latin typeface="+mj-lt"/>
              </a:rPr>
              <a:t>Pedosféra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  <a:latin typeface="+mj-lt"/>
              </a:rPr>
              <a:t> – půdní obal Země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endParaRPr lang="cs-CZ" sz="1600" dirty="0">
              <a:solidFill>
                <a:schemeClr val="tx2">
                  <a:lumMod val="10000"/>
                </a:schemeClr>
              </a:solidFill>
              <a:latin typeface="+mj-lt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  <a:tabLst>
                <a:tab pos="2332038" algn="l"/>
              </a:tabLst>
              <a:defRPr/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  <a:latin typeface="+mj-lt"/>
              </a:rPr>
              <a:t>Anotace:	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  <a:latin typeface="+mj-lt"/>
              </a:rPr>
              <a:t>Prezentace sloužící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  <a:latin typeface="+mj-lt"/>
              </a:rPr>
              <a:t>k vysvětlení pojmu </a:t>
            </a:r>
            <a:r>
              <a:rPr lang="cs-CZ" sz="1600" dirty="0" err="1" smtClean="0">
                <a:solidFill>
                  <a:schemeClr val="tx2">
                    <a:lumMod val="10000"/>
                  </a:schemeClr>
                </a:solidFill>
                <a:latin typeface="+mj-lt"/>
              </a:rPr>
              <a:t>pedosféra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  <a:latin typeface="+mj-lt"/>
              </a:rPr>
              <a:t>, vzniku půd,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  <a:tabLst>
                <a:tab pos="2332038" algn="l"/>
              </a:tabLst>
              <a:defRPr/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  <a:latin typeface="+mj-lt"/>
              </a:rPr>
              <a:t>	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  <a:latin typeface="+mj-lt"/>
              </a:rPr>
              <a:t>	jejich významu, základních půdních typů a druhů v ČR,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  <a:tabLst>
                <a:tab pos="2332038" algn="l"/>
              </a:tabLst>
              <a:defRPr/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  <a:latin typeface="+mj-lt"/>
              </a:rPr>
              <a:t>	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  <a:latin typeface="+mj-lt"/>
              </a:rPr>
              <a:t>	nebezpečí půdní eroze.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  <a:tabLst>
                <a:tab pos="2332038" algn="l"/>
              </a:tabLst>
              <a:defRPr/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  <a:latin typeface="+mj-lt"/>
              </a:rPr>
              <a:t>	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  <a:latin typeface="+mj-lt"/>
              </a:rPr>
              <a:t>	Obsahuje zápis do  sešitů a shrnutí, žáci pracují s atlasem.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  <a:tabLst>
                <a:tab pos="2332038" algn="l"/>
              </a:tabLst>
              <a:defRPr/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  <a:latin typeface="+mj-lt"/>
              </a:rPr>
              <a:t>	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  <a:latin typeface="+mj-lt"/>
              </a:rPr>
              <a:t>	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  <a:tabLst>
                <a:tab pos="2332038" algn="l"/>
              </a:tabLst>
              <a:defRPr/>
            </a:pP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  <a:latin typeface="+mj-lt"/>
              </a:rPr>
              <a:t>Datum dokončení:	27. 1. 2013</a:t>
            </a:r>
            <a:endParaRPr lang="cs-CZ" sz="1600" dirty="0">
              <a:solidFill>
                <a:schemeClr val="tx2">
                  <a:lumMod val="10000"/>
                </a:schemeClr>
              </a:solidFill>
              <a:latin typeface="+mj-lt"/>
            </a:endParaRPr>
          </a:p>
        </p:txBody>
      </p:sp>
      <p:pic>
        <p:nvPicPr>
          <p:cNvPr id="3075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>
            <a:off x="539552" y="116632"/>
            <a:ext cx="8280400" cy="1143000"/>
          </a:xfrm>
        </p:spPr>
      </p:pic>
    </p:spTree>
    <p:extLst>
      <p:ext uri="{BB962C8B-B14F-4D97-AF65-F5344CB8AC3E}">
        <p14:creationId xmlns:p14="http://schemas.microsoft.com/office/powerpoint/2010/main" xmlns="" val="18004240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204" y="404664"/>
            <a:ext cx="8229600" cy="907504"/>
          </a:xfrm>
          <a:solidFill>
            <a:schemeClr val="tx2"/>
          </a:solidFill>
        </p:spPr>
        <p:txBody>
          <a:bodyPr>
            <a:normAutofit/>
          </a:bodyPr>
          <a:lstStyle/>
          <a:p>
            <a:pPr algn="ctr"/>
            <a:r>
              <a:rPr lang="cs-CZ" sz="3600" b="1" dirty="0">
                <a:solidFill>
                  <a:schemeClr val="tx2">
                    <a:lumMod val="10000"/>
                  </a:schemeClr>
                </a:solidFill>
                <a:effectLst/>
              </a:rPr>
              <a:t>Vysvětlivky</a:t>
            </a:r>
            <a:r>
              <a:rPr lang="cs-CZ" sz="3600" b="1" dirty="0">
                <a:solidFill>
                  <a:schemeClr val="tx2">
                    <a:lumMod val="10000"/>
                  </a:schemeClr>
                </a:solidFill>
              </a:rPr>
              <a:t> k práci:</a:t>
            </a:r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90820" y="3172227"/>
            <a:ext cx="1104377" cy="11043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740145" y="3212976"/>
            <a:ext cx="5792294" cy="7246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5800"/>
              </a:lnSpc>
              <a:spcBef>
                <a:spcPct val="0"/>
              </a:spcBef>
            </a:pPr>
            <a:r>
              <a:rPr lang="cs-CZ" sz="2800" b="1" dirty="0">
                <a:solidFill>
                  <a:srgbClr val="C5E1FE">
                    <a:lumMod val="10000"/>
                  </a:srgbClr>
                </a:solidFill>
              </a:rPr>
              <a:t>určeno k zápisu do sešitů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831584" y="5013176"/>
            <a:ext cx="3960440" cy="7449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5800"/>
              </a:lnSpc>
              <a:spcBef>
                <a:spcPct val="0"/>
              </a:spcBef>
            </a:pPr>
            <a:r>
              <a:rPr lang="cs-CZ" sz="2800" b="1" dirty="0">
                <a:solidFill>
                  <a:srgbClr val="C5E1FE">
                    <a:lumMod val="10000"/>
                  </a:srgbClr>
                </a:solidFill>
              </a:rPr>
              <a:t>vysvětli </a:t>
            </a:r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649554" y="4951597"/>
            <a:ext cx="754094" cy="754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564266" y="1767527"/>
            <a:ext cx="725369" cy="725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740145" y="1836993"/>
            <a:ext cx="35600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C5E1FE">
                    <a:lumMod val="10000"/>
                  </a:srgbClr>
                </a:solidFill>
              </a:rPr>
              <a:t>h</a:t>
            </a:r>
            <a:r>
              <a:rPr lang="cs-CZ" sz="2800" b="1" dirty="0" smtClean="0">
                <a:solidFill>
                  <a:srgbClr val="C5E1FE">
                    <a:lumMod val="10000"/>
                  </a:srgbClr>
                </a:solidFill>
              </a:rPr>
              <a:t>ledej na mapě</a:t>
            </a:r>
            <a:endParaRPr lang="cs-CZ" sz="2800" b="1" dirty="0">
              <a:solidFill>
                <a:srgbClr val="C5E1FE">
                  <a:lumMod val="1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43920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24475"/>
          </a:xfrm>
          <a:solidFill>
            <a:schemeClr val="tx2"/>
          </a:solidFill>
        </p:spPr>
        <p:txBody>
          <a:bodyPr>
            <a:normAutofit/>
          </a:bodyPr>
          <a:lstStyle/>
          <a:p>
            <a:pPr algn="ctr"/>
            <a:r>
              <a:rPr lang="cs-CZ" sz="3200" b="1" dirty="0" err="1">
                <a:solidFill>
                  <a:srgbClr val="C5E1FE">
                    <a:lumMod val="10000"/>
                  </a:srgbClr>
                </a:solidFill>
                <a:effectLst/>
                <a:cs typeface="Trebuchet MS"/>
              </a:rPr>
              <a:t>Pedosféra</a:t>
            </a:r>
            <a:r>
              <a:rPr lang="cs-CZ" sz="3200" b="1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endParaRPr lang="cs-CZ" sz="3200" b="1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052736"/>
            <a:ext cx="8640960" cy="5589240"/>
          </a:xfrm>
          <a:noFill/>
        </p:spPr>
        <p:txBody>
          <a:bodyPr>
            <a:normAutofit fontScale="85000" lnSpcReduction="10000"/>
          </a:bodyPr>
          <a:lstStyle/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povrchová vrstva zemské kůry, </a:t>
            </a:r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půda</a:t>
            </a:r>
          </a:p>
          <a:p>
            <a:r>
              <a:rPr lang="cs-CZ" dirty="0">
                <a:solidFill>
                  <a:schemeClr val="tx2">
                    <a:lumMod val="10000"/>
                  </a:schemeClr>
                </a:solidFill>
              </a:rPr>
              <a:t>t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voří ji složky</a:t>
            </a:r>
          </a:p>
          <a:p>
            <a:pPr lvl="1"/>
            <a:r>
              <a:rPr lang="cs-CZ" sz="3000" b="1" dirty="0" smtClean="0">
                <a:solidFill>
                  <a:schemeClr val="tx2">
                    <a:lumMod val="10000"/>
                  </a:schemeClr>
                </a:solidFill>
              </a:rPr>
              <a:t>neživá</a:t>
            </a:r>
            <a:r>
              <a:rPr lang="cs-CZ" sz="3000" dirty="0" smtClean="0">
                <a:solidFill>
                  <a:schemeClr val="tx2">
                    <a:lumMod val="10000"/>
                  </a:schemeClr>
                </a:solidFill>
              </a:rPr>
              <a:t> 		– zvětraliny, zbytky organismů,   				   voda, vzduch</a:t>
            </a:r>
          </a:p>
          <a:p>
            <a:pPr lvl="1"/>
            <a:r>
              <a:rPr lang="cs-CZ" sz="3000" b="1" dirty="0" smtClean="0">
                <a:solidFill>
                  <a:schemeClr val="tx2">
                    <a:lumMod val="10000"/>
                  </a:schemeClr>
                </a:solidFill>
              </a:rPr>
              <a:t>živá</a:t>
            </a:r>
            <a:r>
              <a:rPr lang="cs-CZ" sz="3000" dirty="0" smtClean="0">
                <a:solidFill>
                  <a:schemeClr val="tx2">
                    <a:lumMod val="10000"/>
                  </a:schemeClr>
                </a:solidFill>
              </a:rPr>
              <a:t> 		-  bakterie, sinice, členovci, 					   kroužkovci, hlísti, drobní obratlovci</a:t>
            </a:r>
          </a:p>
          <a:p>
            <a:r>
              <a:rPr lang="cs-CZ" dirty="0">
                <a:solidFill>
                  <a:schemeClr val="tx2">
                    <a:lumMod val="10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ůsobením živých organismů z neživé složky vzniká </a:t>
            </a:r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humus</a:t>
            </a:r>
          </a:p>
          <a:p>
            <a:r>
              <a:rPr lang="cs-CZ" dirty="0">
                <a:solidFill>
                  <a:schemeClr val="tx2">
                    <a:lumMod val="10000"/>
                  </a:schemeClr>
                </a:solidFill>
              </a:rPr>
              <a:t>v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zniká vlivem </a:t>
            </a:r>
            <a:r>
              <a:rPr lang="cs-CZ" dirty="0">
                <a:solidFill>
                  <a:schemeClr val="tx2">
                    <a:lumMod val="10000"/>
                  </a:schemeClr>
                </a:solidFill>
              </a:rPr>
              <a:t>vnějších </a:t>
            </a:r>
            <a:r>
              <a:rPr lang="cs-CZ" dirty="0" err="1" smtClean="0">
                <a:solidFill>
                  <a:schemeClr val="tx2">
                    <a:lumMod val="10000"/>
                  </a:schemeClr>
                </a:solidFill>
              </a:rPr>
              <a:t>zvětrávacích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 faktorů </a:t>
            </a:r>
            <a:r>
              <a:rPr lang="cs-CZ" dirty="0">
                <a:solidFill>
                  <a:schemeClr val="tx2">
                    <a:lumMod val="10000"/>
                  </a:schemeClr>
                </a:solidFill>
              </a:rPr>
              <a:t>a času </a:t>
            </a:r>
            <a:endParaRPr lang="cs-CZ" dirty="0" smtClean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poskytuje </a:t>
            </a:r>
            <a:r>
              <a:rPr lang="cs-CZ" dirty="0">
                <a:solidFill>
                  <a:schemeClr val="tx2">
                    <a:lumMod val="10000"/>
                  </a:schemeClr>
                </a:solidFill>
              </a:rPr>
              <a:t>životní prostředí 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 a obživu rostlinám</a:t>
            </a:r>
            <a:r>
              <a:rPr lang="cs-CZ" dirty="0">
                <a:solidFill>
                  <a:schemeClr val="tx2">
                    <a:lumMod val="10000"/>
                  </a:schemeClr>
                </a:solidFill>
              </a:rPr>
              <a:t>, živočichům a 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člověku</a:t>
            </a:r>
          </a:p>
          <a:p>
            <a:r>
              <a:rPr lang="cs-CZ" dirty="0">
                <a:solidFill>
                  <a:schemeClr val="tx2">
                    <a:lumMod val="10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tuduje ji </a:t>
            </a:r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pedologie</a:t>
            </a:r>
          </a:p>
        </p:txBody>
      </p:sp>
    </p:spTree>
    <p:extLst>
      <p:ext uri="{BB962C8B-B14F-4D97-AF65-F5344CB8AC3E}">
        <p14:creationId xmlns:p14="http://schemas.microsoft.com/office/powerpoint/2010/main" xmlns="" val="168332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2"/>
          <p:cNvSpPr txBox="1">
            <a:spLocks/>
          </p:cNvSpPr>
          <p:nvPr/>
        </p:nvSpPr>
        <p:spPr>
          <a:xfrm>
            <a:off x="395536" y="260648"/>
            <a:ext cx="4392488" cy="223224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800" b="1" dirty="0" err="1" smtClean="0">
                <a:solidFill>
                  <a:srgbClr val="C5E1FE">
                    <a:lumMod val="10000"/>
                  </a:srgbClr>
                </a:solidFill>
              </a:rPr>
              <a:t>Pedosféra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 se 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                     na 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zemském povrchu začala tvořit až 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                     po </a:t>
            </a:r>
            <a:r>
              <a:rPr lang="cs-CZ" sz="2800" b="1" dirty="0" smtClean="0">
                <a:solidFill>
                  <a:srgbClr val="C5E1FE">
                    <a:lumMod val="10000"/>
                  </a:srgbClr>
                </a:solidFill>
              </a:rPr>
              <a:t>průniku biosféry </a:t>
            </a:r>
            <a:r>
              <a:rPr lang="cs-CZ" sz="2800" b="1" dirty="0" smtClean="0">
                <a:solidFill>
                  <a:srgbClr val="C5E1FE">
                    <a:lumMod val="10000"/>
                  </a:srgbClr>
                </a:solidFill>
              </a:rPr>
              <a:t>             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na 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souš. Jak to vysvětlíš?</a:t>
            </a:r>
            <a:endParaRPr lang="cs-CZ" sz="2800" b="1" dirty="0">
              <a:solidFill>
                <a:srgbClr val="C5E1FE">
                  <a:lumMod val="10000"/>
                </a:srgbClr>
              </a:solidFill>
            </a:endParaRPr>
          </a:p>
        </p:txBody>
      </p:sp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034713" y="2689164"/>
            <a:ext cx="754094" cy="754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0" y="6239562"/>
            <a:ext cx="5076056" cy="64633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1200" kern="0" dirty="0" smtClean="0">
                <a:solidFill>
                  <a:prstClr val="black"/>
                </a:solidFill>
              </a:rPr>
              <a:t>Luis Miguel </a:t>
            </a:r>
            <a:r>
              <a:rPr lang="cs-CZ" sz="1200" kern="0" dirty="0" err="1" smtClean="0">
                <a:solidFill>
                  <a:prstClr val="black"/>
                </a:solidFill>
              </a:rPr>
              <a:t>Bugallo</a:t>
            </a:r>
            <a:r>
              <a:rPr lang="cs-CZ" sz="1200" kern="0" dirty="0" smtClean="0">
                <a:solidFill>
                  <a:prstClr val="black"/>
                </a:solidFill>
              </a:rPr>
              <a:t> </a:t>
            </a:r>
            <a:r>
              <a:rPr lang="cs-CZ" sz="1200" kern="0" dirty="0" err="1" smtClean="0">
                <a:solidFill>
                  <a:prstClr val="black"/>
                </a:solidFill>
              </a:rPr>
              <a:t>Sánchez</a:t>
            </a:r>
            <a:r>
              <a:rPr lang="cs-CZ" sz="1200" kern="0" dirty="0" smtClean="0">
                <a:solidFill>
                  <a:prstClr val="black"/>
                </a:solidFill>
              </a:rPr>
              <a:t>, [cit</a:t>
            </a:r>
            <a:r>
              <a:rPr lang="cs-CZ" sz="1200" kern="0" dirty="0">
                <a:solidFill>
                  <a:prstClr val="black"/>
                </a:solidFill>
              </a:rPr>
              <a:t>. </a:t>
            </a:r>
            <a:r>
              <a:rPr lang="cs-CZ" sz="1200" kern="0" dirty="0" smtClean="0">
                <a:solidFill>
                  <a:prstClr val="black"/>
                </a:solidFill>
              </a:rPr>
              <a:t>2013-01-27]. dostupné  pod licencí </a:t>
            </a:r>
            <a:r>
              <a:rPr lang="cs-CZ" sz="1200" kern="0" dirty="0" err="1" smtClean="0">
                <a:solidFill>
                  <a:prstClr val="black"/>
                </a:solidFill>
              </a:rPr>
              <a:t>Creative</a:t>
            </a:r>
            <a:r>
              <a:rPr lang="cs-CZ" sz="1200" kern="0" dirty="0" smtClean="0">
                <a:solidFill>
                  <a:prstClr val="black"/>
                </a:solidFill>
              </a:rPr>
              <a:t> </a:t>
            </a:r>
            <a:r>
              <a:rPr lang="cs-CZ" sz="1200" kern="0" dirty="0" err="1" smtClean="0">
                <a:solidFill>
                  <a:prstClr val="black"/>
                </a:solidFill>
              </a:rPr>
              <a:t>Commons</a:t>
            </a:r>
            <a:r>
              <a:rPr lang="cs-CZ" sz="1200" kern="0" dirty="0" smtClean="0">
                <a:solidFill>
                  <a:prstClr val="black"/>
                </a:solidFill>
              </a:rPr>
              <a:t>  na </a:t>
            </a:r>
            <a:r>
              <a:rPr lang="cs-CZ" sz="1200" kern="0" dirty="0">
                <a:solidFill>
                  <a:prstClr val="black"/>
                </a:solidFill>
              </a:rPr>
              <a:t>www:</a:t>
            </a:r>
          </a:p>
          <a:p>
            <a:r>
              <a:rPr lang="cs-CZ" sz="1200" dirty="0">
                <a:solidFill>
                  <a:srgbClr val="C5E1FE">
                    <a:lumMod val="10000"/>
                  </a:srgbClr>
                </a:solidFill>
                <a:hlinkClick r:id="rId3"/>
              </a:rPr>
              <a:t>http://</a:t>
            </a:r>
            <a:r>
              <a:rPr lang="cs-CZ" sz="1200" dirty="0" smtClean="0">
                <a:solidFill>
                  <a:srgbClr val="C5E1FE">
                    <a:lumMod val="10000"/>
                  </a:srgbClr>
                </a:solidFill>
                <a:hlinkClick r:id="rId3"/>
              </a:rPr>
              <a:t>commons.wikimedia.org/wiki/File:Mi%C3%B1oca066eue.jpg</a:t>
            </a:r>
            <a:r>
              <a:rPr lang="cs-CZ" sz="1200" dirty="0" smtClean="0">
                <a:solidFill>
                  <a:srgbClr val="C5E1FE">
                    <a:lumMod val="10000"/>
                  </a:srgbClr>
                </a:solidFill>
              </a:rPr>
              <a:t> </a:t>
            </a:r>
            <a:endParaRPr lang="cs-CZ" sz="1200" dirty="0">
              <a:solidFill>
                <a:srgbClr val="C5E1FE">
                  <a:lumMod val="10000"/>
                </a:srgb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5076056" y="10013"/>
            <a:ext cx="4053733" cy="68664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3645024"/>
            <a:ext cx="4392488" cy="2677656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smtClean="0"/>
              <a:t>Teprve živé organismy </a:t>
            </a:r>
            <a:r>
              <a:rPr lang="cs-CZ" sz="2400" i="1" dirty="0" smtClean="0"/>
              <a:t> vytvořili </a:t>
            </a:r>
            <a:r>
              <a:rPr lang="cs-CZ" sz="2400" i="1" dirty="0" smtClean="0"/>
              <a:t>ze zvětralin </a:t>
            </a:r>
            <a:r>
              <a:rPr lang="cs-CZ" sz="2400" i="1" dirty="0" smtClean="0"/>
              <a:t>                       na </a:t>
            </a:r>
            <a:r>
              <a:rPr lang="cs-CZ" sz="2400" i="1" dirty="0" smtClean="0"/>
              <a:t>zemském povrchu svojí činností půdu s obsahem humusu. Tak, jako to dělá žížala, když v půdě požírá organické zbytky rostlin.</a:t>
            </a: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xmlns="" val="1688290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Ucitel\Desktop\Barma\00993 na trhu ve vesnici cestou do Paganu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69776" y="381124"/>
            <a:ext cx="8635835" cy="6476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19" y="260648"/>
            <a:ext cx="8654091" cy="52322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rgbClr val="C5E1FE">
                    <a:lumMod val="10000"/>
                  </a:srgbClr>
                </a:solidFill>
                <a:latin typeface="+mj-lt"/>
                <a:ea typeface="+mj-ea"/>
                <a:cs typeface="Trebuchet MS"/>
              </a:rPr>
              <a:t>Půda</a:t>
            </a:r>
            <a:r>
              <a:rPr lang="cs-CZ" sz="2800" dirty="0">
                <a:solidFill>
                  <a:srgbClr val="C5E1FE">
                    <a:lumMod val="10000"/>
                  </a:srgbClr>
                </a:solidFill>
                <a:latin typeface="+mj-lt"/>
                <a:ea typeface="+mj-ea"/>
                <a:cs typeface="Trebuchet MS"/>
              </a:rPr>
              <a:t> je základní zdroj obživy lidí i zvířat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0" y="6599910"/>
            <a:ext cx="1907704" cy="27699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Foto Alena </a:t>
            </a:r>
            <a:r>
              <a:rPr lang="cs-CZ" sz="1200" dirty="0" err="1" smtClean="0"/>
              <a:t>Nachtigallová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613077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67574" y="282575"/>
            <a:ext cx="8638036" cy="6478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7574" y="116632"/>
            <a:ext cx="8654091" cy="954107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>
                <a:solidFill>
                  <a:srgbClr val="C5E1FE">
                    <a:lumMod val="10000"/>
                  </a:srgbClr>
                </a:solidFill>
                <a:latin typeface="+mj-lt"/>
                <a:ea typeface="+mj-ea"/>
                <a:cs typeface="Trebuchet MS"/>
              </a:rPr>
              <a:t>Půda </a:t>
            </a:r>
            <a:r>
              <a:rPr lang="cs-CZ" sz="2800" b="1" dirty="0">
                <a:solidFill>
                  <a:srgbClr val="C5E1FE">
                    <a:lumMod val="10000"/>
                  </a:srgbClr>
                </a:solidFill>
                <a:latin typeface="+mj-lt"/>
                <a:ea typeface="+mj-ea"/>
                <a:cs typeface="Trebuchet MS"/>
              </a:rPr>
              <a:t>nepokrývá</a:t>
            </a:r>
            <a:r>
              <a:rPr lang="cs-CZ" sz="2800" dirty="0">
                <a:solidFill>
                  <a:srgbClr val="C5E1FE">
                    <a:lumMod val="10000"/>
                  </a:srgbClr>
                </a:solidFill>
                <a:latin typeface="+mj-lt"/>
                <a:ea typeface="+mj-ea"/>
                <a:cs typeface="Trebuchet MS"/>
              </a:rPr>
              <a:t> souvisle zemský povrch, někde jejímu vzniku brání chladné 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  <a:latin typeface="+mj-lt"/>
                <a:ea typeface="+mj-ea"/>
                <a:cs typeface="Trebuchet MS"/>
              </a:rPr>
              <a:t>podnebí a reliéf </a:t>
            </a:r>
            <a:r>
              <a:rPr lang="cs-CZ" sz="2800" dirty="0">
                <a:solidFill>
                  <a:srgbClr val="C5E1FE">
                    <a:lumMod val="10000"/>
                  </a:srgbClr>
                </a:solidFill>
                <a:latin typeface="+mj-lt"/>
                <a:ea typeface="+mj-ea"/>
                <a:cs typeface="Trebuchet MS"/>
              </a:rPr>
              <a:t>- Andy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0" y="6599910"/>
            <a:ext cx="1907704" cy="27699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Foto Alena </a:t>
            </a:r>
            <a:r>
              <a:rPr lang="cs-CZ" sz="1200" dirty="0" err="1" smtClean="0"/>
              <a:t>Nachtigallová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304827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31440" y="260648"/>
            <a:ext cx="8799450" cy="65973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25121"/>
            <a:ext cx="8823386" cy="954107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>
                <a:solidFill>
                  <a:srgbClr val="C5E1FE">
                    <a:lumMod val="10000"/>
                  </a:srgbClr>
                </a:solidFill>
                <a:latin typeface="+mj-lt"/>
                <a:ea typeface="+mj-ea"/>
                <a:cs typeface="Trebuchet MS"/>
              </a:rPr>
              <a:t>Vznik půdy ovlivňuje kromě </a:t>
            </a:r>
            <a:r>
              <a:rPr lang="cs-CZ" sz="2800" b="1" dirty="0">
                <a:solidFill>
                  <a:srgbClr val="C5E1FE">
                    <a:lumMod val="10000"/>
                  </a:srgbClr>
                </a:solidFill>
                <a:latin typeface="+mj-lt"/>
                <a:ea typeface="+mj-ea"/>
                <a:cs typeface="Trebuchet MS"/>
              </a:rPr>
              <a:t>teploty</a:t>
            </a:r>
            <a:r>
              <a:rPr lang="cs-CZ" sz="2800" dirty="0">
                <a:solidFill>
                  <a:srgbClr val="C5E1FE">
                    <a:lumMod val="10000"/>
                  </a:srgbClr>
                </a:solidFill>
                <a:latin typeface="+mj-lt"/>
                <a:ea typeface="+mj-ea"/>
                <a:cs typeface="Trebuchet MS"/>
              </a:rPr>
              <a:t> i dostatek </a:t>
            </a:r>
            <a:r>
              <a:rPr lang="cs-CZ" sz="2800" b="1" dirty="0">
                <a:solidFill>
                  <a:srgbClr val="C5E1FE">
                    <a:lumMod val="10000"/>
                  </a:srgbClr>
                </a:solidFill>
                <a:latin typeface="+mj-lt"/>
                <a:ea typeface="+mj-ea"/>
                <a:cs typeface="Trebuchet MS"/>
              </a:rPr>
              <a:t>srážek</a:t>
            </a:r>
            <a:r>
              <a:rPr lang="cs-CZ" sz="2800" dirty="0">
                <a:solidFill>
                  <a:srgbClr val="C5E1FE">
                    <a:lumMod val="10000"/>
                  </a:srgbClr>
                </a:solidFill>
                <a:latin typeface="+mj-lt"/>
                <a:ea typeface="+mj-ea"/>
                <a:cs typeface="Trebuchet MS"/>
              </a:rPr>
              <a:t> – </a:t>
            </a:r>
            <a:r>
              <a:rPr lang="cs-CZ" sz="2800" dirty="0" err="1">
                <a:solidFill>
                  <a:srgbClr val="C5E1FE">
                    <a:lumMod val="10000"/>
                  </a:srgbClr>
                </a:solidFill>
                <a:latin typeface="+mj-lt"/>
                <a:ea typeface="+mj-ea"/>
                <a:cs typeface="Trebuchet MS"/>
              </a:rPr>
              <a:t>Altiplano</a:t>
            </a:r>
            <a:r>
              <a:rPr lang="cs-CZ" sz="2800" dirty="0">
                <a:solidFill>
                  <a:srgbClr val="C5E1FE">
                    <a:lumMod val="10000"/>
                  </a:srgbClr>
                </a:solidFill>
                <a:latin typeface="+mj-lt"/>
                <a:ea typeface="+mj-ea"/>
                <a:cs typeface="Trebuchet MS"/>
              </a:rPr>
              <a:t> v Andách nemá dostatek tepla, ani srážek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0" y="6599910"/>
            <a:ext cx="1907704" cy="27699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Foto Alena </a:t>
            </a:r>
            <a:r>
              <a:rPr lang="cs-CZ" sz="1200" dirty="0" err="1" smtClean="0"/>
              <a:t>Nachtigallová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335618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2"/>
          <p:cNvSpPr txBox="1">
            <a:spLocks/>
          </p:cNvSpPr>
          <p:nvPr/>
        </p:nvSpPr>
        <p:spPr>
          <a:xfrm>
            <a:off x="202105" y="260648"/>
            <a:ext cx="3600400" cy="36004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Půda vzniká zvětráváním </a:t>
            </a:r>
            <a:r>
              <a:rPr lang="cs-CZ" sz="2800" b="1" dirty="0" smtClean="0">
                <a:solidFill>
                  <a:srgbClr val="C5E1FE">
                    <a:lumMod val="10000"/>
                  </a:srgbClr>
                </a:solidFill>
              </a:rPr>
              <a:t>skalního podloží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, čímž vzniká nejdříve </a:t>
            </a:r>
            <a:r>
              <a:rPr lang="cs-CZ" sz="2800" b="1" dirty="0" smtClean="0">
                <a:solidFill>
                  <a:srgbClr val="C5E1FE">
                    <a:lumMod val="10000"/>
                  </a:srgbClr>
                </a:solidFill>
              </a:rPr>
              <a:t>matečná hornina </a:t>
            </a:r>
            <a:r>
              <a:rPr lang="cs-CZ" sz="2800" b="1" dirty="0" smtClean="0">
                <a:solidFill>
                  <a:srgbClr val="C5E1FE">
                    <a:lumMod val="10000"/>
                  </a:srgbClr>
                </a:solidFill>
              </a:rPr>
              <a:t>                       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a 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na ní se tvoří podle podmínek typický </a:t>
            </a:r>
            <a:r>
              <a:rPr lang="cs-CZ" sz="2800" b="1" dirty="0" smtClean="0">
                <a:solidFill>
                  <a:srgbClr val="C5E1FE">
                    <a:lumMod val="10000"/>
                  </a:srgbClr>
                </a:solidFill>
              </a:rPr>
              <a:t>půdní horizont</a:t>
            </a:r>
            <a:endParaRPr lang="cs-CZ" sz="2800" b="1" dirty="0">
              <a:solidFill>
                <a:srgbClr val="C5E1FE">
                  <a:lumMod val="10000"/>
                </a:srgbClr>
              </a:solidFill>
            </a:endParaRPr>
          </a:p>
        </p:txBody>
      </p:sp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527268" y="4005064"/>
            <a:ext cx="754094" cy="754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020078" y="0"/>
            <a:ext cx="51435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-18682" y="6396335"/>
            <a:ext cx="5814818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1200" kern="0" dirty="0" err="1" smtClean="0">
                <a:solidFill>
                  <a:prstClr val="black"/>
                </a:solidFill>
              </a:rPr>
              <a:t>Mikenorton</a:t>
            </a:r>
            <a:r>
              <a:rPr lang="cs-CZ" sz="1200" kern="0" dirty="0" smtClean="0">
                <a:solidFill>
                  <a:prstClr val="black"/>
                </a:solidFill>
              </a:rPr>
              <a:t>, [cit</a:t>
            </a:r>
            <a:r>
              <a:rPr lang="cs-CZ" sz="1200" kern="0" dirty="0">
                <a:solidFill>
                  <a:prstClr val="black"/>
                </a:solidFill>
              </a:rPr>
              <a:t>. </a:t>
            </a:r>
            <a:r>
              <a:rPr lang="cs-CZ" sz="1200" kern="0" dirty="0" smtClean="0">
                <a:solidFill>
                  <a:prstClr val="black"/>
                </a:solidFill>
              </a:rPr>
              <a:t>2013-01-27]. dostupné  pod licencí </a:t>
            </a:r>
            <a:r>
              <a:rPr lang="cs-CZ" sz="1200" kern="0" dirty="0" err="1" smtClean="0">
                <a:solidFill>
                  <a:prstClr val="black"/>
                </a:solidFill>
              </a:rPr>
              <a:t>Creative</a:t>
            </a:r>
            <a:r>
              <a:rPr lang="cs-CZ" sz="1200" kern="0" dirty="0" smtClean="0">
                <a:solidFill>
                  <a:prstClr val="black"/>
                </a:solidFill>
              </a:rPr>
              <a:t> </a:t>
            </a:r>
            <a:r>
              <a:rPr lang="cs-CZ" sz="1200" kern="0" dirty="0" err="1" smtClean="0">
                <a:solidFill>
                  <a:prstClr val="black"/>
                </a:solidFill>
              </a:rPr>
              <a:t>Commons</a:t>
            </a:r>
            <a:r>
              <a:rPr lang="cs-CZ" sz="1200" kern="0" dirty="0" smtClean="0">
                <a:solidFill>
                  <a:prstClr val="black"/>
                </a:solidFill>
              </a:rPr>
              <a:t>  na </a:t>
            </a:r>
            <a:r>
              <a:rPr lang="cs-CZ" sz="1200" kern="0" dirty="0">
                <a:solidFill>
                  <a:prstClr val="black"/>
                </a:solidFill>
              </a:rPr>
              <a:t>www:</a:t>
            </a:r>
          </a:p>
          <a:p>
            <a:r>
              <a:rPr lang="cs-CZ" sz="1200" dirty="0">
                <a:solidFill>
                  <a:srgbClr val="C5E1FE">
                    <a:lumMod val="10000"/>
                  </a:srgbClr>
                </a:solidFill>
                <a:hlinkClick r:id="rId4"/>
              </a:rPr>
              <a:t>http://</a:t>
            </a:r>
            <a:r>
              <a:rPr lang="cs-CZ" sz="1200" dirty="0" smtClean="0">
                <a:solidFill>
                  <a:srgbClr val="C5E1FE">
                    <a:lumMod val="10000"/>
                  </a:srgbClr>
                </a:solidFill>
                <a:hlinkClick r:id="rId4"/>
              </a:rPr>
              <a:t>en.wikipedia.org/wiki/File:Rockhead1.jpg.JPG</a:t>
            </a:r>
            <a:r>
              <a:rPr lang="cs-CZ" sz="1200" dirty="0" smtClean="0">
                <a:solidFill>
                  <a:srgbClr val="C5E1FE">
                    <a:lumMod val="10000"/>
                  </a:srgbClr>
                </a:solidFill>
              </a:rPr>
              <a:t> </a:t>
            </a:r>
            <a:endParaRPr lang="cs-CZ" sz="1200" dirty="0">
              <a:solidFill>
                <a:srgbClr val="C5E1FE">
                  <a:lumMod val="10000"/>
                </a:srgb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3859" y="5013176"/>
            <a:ext cx="3600400" cy="1200329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smtClean="0"/>
              <a:t>V jaké souvislosti ještě můžeš použít slovo </a:t>
            </a:r>
            <a:r>
              <a:rPr lang="cs-CZ" sz="2400" b="1" i="1" dirty="0" smtClean="0"/>
              <a:t>horizont</a:t>
            </a:r>
            <a:r>
              <a:rPr lang="cs-CZ" sz="2400" i="1" dirty="0" smtClean="0"/>
              <a:t>?</a:t>
            </a: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xmlns="" val="2500175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396335"/>
            <a:ext cx="4067944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1200" kern="0" dirty="0" smtClean="0">
                <a:solidFill>
                  <a:prstClr val="black"/>
                </a:solidFill>
              </a:rPr>
              <a:t>USDA, [cit</a:t>
            </a:r>
            <a:r>
              <a:rPr lang="cs-CZ" sz="1200" kern="0" dirty="0">
                <a:solidFill>
                  <a:prstClr val="black"/>
                </a:solidFill>
              </a:rPr>
              <a:t>. </a:t>
            </a:r>
            <a:r>
              <a:rPr lang="cs-CZ" sz="1200" kern="0" dirty="0" smtClean="0">
                <a:solidFill>
                  <a:prstClr val="black"/>
                </a:solidFill>
              </a:rPr>
              <a:t>2013-01-27]. dostupné  na </a:t>
            </a:r>
            <a:r>
              <a:rPr lang="cs-CZ" sz="1200" kern="0" dirty="0">
                <a:solidFill>
                  <a:prstClr val="black"/>
                </a:solidFill>
              </a:rPr>
              <a:t>www:</a:t>
            </a:r>
          </a:p>
          <a:p>
            <a:r>
              <a:rPr lang="cs-CZ" sz="1200" dirty="0">
                <a:solidFill>
                  <a:srgbClr val="C5E1FE">
                    <a:lumMod val="10000"/>
                  </a:srgbClr>
                </a:solidFill>
                <a:hlinkClick r:id="rId2"/>
              </a:rPr>
              <a:t>http://</a:t>
            </a:r>
            <a:r>
              <a:rPr lang="cs-CZ" sz="1200" dirty="0" smtClean="0">
                <a:solidFill>
                  <a:srgbClr val="C5E1FE">
                    <a:lumMod val="10000"/>
                  </a:srgbClr>
                </a:solidFill>
                <a:hlinkClick r:id="rId2"/>
              </a:rPr>
              <a:t>cs.wikipedia.org/wiki/Soubor:Soil_profile.jpg</a:t>
            </a:r>
            <a:r>
              <a:rPr lang="cs-CZ" sz="1200" dirty="0" smtClean="0">
                <a:solidFill>
                  <a:srgbClr val="C5E1FE">
                    <a:lumMod val="10000"/>
                  </a:srgbClr>
                </a:solidFill>
              </a:rPr>
              <a:t> </a:t>
            </a:r>
            <a:endParaRPr lang="cs-CZ" sz="1200" dirty="0">
              <a:solidFill>
                <a:srgbClr val="C5E1FE">
                  <a:lumMod val="10000"/>
                </a:srgbClr>
              </a:solidFill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067944" y="684023"/>
            <a:ext cx="5074150" cy="61921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2"/>
          <p:cNvSpPr txBox="1">
            <a:spLocks/>
          </p:cNvSpPr>
          <p:nvPr/>
        </p:nvSpPr>
        <p:spPr>
          <a:xfrm>
            <a:off x="0" y="-30297"/>
            <a:ext cx="9144000" cy="9244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800" b="1" dirty="0" smtClean="0">
                <a:solidFill>
                  <a:srgbClr val="C5E1FE">
                    <a:lumMod val="10000"/>
                  </a:srgbClr>
                </a:solidFill>
              </a:rPr>
              <a:t>Půdní profil 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je vertikální řez půdou, na němž jsou patrné jednotlivé půdní </a:t>
            </a:r>
            <a:r>
              <a:rPr lang="cs-CZ" sz="2800" b="1" dirty="0" smtClean="0">
                <a:solidFill>
                  <a:srgbClr val="C5E1FE">
                    <a:lumMod val="10000"/>
                  </a:srgbClr>
                </a:solidFill>
              </a:rPr>
              <a:t>horizonty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 (vrstvy)</a:t>
            </a:r>
            <a:endParaRPr lang="cs-CZ" sz="2800" dirty="0">
              <a:solidFill>
                <a:srgbClr val="C5E1FE">
                  <a:lumMod val="10000"/>
                </a:srgb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61764" y="1628800"/>
            <a:ext cx="3744416" cy="120032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humusový horizont </a:t>
            </a:r>
            <a:r>
              <a:rPr lang="cs-CZ" sz="2400" dirty="0" smtClean="0"/>
              <a:t>má tmavou barvu a obsahuje hodně organických látek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3673" y="3356992"/>
            <a:ext cx="3744416" cy="156966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o</a:t>
            </a:r>
            <a:r>
              <a:rPr lang="cs-CZ" sz="2400" b="1" dirty="0" smtClean="0"/>
              <a:t>bohacený horizont </a:t>
            </a:r>
            <a:r>
              <a:rPr lang="cs-CZ" sz="2400" dirty="0" smtClean="0"/>
              <a:t>obsahuje látky vyluhované </a:t>
            </a:r>
            <a:r>
              <a:rPr lang="cs-CZ" sz="2400" dirty="0" smtClean="0"/>
              <a:t>                               z </a:t>
            </a:r>
            <a:r>
              <a:rPr lang="cs-CZ" sz="2400" dirty="0" smtClean="0"/>
              <a:t>humusového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7363" y="5196006"/>
            <a:ext cx="3744416" cy="120032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m</a:t>
            </a:r>
            <a:r>
              <a:rPr lang="cs-CZ" sz="2400" b="1" dirty="0" smtClean="0"/>
              <a:t>atečná hornina </a:t>
            </a:r>
            <a:r>
              <a:rPr lang="cs-CZ" sz="2400" dirty="0" smtClean="0"/>
              <a:t>vznikla zvětráváním horninového podloží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043688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0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01581" y="99552"/>
            <a:ext cx="725369" cy="725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959061" y="700879"/>
            <a:ext cx="731520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2"/>
          <p:cNvSpPr txBox="1">
            <a:spLocks/>
          </p:cNvSpPr>
          <p:nvPr/>
        </p:nvSpPr>
        <p:spPr>
          <a:xfrm>
            <a:off x="201581" y="99552"/>
            <a:ext cx="8834915" cy="9244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800" b="1" dirty="0" smtClean="0">
                <a:solidFill>
                  <a:srgbClr val="C5E1FE">
                    <a:lumMod val="10000"/>
                  </a:srgbClr>
                </a:solidFill>
              </a:rPr>
              <a:t>Popiš půdní </a:t>
            </a:r>
            <a:r>
              <a:rPr lang="cs-CZ" sz="2800" b="1" dirty="0">
                <a:solidFill>
                  <a:srgbClr val="C5E1FE">
                    <a:lumMod val="10000"/>
                  </a:srgbClr>
                </a:solidFill>
              </a:rPr>
              <a:t>profil</a:t>
            </a:r>
          </a:p>
        </p:txBody>
      </p:sp>
      <p:sp>
        <p:nvSpPr>
          <p:cNvPr id="8" name="Obdélník 7"/>
          <p:cNvSpPr/>
          <p:nvPr/>
        </p:nvSpPr>
        <p:spPr>
          <a:xfrm>
            <a:off x="0" y="6396335"/>
            <a:ext cx="9163578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1200" kern="0" dirty="0" err="1" smtClean="0">
                <a:solidFill>
                  <a:prstClr val="black"/>
                </a:solidFill>
              </a:rPr>
              <a:t>HolgerK</a:t>
            </a:r>
            <a:r>
              <a:rPr lang="cs-CZ" sz="1200" kern="0" dirty="0" smtClean="0">
                <a:solidFill>
                  <a:prstClr val="black"/>
                </a:solidFill>
              </a:rPr>
              <a:t>, [cit</a:t>
            </a:r>
            <a:r>
              <a:rPr lang="cs-CZ" sz="1200" kern="0" dirty="0">
                <a:solidFill>
                  <a:prstClr val="black"/>
                </a:solidFill>
              </a:rPr>
              <a:t>. </a:t>
            </a:r>
            <a:r>
              <a:rPr lang="cs-CZ" sz="1200" kern="0" dirty="0" smtClean="0">
                <a:solidFill>
                  <a:prstClr val="black"/>
                </a:solidFill>
              </a:rPr>
              <a:t>2013-01-27]. dostupné  pod licencí </a:t>
            </a:r>
            <a:r>
              <a:rPr lang="cs-CZ" sz="1200" kern="0" dirty="0" err="1" smtClean="0">
                <a:solidFill>
                  <a:prstClr val="black"/>
                </a:solidFill>
              </a:rPr>
              <a:t>Creative</a:t>
            </a:r>
            <a:r>
              <a:rPr lang="cs-CZ" sz="1200" kern="0" dirty="0" smtClean="0">
                <a:solidFill>
                  <a:prstClr val="black"/>
                </a:solidFill>
              </a:rPr>
              <a:t> </a:t>
            </a:r>
            <a:r>
              <a:rPr lang="cs-CZ" sz="1200" kern="0" dirty="0" err="1" smtClean="0">
                <a:solidFill>
                  <a:prstClr val="black"/>
                </a:solidFill>
              </a:rPr>
              <a:t>Commons</a:t>
            </a:r>
            <a:r>
              <a:rPr lang="cs-CZ" sz="1200" kern="0" dirty="0" smtClean="0">
                <a:solidFill>
                  <a:prstClr val="black"/>
                </a:solidFill>
              </a:rPr>
              <a:t>  na </a:t>
            </a:r>
            <a:r>
              <a:rPr lang="cs-CZ" sz="1200" kern="0" dirty="0">
                <a:solidFill>
                  <a:prstClr val="black"/>
                </a:solidFill>
              </a:rPr>
              <a:t>www:</a:t>
            </a:r>
          </a:p>
          <a:p>
            <a:r>
              <a:rPr lang="cs-CZ" sz="1200" dirty="0">
                <a:solidFill>
                  <a:srgbClr val="C5E1FE">
                    <a:lumMod val="10000"/>
                  </a:srgbClr>
                </a:solidFill>
                <a:hlinkClick r:id="rId4"/>
              </a:rPr>
              <a:t>http://</a:t>
            </a:r>
            <a:r>
              <a:rPr lang="cs-CZ" sz="1200" dirty="0" smtClean="0">
                <a:solidFill>
                  <a:srgbClr val="C5E1FE">
                    <a:lumMod val="10000"/>
                  </a:srgbClr>
                </a:solidFill>
                <a:hlinkClick r:id="rId4"/>
              </a:rPr>
              <a:t>cs.wikipedia.org/wiki/Soubor:Stagnogley.JPG</a:t>
            </a:r>
            <a:r>
              <a:rPr lang="cs-CZ" sz="1200" dirty="0" smtClean="0">
                <a:solidFill>
                  <a:srgbClr val="C5E1FE">
                    <a:lumMod val="10000"/>
                  </a:srgbClr>
                </a:solidFill>
              </a:rPr>
              <a:t> </a:t>
            </a:r>
            <a:endParaRPr lang="cs-CZ" sz="1200" dirty="0">
              <a:solidFill>
                <a:srgbClr val="C5E1FE">
                  <a:lumMod val="1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89076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611560" y="917720"/>
            <a:ext cx="7920880" cy="594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2"/>
          <p:cNvSpPr txBox="1">
            <a:spLocks/>
          </p:cNvSpPr>
          <p:nvPr/>
        </p:nvSpPr>
        <p:spPr>
          <a:xfrm>
            <a:off x="0" y="0"/>
            <a:ext cx="9144000" cy="141277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800" dirty="0">
                <a:solidFill>
                  <a:srgbClr val="C5E1FE">
                    <a:lumMod val="10000"/>
                  </a:srgbClr>
                </a:solidFill>
              </a:rPr>
              <a:t>Zde je </a:t>
            </a:r>
            <a:r>
              <a:rPr lang="cs-CZ" sz="2800" b="1" dirty="0">
                <a:solidFill>
                  <a:srgbClr val="C5E1FE">
                    <a:lumMod val="10000"/>
                  </a:srgbClr>
                </a:solidFill>
              </a:rPr>
              <a:t>matečnou horninou </a:t>
            </a:r>
            <a:r>
              <a:rPr lang="cs-CZ" sz="2800" dirty="0">
                <a:solidFill>
                  <a:srgbClr val="C5E1FE">
                    <a:lumMod val="10000"/>
                  </a:srgbClr>
                </a:solidFill>
              </a:rPr>
              <a:t>láva a sopečný popel, 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      z nichž </a:t>
            </a:r>
            <a:r>
              <a:rPr lang="cs-CZ" sz="2800" dirty="0">
                <a:solidFill>
                  <a:srgbClr val="C5E1FE">
                    <a:lumMod val="10000"/>
                  </a:srgbClr>
                </a:solidFill>
              </a:rPr>
              <a:t>v teplých oblastech vznikají velmi úrodné půdy, 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 v severní části And je </a:t>
            </a:r>
            <a:r>
              <a:rPr lang="cs-CZ" sz="2800" dirty="0">
                <a:solidFill>
                  <a:srgbClr val="C5E1FE">
                    <a:lumMod val="10000"/>
                  </a:srgbClr>
                </a:solidFill>
              </a:rPr>
              <a:t>ale chladno a sucho 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 </a:t>
            </a:r>
            <a:endParaRPr lang="cs-CZ" sz="2800" dirty="0">
              <a:solidFill>
                <a:srgbClr val="C5E1FE">
                  <a:lumMod val="10000"/>
                </a:srgb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6599910"/>
            <a:ext cx="1907704" cy="27699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Foto Alena </a:t>
            </a:r>
            <a:r>
              <a:rPr lang="cs-CZ" sz="1200" dirty="0" err="1" smtClean="0"/>
              <a:t>Nachtigallová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300313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Ucitel\Desktop\Čína\0789 půdní koroze 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549183" y="106808"/>
            <a:ext cx="7954306" cy="6770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86302" y="90365"/>
            <a:ext cx="8654091" cy="954107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>
                <a:solidFill>
                  <a:srgbClr val="C5E1FE">
                    <a:lumMod val="10000"/>
                  </a:srgbClr>
                </a:solidFill>
                <a:latin typeface="+mj-lt"/>
                <a:ea typeface="+mj-ea"/>
                <a:cs typeface="Trebuchet MS"/>
              </a:rPr>
              <a:t>Vznik půdy 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  <a:latin typeface="+mj-lt"/>
                <a:ea typeface="+mj-ea"/>
                <a:cs typeface="Trebuchet MS"/>
              </a:rPr>
              <a:t>vyžaduje </a:t>
            </a:r>
            <a:r>
              <a:rPr lang="cs-CZ" sz="2800" b="1" dirty="0" smtClean="0">
                <a:solidFill>
                  <a:srgbClr val="C5E1FE">
                    <a:lumMod val="10000"/>
                  </a:srgbClr>
                </a:solidFill>
                <a:latin typeface="+mj-lt"/>
                <a:ea typeface="+mj-ea"/>
                <a:cs typeface="Trebuchet MS"/>
              </a:rPr>
              <a:t>dlouhý čas,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  <a:latin typeface="+mj-lt"/>
                <a:ea typeface="+mj-ea"/>
                <a:cs typeface="Trebuchet MS"/>
              </a:rPr>
              <a:t> zato eroze </a:t>
            </a:r>
            <a:r>
              <a:rPr lang="cs-CZ" sz="2800" dirty="0">
                <a:solidFill>
                  <a:srgbClr val="C5E1FE">
                    <a:lumMod val="10000"/>
                  </a:srgbClr>
                </a:solidFill>
                <a:latin typeface="+mj-lt"/>
                <a:ea typeface="+mj-ea"/>
                <a:cs typeface="Trebuchet MS"/>
              </a:rPr>
              <a:t>může probíhat velmi 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  <a:latin typeface="+mj-lt"/>
                <a:ea typeface="+mj-ea"/>
                <a:cs typeface="Trebuchet MS"/>
              </a:rPr>
              <a:t>rychle - Nepál</a:t>
            </a:r>
            <a:endParaRPr lang="cs-CZ" sz="2800" dirty="0">
              <a:solidFill>
                <a:srgbClr val="C5E1FE">
                  <a:lumMod val="10000"/>
                </a:srgbClr>
              </a:solidFill>
              <a:latin typeface="+mj-lt"/>
              <a:ea typeface="+mj-ea"/>
              <a:cs typeface="Trebuchet M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6599910"/>
            <a:ext cx="1907704" cy="27699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Foto Alena </a:t>
            </a:r>
            <a:r>
              <a:rPr lang="cs-CZ" sz="1200" dirty="0" err="1" smtClean="0"/>
              <a:t>Nachtigallová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4273596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Ucitel\Desktop\Indie\1360 Ágra zaplavené trhoviště u řeky Jamuny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953852" y="236510"/>
            <a:ext cx="7045830" cy="6605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63172" y="236511"/>
            <a:ext cx="8654091" cy="954107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  <a:latin typeface="+mj-lt"/>
                <a:ea typeface="+mj-ea"/>
                <a:cs typeface="Trebuchet MS"/>
              </a:rPr>
              <a:t>Řeky při vylití z břehů přinášejí úrodné </a:t>
            </a:r>
            <a:r>
              <a:rPr lang="cs-CZ" sz="2800" b="1" dirty="0" smtClean="0">
                <a:solidFill>
                  <a:srgbClr val="C5E1FE">
                    <a:lumMod val="10000"/>
                  </a:srgbClr>
                </a:solidFill>
                <a:latin typeface="+mj-lt"/>
                <a:ea typeface="+mj-ea"/>
                <a:cs typeface="Trebuchet MS"/>
              </a:rPr>
              <a:t>naplaveniny, 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  <a:latin typeface="+mj-lt"/>
                <a:ea typeface="+mj-ea"/>
                <a:cs typeface="Trebuchet MS"/>
              </a:rPr>
              <a:t>Indie</a:t>
            </a:r>
            <a:endParaRPr lang="cs-CZ" sz="2800" dirty="0">
              <a:solidFill>
                <a:srgbClr val="C5E1FE">
                  <a:lumMod val="10000"/>
                </a:srgbClr>
              </a:solidFill>
              <a:latin typeface="+mj-lt"/>
              <a:ea typeface="+mj-ea"/>
              <a:cs typeface="Trebuchet M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6599910"/>
            <a:ext cx="1907704" cy="27699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Foto Alena </a:t>
            </a:r>
            <a:r>
              <a:rPr lang="cs-CZ" sz="1200" dirty="0" err="1" smtClean="0"/>
              <a:t>Nachtigallová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10905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6396335"/>
            <a:ext cx="9163578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1200" kern="0" dirty="0" smtClean="0">
                <a:solidFill>
                  <a:prstClr val="black"/>
                </a:solidFill>
              </a:rPr>
              <a:t>Adam Jones, [cit</a:t>
            </a:r>
            <a:r>
              <a:rPr lang="cs-CZ" sz="1200" kern="0" dirty="0">
                <a:solidFill>
                  <a:prstClr val="black"/>
                </a:solidFill>
              </a:rPr>
              <a:t>. </a:t>
            </a:r>
            <a:r>
              <a:rPr lang="cs-CZ" sz="1200" kern="0" dirty="0" smtClean="0">
                <a:solidFill>
                  <a:prstClr val="black"/>
                </a:solidFill>
              </a:rPr>
              <a:t>2013-01-27]. dostupné  pod licencí </a:t>
            </a:r>
            <a:r>
              <a:rPr lang="cs-CZ" sz="1200" kern="0" dirty="0" err="1" smtClean="0">
                <a:solidFill>
                  <a:prstClr val="black"/>
                </a:solidFill>
              </a:rPr>
              <a:t>Creative</a:t>
            </a:r>
            <a:r>
              <a:rPr lang="cs-CZ" sz="1200" kern="0" dirty="0" smtClean="0">
                <a:solidFill>
                  <a:prstClr val="black"/>
                </a:solidFill>
              </a:rPr>
              <a:t> </a:t>
            </a:r>
            <a:r>
              <a:rPr lang="cs-CZ" sz="1200" kern="0" dirty="0" err="1" smtClean="0">
                <a:solidFill>
                  <a:prstClr val="black"/>
                </a:solidFill>
              </a:rPr>
              <a:t>Commons</a:t>
            </a:r>
            <a:r>
              <a:rPr lang="cs-CZ" sz="1200" kern="0" dirty="0" smtClean="0">
                <a:solidFill>
                  <a:prstClr val="black"/>
                </a:solidFill>
              </a:rPr>
              <a:t>  na </a:t>
            </a:r>
            <a:r>
              <a:rPr lang="cs-CZ" sz="1200" kern="0" dirty="0">
                <a:solidFill>
                  <a:prstClr val="black"/>
                </a:solidFill>
              </a:rPr>
              <a:t>www:</a:t>
            </a:r>
          </a:p>
          <a:p>
            <a:r>
              <a:rPr lang="cs-CZ" sz="1200" dirty="0">
                <a:solidFill>
                  <a:srgbClr val="C5E1FE">
                    <a:lumMod val="10000"/>
                  </a:srgbClr>
                </a:solidFill>
                <a:hlinkClick r:id="rId2"/>
              </a:rPr>
              <a:t>http://commons.wikimedia.org/wiki/File:Black_Earth_-_Prokhorovka_-_</a:t>
            </a:r>
            <a:r>
              <a:rPr lang="cs-CZ" sz="1200" dirty="0" smtClean="0">
                <a:solidFill>
                  <a:srgbClr val="C5E1FE">
                    <a:lumMod val="10000"/>
                  </a:srgbClr>
                </a:solidFill>
                <a:hlinkClick r:id="rId2"/>
              </a:rPr>
              <a:t>Russia.JPG</a:t>
            </a:r>
            <a:r>
              <a:rPr lang="cs-CZ" sz="1200" dirty="0" smtClean="0">
                <a:solidFill>
                  <a:srgbClr val="C5E1FE">
                    <a:lumMod val="10000"/>
                  </a:srgbClr>
                </a:solidFill>
              </a:rPr>
              <a:t> </a:t>
            </a:r>
            <a:endParaRPr lang="cs-CZ" sz="1200" dirty="0">
              <a:solidFill>
                <a:srgbClr val="C5E1FE">
                  <a:lumMod val="10000"/>
                </a:srgbClr>
              </a:solidFill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572000" y="300335"/>
            <a:ext cx="4572000" cy="609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Nadpis 2"/>
          <p:cNvSpPr txBox="1">
            <a:spLocks/>
          </p:cNvSpPr>
          <p:nvPr/>
        </p:nvSpPr>
        <p:spPr>
          <a:xfrm>
            <a:off x="251520" y="1196752"/>
            <a:ext cx="4104456" cy="439248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Je to typická půda </a:t>
            </a:r>
            <a:r>
              <a:rPr lang="cs-CZ" sz="2800" b="1" dirty="0" smtClean="0">
                <a:solidFill>
                  <a:srgbClr val="C5E1FE">
                    <a:lumMod val="10000"/>
                  </a:srgbClr>
                </a:solidFill>
              </a:rPr>
              <a:t>Polabské nížiny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, 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                  s 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mohutnou vrstvou humusového horizontu, pod kterým je hned  </a:t>
            </a:r>
            <a:r>
              <a:rPr lang="cs-CZ" sz="2800" b="1" dirty="0" smtClean="0">
                <a:solidFill>
                  <a:srgbClr val="C5E1FE">
                    <a:lumMod val="10000"/>
                  </a:srgbClr>
                </a:solidFill>
              </a:rPr>
              <a:t>matečná hornina. 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Tvoří se v </a:t>
            </a:r>
            <a:r>
              <a:rPr lang="cs-CZ" sz="2800" b="1" dirty="0" smtClean="0">
                <a:solidFill>
                  <a:srgbClr val="C5E1FE">
                    <a:lumMod val="10000"/>
                  </a:srgbClr>
                </a:solidFill>
              </a:rPr>
              <a:t>nížinách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 </a:t>
            </a:r>
            <a:r>
              <a:rPr lang="cs-CZ" sz="2800" b="1" dirty="0" smtClean="0">
                <a:solidFill>
                  <a:srgbClr val="C5E1FE">
                    <a:lumMod val="10000"/>
                  </a:srgbClr>
                </a:solidFill>
              </a:rPr>
              <a:t>mírného pásma </a:t>
            </a:r>
            <a:r>
              <a:rPr lang="cs-CZ" sz="2800" b="1" dirty="0" smtClean="0">
                <a:solidFill>
                  <a:srgbClr val="C5E1FE">
                    <a:lumMod val="10000"/>
                  </a:srgbClr>
                </a:solidFill>
              </a:rPr>
              <a:t>                  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v 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oblastech </a:t>
            </a:r>
            <a:r>
              <a:rPr lang="cs-CZ" sz="2800" b="1" dirty="0" smtClean="0">
                <a:solidFill>
                  <a:srgbClr val="C5E1FE">
                    <a:lumMod val="10000"/>
                  </a:srgbClr>
                </a:solidFill>
              </a:rPr>
              <a:t>stepí.</a:t>
            </a:r>
            <a:endParaRPr lang="cs-CZ" sz="2800" b="1" dirty="0">
              <a:solidFill>
                <a:srgbClr val="C5E1FE">
                  <a:lumMod val="10000"/>
                </a:srgb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0" y="188640"/>
            <a:ext cx="9144000" cy="52322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rgbClr val="C5E1FE">
                    <a:lumMod val="10000"/>
                  </a:srgbClr>
                </a:solidFill>
                <a:latin typeface="+mj-lt"/>
                <a:ea typeface="+mj-ea"/>
                <a:cs typeface="Trebuchet MS"/>
              </a:rPr>
              <a:t>Černozem</a:t>
            </a:r>
            <a:r>
              <a:rPr lang="cs-CZ" sz="2800" dirty="0">
                <a:solidFill>
                  <a:srgbClr val="C5E1FE">
                    <a:lumMod val="10000"/>
                  </a:srgbClr>
                </a:solidFill>
                <a:latin typeface="+mj-lt"/>
                <a:ea typeface="+mj-ea"/>
                <a:cs typeface="Trebuchet MS"/>
              </a:rPr>
              <a:t> je </a:t>
            </a:r>
            <a:r>
              <a:rPr lang="cs-CZ" sz="2800" b="1" dirty="0">
                <a:solidFill>
                  <a:srgbClr val="C5E1FE">
                    <a:lumMod val="10000"/>
                  </a:srgbClr>
                </a:solidFill>
                <a:latin typeface="+mj-lt"/>
                <a:ea typeface="+mj-ea"/>
                <a:cs typeface="Trebuchet MS"/>
              </a:rPr>
              <a:t>nejúrodnější půdní typ</a:t>
            </a:r>
          </a:p>
        </p:txBody>
      </p:sp>
    </p:spTree>
    <p:extLst>
      <p:ext uri="{BB962C8B-B14F-4D97-AF65-F5344CB8AC3E}">
        <p14:creationId xmlns:p14="http://schemas.microsoft.com/office/powerpoint/2010/main" xmlns="" val="674466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2"/>
          <p:cNvSpPr txBox="1">
            <a:spLocks/>
          </p:cNvSpPr>
          <p:nvPr/>
        </p:nvSpPr>
        <p:spPr>
          <a:xfrm>
            <a:off x="251520" y="1196752"/>
            <a:ext cx="4104456" cy="345638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Vzniká v </a:t>
            </a:r>
            <a:r>
              <a:rPr lang="cs-CZ" sz="2800" b="1" dirty="0" smtClean="0">
                <a:solidFill>
                  <a:srgbClr val="C5E1FE">
                    <a:lumMod val="10000"/>
                  </a:srgbClr>
                </a:solidFill>
              </a:rPr>
              <a:t>nížinách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 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                 a </a:t>
            </a:r>
            <a:r>
              <a:rPr lang="cs-CZ" sz="2800" b="1" dirty="0" smtClean="0">
                <a:solidFill>
                  <a:srgbClr val="C5E1FE">
                    <a:lumMod val="10000"/>
                  </a:srgbClr>
                </a:solidFill>
              </a:rPr>
              <a:t>zvlněných 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oblastech v místech výskytu </a:t>
            </a:r>
            <a:r>
              <a:rPr lang="cs-CZ" sz="2800" b="1" dirty="0" smtClean="0">
                <a:solidFill>
                  <a:srgbClr val="C5E1FE">
                    <a:lumMod val="10000"/>
                  </a:srgbClr>
                </a:solidFill>
              </a:rPr>
              <a:t>listnatých lesů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.</a:t>
            </a:r>
          </a:p>
          <a:p>
            <a:pPr algn="ctr"/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Má </a:t>
            </a:r>
            <a:r>
              <a:rPr lang="cs-CZ" sz="2800" b="1" dirty="0" smtClean="0">
                <a:solidFill>
                  <a:srgbClr val="C5E1FE">
                    <a:lumMod val="10000"/>
                  </a:srgbClr>
                </a:solidFill>
              </a:rPr>
              <a:t>méně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 </a:t>
            </a:r>
            <a:r>
              <a:rPr lang="cs-CZ" sz="2800" b="1" dirty="0" smtClean="0">
                <a:solidFill>
                  <a:srgbClr val="C5E1FE">
                    <a:lumMod val="10000"/>
                  </a:srgbClr>
                </a:solidFill>
              </a:rPr>
              <a:t>humusu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 než 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černozemě, 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a proto je světlejší.</a:t>
            </a:r>
            <a:endParaRPr lang="cs-CZ" sz="2800" dirty="0">
              <a:solidFill>
                <a:srgbClr val="C5E1FE">
                  <a:lumMod val="10000"/>
                </a:srgbClr>
              </a:solidFill>
            </a:endParaRPr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525247" y="276666"/>
            <a:ext cx="4618753" cy="65607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-1" y="6396335"/>
            <a:ext cx="4525247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1200" kern="0" dirty="0" err="1" smtClean="0">
                <a:solidFill>
                  <a:prstClr val="black"/>
                </a:solidFill>
              </a:rPr>
              <a:t>Remulazz</a:t>
            </a:r>
            <a:r>
              <a:rPr lang="cs-CZ" sz="1200" kern="0" dirty="0" smtClean="0">
                <a:solidFill>
                  <a:prstClr val="black"/>
                </a:solidFill>
              </a:rPr>
              <a:t>, [cit</a:t>
            </a:r>
            <a:r>
              <a:rPr lang="cs-CZ" sz="1200" kern="0" dirty="0">
                <a:solidFill>
                  <a:prstClr val="black"/>
                </a:solidFill>
              </a:rPr>
              <a:t>. </a:t>
            </a:r>
            <a:r>
              <a:rPr lang="cs-CZ" sz="1200" kern="0" dirty="0" smtClean="0">
                <a:solidFill>
                  <a:prstClr val="black"/>
                </a:solidFill>
              </a:rPr>
              <a:t>2013-01-27]. dostupné  na </a:t>
            </a:r>
            <a:r>
              <a:rPr lang="cs-CZ" sz="1200" kern="0" dirty="0">
                <a:solidFill>
                  <a:prstClr val="black"/>
                </a:solidFill>
              </a:rPr>
              <a:t>www:</a:t>
            </a:r>
          </a:p>
          <a:p>
            <a:r>
              <a:rPr lang="cs-CZ" sz="1200" dirty="0">
                <a:solidFill>
                  <a:srgbClr val="C5E1FE">
                    <a:lumMod val="10000"/>
                  </a:srgbClr>
                </a:solidFill>
                <a:hlinkClick r:id="rId3"/>
              </a:rPr>
              <a:t>http://</a:t>
            </a:r>
            <a:r>
              <a:rPr lang="cs-CZ" sz="1200" dirty="0" smtClean="0">
                <a:solidFill>
                  <a:srgbClr val="C5E1FE">
                    <a:lumMod val="10000"/>
                  </a:srgbClr>
                </a:solidFill>
                <a:hlinkClick r:id="rId3"/>
              </a:rPr>
              <a:t>cs.wikipedia.org/wiki/Soubor:BrownSoil.jpg</a:t>
            </a:r>
            <a:r>
              <a:rPr lang="cs-CZ" sz="1200" dirty="0" smtClean="0">
                <a:solidFill>
                  <a:srgbClr val="C5E1FE">
                    <a:lumMod val="10000"/>
                  </a:srgbClr>
                </a:solidFill>
              </a:rPr>
              <a:t> </a:t>
            </a:r>
            <a:endParaRPr lang="cs-CZ" sz="1200" dirty="0">
              <a:solidFill>
                <a:srgbClr val="C5E1FE">
                  <a:lumMod val="10000"/>
                </a:srgb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0" y="188640"/>
            <a:ext cx="9144000" cy="52322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5E1FE">
                    <a:lumMod val="10000"/>
                  </a:srgbClr>
                </a:solidFill>
                <a:latin typeface="+mj-lt"/>
                <a:ea typeface="+mj-ea"/>
                <a:cs typeface="Trebuchet MS"/>
              </a:rPr>
              <a:t>Hnědozem 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  <a:latin typeface="+mj-lt"/>
                <a:ea typeface="+mj-ea"/>
                <a:cs typeface="Trebuchet MS"/>
              </a:rPr>
              <a:t>je </a:t>
            </a:r>
            <a:r>
              <a:rPr lang="cs-CZ" sz="2800" b="1" dirty="0" smtClean="0">
                <a:solidFill>
                  <a:srgbClr val="C5E1FE">
                    <a:lumMod val="10000"/>
                  </a:srgbClr>
                </a:solidFill>
                <a:latin typeface="+mj-lt"/>
                <a:ea typeface="+mj-ea"/>
                <a:cs typeface="Trebuchet MS"/>
              </a:rPr>
              <a:t>méně úrodný </a:t>
            </a:r>
            <a:r>
              <a:rPr lang="cs-CZ" sz="2800" b="1" dirty="0">
                <a:solidFill>
                  <a:srgbClr val="C5E1FE">
                    <a:lumMod val="10000"/>
                  </a:srgbClr>
                </a:solidFill>
                <a:latin typeface="+mj-lt"/>
                <a:ea typeface="+mj-ea"/>
                <a:cs typeface="Trebuchet MS"/>
              </a:rPr>
              <a:t>půdní typ</a:t>
            </a:r>
          </a:p>
        </p:txBody>
      </p:sp>
    </p:spTree>
    <p:extLst>
      <p:ext uri="{BB962C8B-B14F-4D97-AF65-F5344CB8AC3E}">
        <p14:creationId xmlns:p14="http://schemas.microsoft.com/office/powerpoint/2010/main" xmlns="" val="1230764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010381" y="711860"/>
            <a:ext cx="8130707" cy="60980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188640"/>
            <a:ext cx="9144000" cy="954107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5E1FE">
                    <a:lumMod val="10000"/>
                  </a:srgbClr>
                </a:solidFill>
                <a:latin typeface="+mj-lt"/>
                <a:ea typeface="+mj-ea"/>
                <a:cs typeface="Trebuchet MS"/>
              </a:rPr>
              <a:t>Podzolový 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  <a:latin typeface="+mj-lt"/>
                <a:ea typeface="+mj-ea"/>
                <a:cs typeface="Trebuchet MS"/>
              </a:rPr>
              <a:t>půdní typ je typický pro naše</a:t>
            </a:r>
            <a:r>
              <a:rPr lang="cs-CZ" sz="2800" b="1" dirty="0" smtClean="0">
                <a:solidFill>
                  <a:srgbClr val="C5E1FE">
                    <a:lumMod val="10000"/>
                  </a:srgbClr>
                </a:solidFill>
                <a:latin typeface="+mj-lt"/>
                <a:ea typeface="+mj-ea"/>
                <a:cs typeface="Trebuchet MS"/>
              </a:rPr>
              <a:t> pohoří </a:t>
            </a:r>
          </a:p>
          <a:p>
            <a:pPr algn="ctr"/>
            <a:r>
              <a:rPr lang="cs-CZ" sz="2800" b="1" dirty="0" smtClean="0">
                <a:solidFill>
                  <a:srgbClr val="C5E1FE">
                    <a:lumMod val="10000"/>
                  </a:srgbClr>
                </a:solidFill>
                <a:latin typeface="+mj-lt"/>
                <a:ea typeface="+mj-ea"/>
                <a:cs typeface="Trebuchet MS"/>
              </a:rPr>
              <a:t>a subarktické pásmo</a:t>
            </a:r>
            <a:endParaRPr lang="cs-CZ" sz="2800" b="1" dirty="0">
              <a:solidFill>
                <a:srgbClr val="C5E1FE">
                  <a:lumMod val="10000"/>
                </a:srgbClr>
              </a:solidFill>
              <a:latin typeface="+mj-lt"/>
              <a:ea typeface="+mj-ea"/>
              <a:cs typeface="Trebuchet MS"/>
            </a:endParaRPr>
          </a:p>
        </p:txBody>
      </p:sp>
      <p:sp>
        <p:nvSpPr>
          <p:cNvPr id="8" name="Nadpis 2"/>
          <p:cNvSpPr txBox="1">
            <a:spLocks/>
          </p:cNvSpPr>
          <p:nvPr/>
        </p:nvSpPr>
        <p:spPr>
          <a:xfrm>
            <a:off x="139730" y="1268760"/>
            <a:ext cx="2848094" cy="4968553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Šedá vrstva je </a:t>
            </a:r>
            <a:r>
              <a:rPr lang="cs-CZ" sz="2800" b="1" dirty="0" smtClean="0">
                <a:solidFill>
                  <a:srgbClr val="C5E1FE">
                    <a:lumMod val="10000"/>
                  </a:srgbClr>
                </a:solidFill>
              </a:rPr>
              <a:t>horizont vyluhovaný 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četnými </a:t>
            </a:r>
            <a:r>
              <a:rPr lang="cs-CZ" sz="2800" b="1" dirty="0" smtClean="0">
                <a:solidFill>
                  <a:srgbClr val="C5E1FE">
                    <a:lumMod val="10000"/>
                  </a:srgbClr>
                </a:solidFill>
              </a:rPr>
              <a:t>srážkami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, zbavený živin, proto neposkytuje rostlinám dostatek výživy</a:t>
            </a:r>
            <a:endParaRPr lang="cs-CZ" sz="2800" b="1" dirty="0">
              <a:solidFill>
                <a:srgbClr val="C5E1FE">
                  <a:lumMod val="10000"/>
                </a:srgb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396335"/>
            <a:ext cx="9163578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1200" kern="0" dirty="0" err="1" smtClean="0">
                <a:solidFill>
                  <a:prstClr val="black"/>
                </a:solidFill>
              </a:rPr>
              <a:t>Nikanos</a:t>
            </a:r>
            <a:r>
              <a:rPr lang="cs-CZ" sz="1200" kern="0" dirty="0" smtClean="0">
                <a:solidFill>
                  <a:prstClr val="black"/>
                </a:solidFill>
              </a:rPr>
              <a:t>, [cit</a:t>
            </a:r>
            <a:r>
              <a:rPr lang="cs-CZ" sz="1200" kern="0" dirty="0">
                <a:solidFill>
                  <a:prstClr val="black"/>
                </a:solidFill>
              </a:rPr>
              <a:t>. </a:t>
            </a:r>
            <a:r>
              <a:rPr lang="cs-CZ" sz="1200" kern="0" dirty="0" smtClean="0">
                <a:solidFill>
                  <a:prstClr val="black"/>
                </a:solidFill>
              </a:rPr>
              <a:t>2013-01-27]. dostupné  pod licencí </a:t>
            </a:r>
            <a:r>
              <a:rPr lang="cs-CZ" sz="1200" kern="0" dirty="0" err="1" smtClean="0">
                <a:solidFill>
                  <a:prstClr val="black"/>
                </a:solidFill>
              </a:rPr>
              <a:t>Creative</a:t>
            </a:r>
            <a:r>
              <a:rPr lang="cs-CZ" sz="1200" kern="0" dirty="0" smtClean="0">
                <a:solidFill>
                  <a:prstClr val="black"/>
                </a:solidFill>
              </a:rPr>
              <a:t> </a:t>
            </a:r>
            <a:r>
              <a:rPr lang="cs-CZ" sz="1200" kern="0" dirty="0" err="1" smtClean="0">
                <a:solidFill>
                  <a:prstClr val="black"/>
                </a:solidFill>
              </a:rPr>
              <a:t>Commons</a:t>
            </a:r>
            <a:r>
              <a:rPr lang="cs-CZ" sz="1200" kern="0" dirty="0" smtClean="0">
                <a:solidFill>
                  <a:prstClr val="black"/>
                </a:solidFill>
              </a:rPr>
              <a:t>  na </a:t>
            </a:r>
            <a:r>
              <a:rPr lang="cs-CZ" sz="1200" kern="0" dirty="0">
                <a:solidFill>
                  <a:prstClr val="black"/>
                </a:solidFill>
              </a:rPr>
              <a:t>www:</a:t>
            </a:r>
          </a:p>
          <a:p>
            <a:r>
              <a:rPr lang="cs-CZ" sz="1200" dirty="0">
                <a:solidFill>
                  <a:srgbClr val="C5E1FE">
                    <a:lumMod val="10000"/>
                  </a:srgbClr>
                </a:solidFill>
                <a:hlinkClick r:id="rId3"/>
              </a:rPr>
              <a:t>http://</a:t>
            </a:r>
            <a:r>
              <a:rPr lang="cs-CZ" sz="1200" dirty="0" smtClean="0">
                <a:solidFill>
                  <a:srgbClr val="C5E1FE">
                    <a:lumMod val="10000"/>
                  </a:srgbClr>
                </a:solidFill>
                <a:hlinkClick r:id="rId3"/>
              </a:rPr>
              <a:t>de.wikipedia.org/w/index.php?title=Datei:Bodenprofil_Heide.jpg&amp;filetimestamp=20061004163358</a:t>
            </a:r>
            <a:r>
              <a:rPr lang="cs-CZ" sz="1200" dirty="0" smtClean="0">
                <a:solidFill>
                  <a:srgbClr val="C5E1FE">
                    <a:lumMod val="10000"/>
                  </a:srgbClr>
                </a:solidFill>
              </a:rPr>
              <a:t> </a:t>
            </a:r>
            <a:endParaRPr lang="cs-CZ" sz="1200" dirty="0">
              <a:solidFill>
                <a:srgbClr val="C5E1FE">
                  <a:lumMod val="10000"/>
                </a:srgbClr>
              </a:solidFill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2555776" y="2132856"/>
            <a:ext cx="3096344" cy="792088"/>
          </a:xfrm>
          <a:prstGeom prst="straightConnector1">
            <a:avLst/>
          </a:prstGeom>
          <a:ln w="63500" cmpd="sng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230764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6396335"/>
            <a:ext cx="9163578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1200" kern="0" dirty="0" smtClean="0">
                <a:solidFill>
                  <a:prstClr val="black"/>
                </a:solidFill>
              </a:rPr>
              <a:t>[cit</a:t>
            </a:r>
            <a:r>
              <a:rPr lang="cs-CZ" sz="1200" kern="0" dirty="0">
                <a:solidFill>
                  <a:prstClr val="black"/>
                </a:solidFill>
              </a:rPr>
              <a:t>. </a:t>
            </a:r>
            <a:r>
              <a:rPr lang="cs-CZ" sz="1200" kern="0" dirty="0" smtClean="0">
                <a:solidFill>
                  <a:prstClr val="black"/>
                </a:solidFill>
              </a:rPr>
              <a:t>2013-01-27]. dostupné  pod licencí </a:t>
            </a:r>
            <a:r>
              <a:rPr lang="cs-CZ" sz="1200" kern="0" dirty="0" err="1" smtClean="0">
                <a:solidFill>
                  <a:prstClr val="black"/>
                </a:solidFill>
              </a:rPr>
              <a:t>Creative</a:t>
            </a:r>
            <a:r>
              <a:rPr lang="cs-CZ" sz="1200" kern="0" dirty="0" smtClean="0">
                <a:solidFill>
                  <a:prstClr val="black"/>
                </a:solidFill>
              </a:rPr>
              <a:t> </a:t>
            </a:r>
            <a:r>
              <a:rPr lang="cs-CZ" sz="1200" kern="0" dirty="0" err="1" smtClean="0">
                <a:solidFill>
                  <a:prstClr val="black"/>
                </a:solidFill>
              </a:rPr>
              <a:t>Commons</a:t>
            </a:r>
            <a:r>
              <a:rPr lang="cs-CZ" sz="1200" kern="0" dirty="0" smtClean="0">
                <a:solidFill>
                  <a:prstClr val="black"/>
                </a:solidFill>
              </a:rPr>
              <a:t>  na </a:t>
            </a:r>
            <a:r>
              <a:rPr lang="cs-CZ" sz="1200" kern="0" dirty="0">
                <a:solidFill>
                  <a:prstClr val="black"/>
                </a:solidFill>
              </a:rPr>
              <a:t>www:</a:t>
            </a:r>
          </a:p>
          <a:p>
            <a:r>
              <a:rPr lang="cs-CZ" sz="1200" dirty="0">
                <a:solidFill>
                  <a:srgbClr val="C5E1FE">
                    <a:lumMod val="10000"/>
                  </a:srgbClr>
                </a:solidFill>
                <a:hlinkClick r:id="rId2"/>
              </a:rPr>
              <a:t>http://</a:t>
            </a:r>
            <a:r>
              <a:rPr lang="cs-CZ" sz="1200" dirty="0" smtClean="0">
                <a:solidFill>
                  <a:srgbClr val="C5E1FE">
                    <a:lumMod val="10000"/>
                  </a:srgbClr>
                </a:solidFill>
                <a:hlinkClick r:id="rId2"/>
              </a:rPr>
              <a:t>en.wikipedia.org/wiki/File:L%C3%B6ssacker.jpg</a:t>
            </a:r>
            <a:r>
              <a:rPr lang="cs-CZ" sz="1200" dirty="0" smtClean="0">
                <a:solidFill>
                  <a:srgbClr val="C5E1FE">
                    <a:lumMod val="10000"/>
                  </a:srgbClr>
                </a:solidFill>
              </a:rPr>
              <a:t> </a:t>
            </a:r>
            <a:endParaRPr lang="cs-CZ" sz="1200" dirty="0">
              <a:solidFill>
                <a:srgbClr val="C5E1FE">
                  <a:lumMod val="10000"/>
                </a:srgb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0" y="188640"/>
            <a:ext cx="9144000" cy="52322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5E1FE">
                    <a:lumMod val="10000"/>
                  </a:srgbClr>
                </a:solidFill>
                <a:latin typeface="+mj-lt"/>
                <a:ea typeface="+mj-ea"/>
                <a:cs typeface="Trebuchet MS"/>
              </a:rPr>
              <a:t>Půdní druhy 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  <a:latin typeface="+mj-lt"/>
                <a:ea typeface="+mj-ea"/>
                <a:cs typeface="Trebuchet MS"/>
              </a:rPr>
              <a:t>se dělí podle </a:t>
            </a:r>
            <a:r>
              <a:rPr lang="cs-CZ" sz="2800" b="1" dirty="0" smtClean="0">
                <a:solidFill>
                  <a:srgbClr val="C5E1FE">
                    <a:lumMod val="10000"/>
                  </a:srgbClr>
                </a:solidFill>
                <a:latin typeface="+mj-lt"/>
                <a:ea typeface="+mj-ea"/>
                <a:cs typeface="Trebuchet MS"/>
              </a:rPr>
              <a:t>velikosti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  <a:latin typeface="+mj-lt"/>
                <a:ea typeface="+mj-ea"/>
                <a:cs typeface="Trebuchet MS"/>
              </a:rPr>
              <a:t> půdních částic</a:t>
            </a:r>
            <a:endParaRPr lang="cs-CZ" sz="2800" dirty="0">
              <a:solidFill>
                <a:srgbClr val="C5E1FE">
                  <a:lumMod val="10000"/>
                </a:srgbClr>
              </a:solidFill>
              <a:latin typeface="+mj-lt"/>
              <a:ea typeface="+mj-ea"/>
              <a:cs typeface="Trebuchet MS"/>
            </a:endParaRP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3817014" y="836712"/>
            <a:ext cx="5323003" cy="3990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Nadpis 2"/>
          <p:cNvSpPr txBox="1">
            <a:spLocks/>
          </p:cNvSpPr>
          <p:nvPr/>
        </p:nvSpPr>
        <p:spPr>
          <a:xfrm>
            <a:off x="251520" y="836712"/>
            <a:ext cx="4104456" cy="54006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285750" indent="-285750">
              <a:buFont typeface="Wingdings" pitchFamily="2" charset="2"/>
              <a:buChar char="§"/>
            </a:pPr>
            <a:r>
              <a:rPr lang="cs-CZ" sz="2800" b="1" dirty="0">
                <a:solidFill>
                  <a:srgbClr val="C5E1FE">
                    <a:lumMod val="10000"/>
                  </a:srgbClr>
                </a:solidFill>
              </a:rPr>
              <a:t>l</a:t>
            </a:r>
            <a:r>
              <a:rPr lang="cs-CZ" sz="2800" b="1" dirty="0" smtClean="0">
                <a:solidFill>
                  <a:srgbClr val="C5E1FE">
                    <a:lumMod val="10000"/>
                  </a:srgbClr>
                </a:solidFill>
              </a:rPr>
              <a:t>ehké (</a:t>
            </a:r>
            <a:r>
              <a:rPr lang="cs-CZ" sz="2800" b="1" dirty="0">
                <a:solidFill>
                  <a:srgbClr val="C5E1FE">
                    <a:lumMod val="10000"/>
                  </a:srgbClr>
                </a:solidFill>
              </a:rPr>
              <a:t>písčité</a:t>
            </a:r>
            <a:r>
              <a:rPr lang="cs-CZ" sz="2800" b="1" dirty="0" smtClean="0">
                <a:solidFill>
                  <a:srgbClr val="C5E1FE">
                    <a:lumMod val="10000"/>
                  </a:srgbClr>
                </a:solidFill>
              </a:rPr>
              <a:t>)        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 rychle vysychají, nutná závlaha</a:t>
            </a:r>
            <a:endParaRPr lang="cs-CZ" sz="2800" dirty="0">
              <a:solidFill>
                <a:srgbClr val="C5E1FE">
                  <a:lumMod val="10000"/>
                </a:srgbClr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C5E1FE">
                    <a:lumMod val="10000"/>
                  </a:srgbClr>
                </a:solidFill>
              </a:rPr>
              <a:t>středně těžké (hlinité) 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snadno zpracovatelné, dobře drží vodu i živiny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800" b="1" dirty="0">
                <a:solidFill>
                  <a:srgbClr val="C5E1FE">
                    <a:lumMod val="10000"/>
                  </a:srgbClr>
                </a:solidFill>
              </a:rPr>
              <a:t>t</a:t>
            </a:r>
            <a:r>
              <a:rPr lang="cs-CZ" sz="2800" b="1" dirty="0" smtClean="0">
                <a:solidFill>
                  <a:srgbClr val="C5E1FE">
                    <a:lumMod val="10000"/>
                  </a:srgbClr>
                </a:solidFill>
              </a:rPr>
              <a:t>ěžké půdy (</a:t>
            </a:r>
            <a:r>
              <a:rPr lang="cs-CZ" sz="2800" b="1" dirty="0">
                <a:solidFill>
                  <a:srgbClr val="C5E1FE">
                    <a:lumMod val="10000"/>
                  </a:srgbClr>
                </a:solidFill>
              </a:rPr>
              <a:t>jílovité</a:t>
            </a:r>
            <a:r>
              <a:rPr lang="cs-CZ" sz="2800" b="1" dirty="0" smtClean="0">
                <a:solidFill>
                  <a:srgbClr val="C5E1FE">
                    <a:lumMod val="10000"/>
                  </a:srgbClr>
                </a:solidFill>
              </a:rPr>
              <a:t>) 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 </a:t>
            </a:r>
            <a:r>
              <a:rPr lang="cs-CZ" sz="2800" dirty="0">
                <a:solidFill>
                  <a:srgbClr val="C5E1FE">
                    <a:lumMod val="10000"/>
                  </a:srgbClr>
                </a:solidFill>
              </a:rPr>
              <a:t>nepropustné pro vodu, 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za sucha tvrdnou, 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              za 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mokra mazlavé, dobře zadržují vodu</a:t>
            </a:r>
            <a:endParaRPr lang="cs-CZ" sz="2800" dirty="0">
              <a:solidFill>
                <a:srgbClr val="C5E1FE">
                  <a:lumMod val="10000"/>
                </a:srgbClr>
              </a:solidFill>
            </a:endParaRPr>
          </a:p>
          <a:p>
            <a:pPr algn="ctr"/>
            <a:r>
              <a:rPr lang="cs-CZ" sz="1800" dirty="0" smtClean="0">
                <a:solidFill>
                  <a:srgbClr val="C5E1FE">
                    <a:lumMod val="10000"/>
                  </a:srgbClr>
                </a:solidFill>
              </a:rPr>
              <a:t>-</a:t>
            </a:r>
            <a:endParaRPr lang="cs-CZ" sz="2400" b="1" dirty="0">
              <a:solidFill>
                <a:srgbClr val="C5E1FE">
                  <a:lumMod val="10000"/>
                </a:srgb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36096" y="5036983"/>
            <a:ext cx="3748753" cy="1200329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smtClean="0"/>
              <a:t>Jaký půdní druh je v okolí našeho bydliště? Jaké má vlastnosti?</a:t>
            </a:r>
            <a:endParaRPr lang="cs-CZ" sz="2400" i="1" dirty="0"/>
          </a:p>
        </p:txBody>
      </p:sp>
      <p:pic>
        <p:nvPicPr>
          <p:cNvPr id="9" name="Picture 7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564388" y="5260100"/>
            <a:ext cx="754094" cy="754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0764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121082" y="4797152"/>
            <a:ext cx="725369" cy="725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871192" y="970619"/>
            <a:ext cx="7272808" cy="5454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2"/>
          <p:cNvSpPr txBox="1">
            <a:spLocks/>
          </p:cNvSpPr>
          <p:nvPr/>
        </p:nvSpPr>
        <p:spPr>
          <a:xfrm>
            <a:off x="0" y="116632"/>
            <a:ext cx="9144000" cy="115212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Na tvorbu půdy má vliv </a:t>
            </a:r>
            <a:r>
              <a:rPr lang="cs-CZ" sz="2800" b="1" dirty="0" smtClean="0">
                <a:solidFill>
                  <a:srgbClr val="C5E1FE">
                    <a:lumMod val="10000"/>
                  </a:srgbClr>
                </a:solidFill>
              </a:rPr>
              <a:t>svažitost </a:t>
            </a:r>
            <a:r>
              <a:rPr lang="cs-CZ" sz="2800" dirty="0" smtClean="0">
                <a:solidFill>
                  <a:srgbClr val="C5E1FE">
                    <a:lumMod val="10000"/>
                  </a:srgbClr>
                </a:solidFill>
              </a:rPr>
              <a:t>pozemku</a:t>
            </a:r>
            <a:r>
              <a:rPr lang="cs-CZ" sz="2800" b="1" dirty="0" smtClean="0">
                <a:solidFill>
                  <a:srgbClr val="C5E1FE">
                    <a:lumMod val="10000"/>
                  </a:srgbClr>
                </a:solidFill>
              </a:rPr>
              <a:t>, nadmořská výška, srážky, teplota a hlavně čas</a:t>
            </a:r>
            <a:endParaRPr lang="cs-CZ" sz="2800" b="1" dirty="0">
              <a:solidFill>
                <a:srgbClr val="C5E1FE">
                  <a:lumMod val="10000"/>
                </a:srgb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0" y="6396335"/>
            <a:ext cx="9144000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1200" kern="0" dirty="0" smtClean="0">
                <a:solidFill>
                  <a:prstClr val="black"/>
                </a:solidFill>
              </a:rPr>
              <a:t>Wilson44691, [cit</a:t>
            </a:r>
            <a:r>
              <a:rPr lang="cs-CZ" sz="1200" kern="0" dirty="0">
                <a:solidFill>
                  <a:prstClr val="black"/>
                </a:solidFill>
              </a:rPr>
              <a:t>. </a:t>
            </a:r>
            <a:r>
              <a:rPr lang="cs-CZ" sz="1200" kern="0" dirty="0" smtClean="0">
                <a:solidFill>
                  <a:prstClr val="black"/>
                </a:solidFill>
              </a:rPr>
              <a:t>2013-01-08]. dostupné  na </a:t>
            </a:r>
            <a:r>
              <a:rPr lang="cs-CZ" sz="1200" kern="0" dirty="0">
                <a:solidFill>
                  <a:prstClr val="black"/>
                </a:solidFill>
              </a:rPr>
              <a:t>www:</a:t>
            </a:r>
          </a:p>
          <a:p>
            <a:r>
              <a:rPr lang="cs-CZ" sz="1200" dirty="0">
                <a:solidFill>
                  <a:srgbClr val="C5E1FE">
                    <a:lumMod val="10000"/>
                  </a:srgbClr>
                </a:solidFill>
                <a:hlinkClick r:id="rId4"/>
              </a:rPr>
              <a:t>http://</a:t>
            </a:r>
            <a:r>
              <a:rPr lang="cs-CZ" sz="1200" dirty="0" smtClean="0">
                <a:solidFill>
                  <a:srgbClr val="C5E1FE">
                    <a:lumMod val="10000"/>
                  </a:srgbClr>
                </a:solidFill>
                <a:hlinkClick r:id="rId4"/>
              </a:rPr>
              <a:t>cs.wikipedia.org/wiki/Soubor:NachalParan1.jpg</a:t>
            </a:r>
            <a:r>
              <a:rPr lang="cs-CZ" sz="1200" dirty="0" smtClean="0">
                <a:solidFill>
                  <a:srgbClr val="C5E1FE">
                    <a:lumMod val="10000"/>
                  </a:srgbClr>
                </a:solidFill>
              </a:rPr>
              <a:t> </a:t>
            </a:r>
            <a:endParaRPr lang="cs-CZ" sz="1200" dirty="0">
              <a:solidFill>
                <a:srgbClr val="C5E1FE">
                  <a:lumMod val="10000"/>
                </a:srgbClr>
              </a:solidFill>
            </a:endParaRPr>
          </a:p>
        </p:txBody>
      </p:sp>
      <p:sp>
        <p:nvSpPr>
          <p:cNvPr id="10" name="Nadpis 2"/>
          <p:cNvSpPr txBox="1">
            <a:spLocks/>
          </p:cNvSpPr>
          <p:nvPr/>
        </p:nvSpPr>
        <p:spPr>
          <a:xfrm>
            <a:off x="323526" y="5250152"/>
            <a:ext cx="4320480" cy="115212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400" i="1" dirty="0" smtClean="0">
                <a:solidFill>
                  <a:srgbClr val="C5E1FE">
                    <a:lumMod val="10000"/>
                  </a:srgbClr>
                </a:solidFill>
              </a:rPr>
              <a:t>Popište tyto podmínky v poušti Negev v Izraeli. Mohou tu vznikat úrodné půdy?</a:t>
            </a:r>
            <a:endParaRPr lang="cs-CZ" sz="2400" b="1" i="1" dirty="0">
              <a:solidFill>
                <a:srgbClr val="C5E1FE">
                  <a:lumMod val="10000"/>
                </a:srgbClr>
              </a:solidFill>
            </a:endParaRPr>
          </a:p>
        </p:txBody>
      </p:sp>
      <p:pic>
        <p:nvPicPr>
          <p:cNvPr id="7" name="Picture 7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51520" y="2780928"/>
            <a:ext cx="754094" cy="754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005614" y="3697922"/>
            <a:ext cx="7254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58581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427984" y="51454"/>
            <a:ext cx="4745421" cy="6344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0" y="6396335"/>
            <a:ext cx="9144000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1200" dirty="0" err="1" smtClean="0"/>
              <a:t>Dentren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, 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[cit. 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2012-12-12]. dostupné pod licencí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Creative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cs-CZ" sz="1200" b="0" i="0" u="none" strike="noStrike" kern="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cs-CZ" sz="1200" b="0" i="0" u="none" strike="noStrike" kern="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Commons</a:t>
            </a:r>
            <a:r>
              <a:rPr kumimoji="0" lang="cs-CZ" sz="1200" b="0" i="0" u="none" strike="noStrike" kern="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na 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www:</a:t>
            </a:r>
          </a:p>
          <a:p>
            <a:pPr lvl="0"/>
            <a:r>
              <a:rPr lang="cs-CZ" sz="1200" kern="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1200" kern="0" dirty="0" smtClean="0">
                <a:solidFill>
                  <a:prstClr val="black"/>
                </a:solidFill>
                <a:hlinkClick r:id="rId3"/>
              </a:rPr>
              <a:t>en.wikipedia.org/wiki/File:Storflaket.JPG</a:t>
            </a:r>
            <a:r>
              <a:rPr lang="cs-CZ" sz="1200" kern="0" dirty="0" smtClean="0">
                <a:solidFill>
                  <a:prstClr val="black"/>
                </a:solidFill>
              </a:rPr>
              <a:t> </a:t>
            </a:r>
            <a:endParaRPr kumimoji="0" lang="cs-CZ" sz="1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07504" y="560942"/>
            <a:ext cx="4158496" cy="3108543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+mj-lt"/>
              </a:rPr>
              <a:t>Permafrost</a:t>
            </a:r>
            <a:r>
              <a:rPr lang="cs-CZ" sz="2800" dirty="0" smtClean="0">
                <a:latin typeface="+mj-lt"/>
              </a:rPr>
              <a:t> </a:t>
            </a:r>
            <a:r>
              <a:rPr lang="cs-CZ" sz="2800" dirty="0">
                <a:latin typeface="+mj-lt"/>
              </a:rPr>
              <a:t>je </a:t>
            </a:r>
            <a:r>
              <a:rPr lang="cs-CZ" sz="2800" dirty="0" smtClean="0">
                <a:latin typeface="+mj-lt"/>
              </a:rPr>
              <a:t>půda </a:t>
            </a:r>
            <a:r>
              <a:rPr lang="cs-CZ" sz="2800" dirty="0" smtClean="0">
                <a:latin typeface="+mj-lt"/>
              </a:rPr>
              <a:t>           v  </a:t>
            </a:r>
            <a:r>
              <a:rPr lang="cs-CZ" sz="2800" b="1" dirty="0">
                <a:latin typeface="+mj-lt"/>
              </a:rPr>
              <a:t>subarktickém </a:t>
            </a:r>
            <a:r>
              <a:rPr lang="cs-CZ" sz="2800" b="1" dirty="0" smtClean="0">
                <a:latin typeface="+mj-lt"/>
              </a:rPr>
              <a:t>pásmu </a:t>
            </a:r>
            <a:r>
              <a:rPr lang="cs-CZ" sz="2800" dirty="0" smtClean="0">
                <a:latin typeface="+mj-lt"/>
              </a:rPr>
              <a:t>tunder, </a:t>
            </a:r>
            <a:r>
              <a:rPr lang="cs-CZ" sz="2800" dirty="0" smtClean="0">
                <a:latin typeface="+mj-lt"/>
              </a:rPr>
              <a:t>                   po </a:t>
            </a:r>
            <a:r>
              <a:rPr lang="cs-CZ" sz="2800" dirty="0" smtClean="0">
                <a:latin typeface="+mj-lt"/>
              </a:rPr>
              <a:t>většinu roku zamrzlá, rozmrzá jen slabá vrstva na povrchu během krátkého léta.</a:t>
            </a:r>
            <a:endParaRPr lang="cs-CZ" sz="2800" dirty="0">
              <a:latin typeface="+mj-lt"/>
            </a:endParaRPr>
          </a:p>
        </p:txBody>
      </p:sp>
      <p:sp>
        <p:nvSpPr>
          <p:cNvPr id="6" name="Nadpis 2"/>
          <p:cNvSpPr txBox="1">
            <a:spLocks/>
          </p:cNvSpPr>
          <p:nvPr/>
        </p:nvSpPr>
        <p:spPr>
          <a:xfrm>
            <a:off x="107504" y="4398668"/>
            <a:ext cx="4158496" cy="176663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400" i="1" dirty="0" smtClean="0">
                <a:solidFill>
                  <a:srgbClr val="C5E1FE">
                    <a:lumMod val="10000"/>
                  </a:srgbClr>
                </a:solidFill>
              </a:rPr>
              <a:t>Popište podle atlasu kudy prochází hranice dlouhodobě zamrzlé půdy.</a:t>
            </a:r>
          </a:p>
          <a:p>
            <a:pPr algn="ctr"/>
            <a:r>
              <a:rPr lang="cs-CZ" sz="2400" i="1" dirty="0" smtClean="0">
                <a:solidFill>
                  <a:srgbClr val="C5E1FE">
                    <a:lumMod val="10000"/>
                  </a:srgbClr>
                </a:solidFill>
              </a:rPr>
              <a:t>Mohou v ní růst stromy?</a:t>
            </a:r>
            <a:endParaRPr lang="cs-CZ" sz="2400" i="1" dirty="0">
              <a:solidFill>
                <a:srgbClr val="C5E1FE">
                  <a:lumMod val="10000"/>
                </a:srgbClr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638052" y="3645024"/>
            <a:ext cx="725369" cy="725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81245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924475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3200" b="1" dirty="0" err="1">
                <a:solidFill>
                  <a:srgbClr val="C5E1FE">
                    <a:lumMod val="10000"/>
                  </a:srgbClr>
                </a:solidFill>
                <a:effectLst/>
                <a:cs typeface="Trebuchet MS"/>
              </a:rPr>
              <a:t>Pedosféra</a:t>
            </a:r>
            <a:r>
              <a:rPr lang="cs-CZ" sz="3200" b="1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endParaRPr lang="cs-CZ" sz="3200" b="1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5589240"/>
          </a:xfrm>
          <a:noFill/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povrchová vrstva zemské kůry, </a:t>
            </a:r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půda</a:t>
            </a:r>
          </a:p>
          <a:p>
            <a:r>
              <a:rPr lang="cs-CZ" dirty="0">
                <a:solidFill>
                  <a:schemeClr val="tx2">
                    <a:lumMod val="10000"/>
                  </a:schemeClr>
                </a:solidFill>
              </a:rPr>
              <a:t>t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voří ji složky</a:t>
            </a:r>
          </a:p>
          <a:p>
            <a:pPr lvl="1"/>
            <a:r>
              <a:rPr lang="cs-CZ" sz="3000" b="1" dirty="0" smtClean="0">
                <a:solidFill>
                  <a:schemeClr val="tx2">
                    <a:lumMod val="10000"/>
                  </a:schemeClr>
                </a:solidFill>
              </a:rPr>
              <a:t>neživá</a:t>
            </a:r>
            <a:r>
              <a:rPr lang="cs-CZ" sz="3000" dirty="0" smtClean="0">
                <a:solidFill>
                  <a:schemeClr val="tx2">
                    <a:lumMod val="10000"/>
                  </a:schemeClr>
                </a:solidFill>
              </a:rPr>
              <a:t> 		– zvětraliny, zbytky organismů,   				   voda, vzduch</a:t>
            </a:r>
          </a:p>
          <a:p>
            <a:pPr lvl="1"/>
            <a:r>
              <a:rPr lang="cs-CZ" sz="3000" b="1" dirty="0" smtClean="0">
                <a:solidFill>
                  <a:schemeClr val="tx2">
                    <a:lumMod val="10000"/>
                  </a:schemeClr>
                </a:solidFill>
              </a:rPr>
              <a:t>živá</a:t>
            </a:r>
            <a:r>
              <a:rPr lang="cs-CZ" sz="3000" dirty="0" smtClean="0">
                <a:solidFill>
                  <a:schemeClr val="tx2">
                    <a:lumMod val="10000"/>
                  </a:schemeClr>
                </a:solidFill>
              </a:rPr>
              <a:t> 		-  rostliny, bakterie, sinice, členovci, 				   kroužkovci, hlísti, drobní obratlovci</a:t>
            </a:r>
          </a:p>
          <a:p>
            <a:r>
              <a:rPr lang="cs-CZ" dirty="0">
                <a:solidFill>
                  <a:schemeClr val="tx2">
                    <a:lumMod val="10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ůsobením živých organismů (bakterie, žížaly, hmyz) z neživé složky vzniká </a:t>
            </a:r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humus</a:t>
            </a:r>
          </a:p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tvorbu ovlivňuje </a:t>
            </a:r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čas, teplota, srážky, reliéf, organismy </a:t>
            </a:r>
          </a:p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půdní typy – </a:t>
            </a:r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černozem, hnědozem, podzol</a:t>
            </a:r>
          </a:p>
          <a:p>
            <a:r>
              <a:rPr lang="cs-CZ" dirty="0">
                <a:solidFill>
                  <a:schemeClr val="tx2">
                    <a:lumMod val="10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ůdní druhy – </a:t>
            </a:r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jílovitá, hlinitá, písčitá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7812360" y="116632"/>
            <a:ext cx="1238250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51265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5888" y="11266"/>
            <a:ext cx="8229600" cy="1143000"/>
          </a:xfrm>
          <a:solidFill>
            <a:schemeClr val="tx2"/>
          </a:solidFill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effectLst/>
              </a:rPr>
              <a:t>SHRNUTÍ</a:t>
            </a:r>
            <a:endParaRPr lang="cs-CZ" sz="3600" b="1" dirty="0">
              <a:solidFill>
                <a:schemeClr val="tx1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712968" cy="5661248"/>
          </a:xfrm>
          <a:solidFill>
            <a:schemeClr val="bg2">
              <a:lumMod val="75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Ve kterých oblastech souše se vrstva půdy nevytváří?</a:t>
            </a:r>
          </a:p>
          <a:p>
            <a:r>
              <a:rPr lang="cs-CZ" sz="2800" dirty="0" smtClean="0"/>
              <a:t>Které faktory jsou nejdůležitější při vzniku půd?</a:t>
            </a:r>
          </a:p>
          <a:p>
            <a:r>
              <a:rPr lang="cs-CZ" sz="2800" dirty="0" smtClean="0"/>
              <a:t>Který půdní typ je v naší oblasti, jaká je jeho úrodnost?</a:t>
            </a:r>
          </a:p>
          <a:p>
            <a:r>
              <a:rPr lang="cs-CZ" sz="2800" dirty="0" smtClean="0"/>
              <a:t>Jak poznáš, že je půda jílovitá?</a:t>
            </a:r>
          </a:p>
          <a:p>
            <a:r>
              <a:rPr lang="cs-CZ" sz="2800" dirty="0" smtClean="0"/>
              <a:t>V </a:t>
            </a:r>
            <a:r>
              <a:rPr lang="cs-CZ" sz="2800" dirty="0"/>
              <a:t>povodí kterých světových řek vznikly černozemě?</a:t>
            </a:r>
          </a:p>
          <a:p>
            <a:r>
              <a:rPr lang="cs-CZ" sz="2800" dirty="0" smtClean="0"/>
              <a:t>Vyhledej pomocí atlasu název půdního typu </a:t>
            </a:r>
            <a:r>
              <a:rPr lang="cs-CZ" sz="2800" dirty="0" smtClean="0"/>
              <a:t>                             v </a:t>
            </a:r>
            <a:r>
              <a:rPr lang="cs-CZ" sz="2800" dirty="0" smtClean="0"/>
              <a:t>tropických deštných lesích.</a:t>
            </a:r>
          </a:p>
          <a:p>
            <a:r>
              <a:rPr lang="cs-CZ" sz="2800" dirty="0" smtClean="0"/>
              <a:t>Vyskytuje se permafrost </a:t>
            </a:r>
            <a:r>
              <a:rPr lang="cs-CZ" sz="2800" dirty="0" smtClean="0"/>
              <a:t>na </a:t>
            </a:r>
            <a:r>
              <a:rPr lang="cs-CZ" sz="2800" dirty="0" smtClean="0"/>
              <a:t>jižní i severní polokouli?</a:t>
            </a:r>
          </a:p>
          <a:p>
            <a:r>
              <a:rPr lang="cs-CZ" sz="2800" dirty="0" smtClean="0"/>
              <a:t>Mají pouštní půdy mohutný humusový horizont? Svou odpověď zdůvodni.</a:t>
            </a:r>
          </a:p>
          <a:p>
            <a:endParaRPr lang="cs-CZ" sz="2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71141" y="157270"/>
            <a:ext cx="725369" cy="725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7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8338416" y="157270"/>
            <a:ext cx="754094" cy="754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55006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cs-CZ" b="1" dirty="0" smtClean="0">
                <a:solidFill>
                  <a:schemeClr val="tx2">
                    <a:lumMod val="10000"/>
                  </a:schemeClr>
                </a:solidFill>
                <a:effectLst/>
              </a:rPr>
              <a:t>POUŽITÉ ZDROJE INFORMACÍ</a:t>
            </a:r>
            <a:endParaRPr lang="cs-CZ" b="1" dirty="0">
              <a:solidFill>
                <a:schemeClr val="tx2">
                  <a:lumMod val="10000"/>
                </a:schemeClr>
              </a:solidFill>
              <a:effectLst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1340768"/>
            <a:ext cx="8712968" cy="4680520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Font typeface="Wingdings" pitchFamily="2" charset="2"/>
              <a:buNone/>
              <a:defRPr/>
            </a:pPr>
            <a:endParaRPr lang="cs-CZ" sz="2000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000" dirty="0"/>
              <a:t> </a:t>
            </a:r>
            <a:r>
              <a:rPr lang="cs-CZ" sz="2000" dirty="0" smtClean="0"/>
              <a:t>  [</a:t>
            </a:r>
            <a:r>
              <a:rPr lang="cs-CZ" sz="2000" dirty="0"/>
              <a:t>cit. </a:t>
            </a:r>
            <a:r>
              <a:rPr lang="cs-CZ" sz="1900" i="1" dirty="0" smtClean="0"/>
              <a:t>2013-01-27], </a:t>
            </a:r>
            <a:r>
              <a:rPr lang="cs-CZ" sz="1900" i="1" dirty="0"/>
              <a:t>dostupné pod </a:t>
            </a:r>
            <a:r>
              <a:rPr lang="cs-CZ" sz="1900" i="1" dirty="0" smtClean="0"/>
              <a:t>licencí </a:t>
            </a:r>
            <a:r>
              <a:rPr lang="cs-CZ" sz="1900" i="1" dirty="0" err="1"/>
              <a:t>Creative</a:t>
            </a:r>
            <a:r>
              <a:rPr lang="cs-CZ" sz="1900" i="1" dirty="0"/>
              <a:t> </a:t>
            </a:r>
            <a:r>
              <a:rPr lang="cs-CZ" sz="1900" i="1" dirty="0" err="1"/>
              <a:t>Commons</a:t>
            </a:r>
            <a:r>
              <a:rPr lang="cs-CZ" sz="1900" i="1" dirty="0"/>
              <a:t> </a:t>
            </a:r>
            <a:r>
              <a:rPr lang="cs-CZ" sz="1900" i="1" dirty="0" smtClean="0"/>
              <a:t>na www:</a:t>
            </a:r>
            <a:endParaRPr lang="cs-CZ" sz="1900" i="1" dirty="0"/>
          </a:p>
          <a:p>
            <a:pPr>
              <a:defRPr/>
            </a:pP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hlinkClick r:id=""/>
              </a:rPr>
              <a:t>http</a:t>
            </a:r>
            <a:r>
              <a:rPr lang="cs-CZ" sz="2000" dirty="0">
                <a:solidFill>
                  <a:schemeClr val="tx2">
                    <a:lumMod val="10000"/>
                  </a:schemeClr>
                </a:solidFill>
                <a:hlinkClick r:id=""/>
              </a:rPr>
              <a:t>://</a:t>
            </a: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hlinkClick r:id=""/>
              </a:rPr>
              <a:t>cs.wikipedia.org/wiki/P%C5%Afdy</a:t>
            </a:r>
          </a:p>
          <a:p>
            <a:pPr>
              <a:defRPr/>
            </a:pPr>
            <a:r>
              <a:rPr lang="cs-CZ" sz="2000" dirty="0">
                <a:solidFill>
                  <a:schemeClr val="tx2">
                    <a:lumMod val="10000"/>
                  </a:schemeClr>
                </a:solidFill>
                <a:hlinkClick r:id=""/>
              </a:rPr>
              <a:t>http://</a:t>
            </a: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hlinkClick r:id=""/>
              </a:rPr>
              <a:t>cs.wikipedia.org/wiki/P%C5%AFdn%C3%AD_profil</a:t>
            </a:r>
          </a:p>
          <a:p>
            <a:pPr>
              <a:defRPr/>
            </a:pPr>
            <a:r>
              <a:rPr lang="cs-CZ" sz="2000" dirty="0">
                <a:solidFill>
                  <a:schemeClr val="tx2">
                    <a:lumMod val="10000"/>
                  </a:schemeClr>
                </a:solidFill>
                <a:hlinkClick r:id=""/>
              </a:rPr>
              <a:t>http://</a:t>
            </a: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hlinkClick r:id=""/>
              </a:rPr>
              <a:t>cs.wikipedia.org/wiki/Hn%C4%9Bdozem</a:t>
            </a:r>
          </a:p>
          <a:p>
            <a:pPr>
              <a:defRPr/>
            </a:pPr>
            <a:r>
              <a:rPr lang="cs-CZ" sz="2000" dirty="0">
                <a:solidFill>
                  <a:schemeClr val="tx2">
                    <a:lumMod val="10000"/>
                  </a:schemeClr>
                </a:solidFill>
                <a:hlinkClick r:id=""/>
              </a:rPr>
              <a:t>http://cs.wikipedia.org/wiki/%</a:t>
            </a: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hlinkClick r:id=""/>
              </a:rPr>
              <a:t>C4%8Cernozem</a:t>
            </a:r>
          </a:p>
          <a:p>
            <a:pPr>
              <a:defRPr/>
            </a:pPr>
            <a:r>
              <a:rPr lang="cs-CZ" sz="2000" dirty="0">
                <a:solidFill>
                  <a:schemeClr val="tx2">
                    <a:lumMod val="10000"/>
                  </a:schemeClr>
                </a:solidFill>
                <a:hlinkClick r:id=""/>
              </a:rPr>
              <a:t>http://</a:t>
            </a: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hlinkClick r:id=""/>
              </a:rPr>
              <a:t>cs.wikipedia.org/wiki/Podzol</a:t>
            </a:r>
          </a:p>
          <a:p>
            <a:pPr>
              <a:defRPr/>
            </a:pPr>
            <a:r>
              <a:rPr lang="cs-CZ" sz="2000" dirty="0">
                <a:solidFill>
                  <a:schemeClr val="tx2">
                    <a:lumMod val="10000"/>
                  </a:schemeClr>
                </a:solidFill>
                <a:hlinkClick r:id=""/>
              </a:rPr>
              <a:t>http://</a:t>
            </a: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hlinkClick r:id=""/>
              </a:rPr>
              <a:t>cs.wikipedia.org/wiki/P%C5%AFdn%C3%AD_zrnitost</a:t>
            </a:r>
          </a:p>
          <a:p>
            <a:pPr>
              <a:defRPr/>
            </a:pPr>
            <a:r>
              <a:rPr lang="cs-CZ" sz="2000" dirty="0">
                <a:solidFill>
                  <a:schemeClr val="tx2">
                    <a:lumMod val="10000"/>
                  </a:schemeClr>
                </a:solidFill>
                <a:hlinkClick r:id=""/>
              </a:rPr>
              <a:t>http://</a:t>
            </a: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hlinkClick r:id=""/>
              </a:rPr>
              <a:t>cs.wikipedia.org/wiki/Permafrost</a:t>
            </a:r>
          </a:p>
          <a:p>
            <a:pPr>
              <a:defRPr/>
            </a:pPr>
            <a:r>
              <a:rPr lang="cs-CZ" sz="2000" dirty="0"/>
              <a:t>DOWNS, Roger M., et al. </a:t>
            </a:r>
            <a:r>
              <a:rPr lang="cs-CZ" sz="2000" i="1" dirty="0"/>
              <a:t>Almanach geografie</a:t>
            </a:r>
            <a:r>
              <a:rPr lang="cs-CZ" sz="2000" dirty="0"/>
              <a:t>. 1. Praha : </a:t>
            </a:r>
            <a:r>
              <a:rPr lang="cs-CZ" sz="2000" dirty="0" err="1"/>
              <a:t>Sanoma</a:t>
            </a:r>
            <a:r>
              <a:rPr lang="cs-CZ" sz="2000" dirty="0"/>
              <a:t> </a:t>
            </a:r>
            <a:r>
              <a:rPr lang="cs-CZ" sz="2000" dirty="0" err="1"/>
              <a:t>Magazines</a:t>
            </a:r>
            <a:r>
              <a:rPr lang="cs-CZ" sz="2000" dirty="0"/>
              <a:t>, </a:t>
            </a:r>
            <a:r>
              <a:rPr lang="cs-CZ" sz="2000" dirty="0" err="1"/>
              <a:t>spol.s</a:t>
            </a:r>
            <a:r>
              <a:rPr lang="cs-CZ" sz="2000" dirty="0"/>
              <a:t> r. o., 2006. 496 s</a:t>
            </a:r>
            <a:r>
              <a:rPr lang="cs-CZ" sz="2000" dirty="0" smtClean="0"/>
              <a:t>.</a:t>
            </a:r>
          </a:p>
          <a:p>
            <a:pPr>
              <a:defRPr/>
            </a:pPr>
            <a:r>
              <a:rPr lang="cs-CZ" sz="2000" dirty="0" smtClean="0"/>
              <a:t>Fotografie paní Aleny </a:t>
            </a:r>
            <a:r>
              <a:rPr lang="cs-CZ" sz="2000" dirty="0" err="1" smtClean="0"/>
              <a:t>Nachtigallové</a:t>
            </a:r>
            <a:r>
              <a:rPr lang="cs-CZ" sz="2000" dirty="0" smtClean="0"/>
              <a:t> použity s jejím souhlasem</a:t>
            </a:r>
            <a:endParaRPr lang="cs-CZ" sz="2000" dirty="0"/>
          </a:p>
          <a:p>
            <a:pPr marL="0" indent="0">
              <a:buNone/>
              <a:defRPr/>
            </a:pPr>
            <a:endParaRPr lang="cs-CZ" sz="2000" dirty="0"/>
          </a:p>
          <a:p>
            <a:pPr>
              <a:defRPr/>
            </a:pPr>
            <a:endParaRPr lang="cs-CZ" sz="2000" dirty="0" smtClean="0">
              <a:solidFill>
                <a:schemeClr val="tx2">
                  <a:lumMod val="10000"/>
                </a:schemeClr>
              </a:solidFill>
              <a:hlinkClick r:id=""/>
            </a:endParaRPr>
          </a:p>
          <a:p>
            <a:pPr>
              <a:defRPr/>
            </a:pPr>
            <a:endParaRPr lang="cs-CZ" sz="2000" dirty="0" smtClean="0">
              <a:solidFill>
                <a:schemeClr val="tx2">
                  <a:lumMod val="10000"/>
                </a:schemeClr>
              </a:solidFill>
              <a:hlinkClick r:id=""/>
            </a:endParaRP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130621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Desktop\vlastní DUM\Souhlas\souhlas se zverejnenim fotek ZS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277295" y="260648"/>
            <a:ext cx="4847612" cy="6453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692696"/>
            <a:ext cx="374441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Souhlas </a:t>
            </a:r>
          </a:p>
          <a:p>
            <a:r>
              <a:rPr lang="cs-CZ" sz="3200" dirty="0" smtClean="0"/>
              <a:t>paní Aleny </a:t>
            </a:r>
            <a:r>
              <a:rPr lang="cs-CZ" sz="3200" dirty="0" err="1" smtClean="0"/>
              <a:t>Nachtigallové</a:t>
            </a:r>
            <a:r>
              <a:rPr lang="cs-CZ" sz="3200" dirty="0" smtClean="0"/>
              <a:t> </a:t>
            </a:r>
          </a:p>
          <a:p>
            <a:r>
              <a:rPr lang="cs-CZ" sz="3200" dirty="0" smtClean="0"/>
              <a:t>s využitím jejích </a:t>
            </a:r>
            <a:r>
              <a:rPr lang="cs-CZ" sz="3200" smtClean="0"/>
              <a:t>fotografií </a:t>
            </a:r>
            <a:r>
              <a:rPr lang="cs-CZ" sz="3200" smtClean="0"/>
              <a:t>                        pro </a:t>
            </a:r>
            <a:r>
              <a:rPr lang="cs-CZ" sz="3200" dirty="0" smtClean="0"/>
              <a:t>potřeby výuky na naší škole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706339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uckyTie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Lucky Tie">
      <a:majorFont>
        <a:latin typeface="Tahoma"/>
        <a:ea typeface=""/>
        <a:cs typeface=""/>
        <a:font script="Cyrl" typeface="Tahoma"/>
        <a:font script="Grek" typeface="Tahoma"/>
        <a:font script="Jpan" typeface="ＭＳ Ｐ明朝"/>
        <a:font script="Hang" typeface="굴림"/>
        <a:font script="Hans" typeface="黑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Franklin Gothic Book"/>
        <a:ea typeface=""/>
        <a:cs typeface=""/>
        <a:font script="Cyrl" typeface="Arial"/>
        <a:font script="Grek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ucky Tie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hueMod val="100000"/>
                <a:satMod val="90000"/>
              </a:schemeClr>
            </a:gs>
            <a:gs pos="50000">
              <a:schemeClr val="phClr">
                <a:tint val="5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90000"/>
              </a:schemeClr>
            </a:gs>
          </a:gsLst>
          <a:lin ang="1800000" scaled="1"/>
        </a:gradFill>
        <a:solidFill>
          <a:schemeClr val="phClr">
            <a:tint val="100000"/>
            <a:shade val="100000"/>
            <a:hueMod val="100000"/>
            <a:satMod val="100000"/>
          </a:schemeClr>
        </a:solidFill>
      </a:fillStyleLst>
      <a:lnStyleLst>
        <a:ln w="20000" cap="flat" cmpd="sng" algn="ctr">
          <a:solidFill>
            <a:schemeClr val="phClr"/>
          </a:solidFill>
          <a:prstDash val="solid"/>
        </a:ln>
        <a:ln w="30000" cap="flat" cmpd="sng" algn="ctr">
          <a:solidFill>
            <a:schemeClr val="phClr"/>
          </a:solidFill>
          <a:prstDash val="solid"/>
        </a:ln>
        <a:ln w="400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12700">
              <a:schemeClr val="phClr">
                <a:tint val="100000"/>
                <a:shade val="100000"/>
                <a:alpha val="50196"/>
                <a:hueMod val="100000"/>
                <a:satMod val="100000"/>
              </a:schemeClr>
            </a:glow>
          </a:effectLst>
        </a:effectStyle>
        <a:effectStyle>
          <a:effectLst>
            <a:innerShdw blurRad="25400" dist="38100" dir="2700000">
              <a:schemeClr val="phClr">
                <a:tint val="90000"/>
                <a:shade val="100000"/>
                <a:hueMod val="100000"/>
                <a:satMod val="100000"/>
              </a:schemeClr>
            </a:innerShdw>
          </a:effectLst>
        </a:effectStyle>
        <a:effectStyle>
          <a:effectLst>
            <a:innerShdw blurRad="25400" dist="38100" dir="2700000">
              <a:schemeClr val="phClr">
                <a:tint val="100000"/>
                <a:shade val="50000"/>
                <a:hueMod val="100000"/>
                <a:satMod val="100000"/>
              </a:schemeClr>
            </a:innerShdw>
          </a:effectLst>
          <a:scene3d>
            <a:camera prst="orthographicFront"/>
            <a:lightRig rig="soft" dir="t"/>
          </a:scene3d>
          <a:sp3d extrusionH="76200" prstMaterial="matte">
            <a:bevelT h="50800"/>
            <a:bevelB w="0" h="0"/>
            <a:extrusionClr>
              <a:schemeClr val="accent3">
                <a:tint val="40000"/>
              </a:schemeClr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50000"/>
                <a:hueMod val="100000"/>
                <a:satMod val="100000"/>
              </a:schemeClr>
            </a:gs>
            <a:gs pos="40000">
              <a:schemeClr val="phClr">
                <a:tint val="8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27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332</TotalTime>
  <Words>832</Words>
  <Application>Microsoft Office PowerPoint</Application>
  <PresentationFormat>Předvádění na obrazovce (4:3)</PresentationFormat>
  <Paragraphs>128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LuckyTie</vt:lpstr>
      <vt:lpstr>PEDOSFÉRA půdní obal Země</vt:lpstr>
      <vt:lpstr>Snímek 2</vt:lpstr>
      <vt:lpstr>Vysvětlivky k práci:</vt:lpstr>
      <vt:lpstr>Pedosféra 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Pedosféra </vt:lpstr>
      <vt:lpstr>SHRNUTÍ</vt:lpstr>
      <vt:lpstr>POUŽITÉ ZDROJE INFORMACÍ</vt:lpstr>
      <vt:lpstr>Snímek 24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HYDROSFÉRA –  VODA NA PEVNINĚ</dc:title>
  <dc:creator>Ucitel</dc:creator>
  <cp:lastModifiedBy>Dum</cp:lastModifiedBy>
  <cp:revision>31</cp:revision>
  <dcterms:created xsi:type="dcterms:W3CDTF">2012-12-09T16:11:39Z</dcterms:created>
  <dcterms:modified xsi:type="dcterms:W3CDTF">2013-01-29T18:10:14Z</dcterms:modified>
</cp:coreProperties>
</file>