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76" r:id="rId5"/>
    <p:sldId id="274" r:id="rId6"/>
    <p:sldId id="269" r:id="rId7"/>
    <p:sldId id="266" r:id="rId8"/>
    <p:sldId id="272" r:id="rId9"/>
    <p:sldId id="271" r:id="rId10"/>
    <p:sldId id="273" r:id="rId11"/>
    <p:sldId id="277" r:id="rId12"/>
    <p:sldId id="267" r:id="rId13"/>
    <p:sldId id="268" r:id="rId14"/>
    <p:sldId id="270" r:id="rId15"/>
    <p:sldId id="278" r:id="rId16"/>
    <p:sldId id="265" r:id="rId17"/>
    <p:sldId id="28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hyperlink" Target="http://cs.wikipedia.org/wiki/Soubor:Shallow_water_wave.gif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dphoto.org/PictureDetail.php?mat=&amp;pg=5422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Indonesia_Tsunami_Complete.gif" TargetMode="External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sunami-vyvoj.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sunami_travel_time_Valdivia_1960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%C5%82ywy_morskie.sv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tStMichel_avion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%C5%82ywy_morskie.sv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n.wikipedia.org/wiki/Ocean_current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en.wikipedia.org/wiki/File:Golfstream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sunami" TargetMode="External"/><Relationship Id="rId2" Type="http://schemas.openxmlformats.org/officeDocument/2006/relationships/hyperlink" Target="http://cs.wikipedia.org/wiki/Mo%C5%99sk%C3%A1_vl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ydrologie" TargetMode="External"/><Relationship Id="rId5" Type="http://schemas.openxmlformats.org/officeDocument/2006/relationships/hyperlink" Target="http://cs.wikipedia.org/wiki/Mo%C5%99sk%C3%A9_proudy" TargetMode="External"/><Relationship Id="rId4" Type="http://schemas.openxmlformats.org/officeDocument/2006/relationships/hyperlink" Target="http://cs.wikipedia.org/wiki/Slapov%C3%A9_jev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8288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HYDROSFÉRA</a:t>
            </a:r>
            <a:b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POHYBY MOŘSKÉ VODY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3568" y="4005064"/>
            <a:ext cx="7920880" cy="223175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Prezentace pro výuku zeměpisu </a:t>
            </a:r>
          </a:p>
          <a:p>
            <a:pPr eaLnBrk="1" hangingPunct="1">
              <a:defRPr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6. ročník</a:t>
            </a:r>
          </a:p>
          <a:p>
            <a:pPr eaLnBrk="1" hangingPunct="1">
              <a:defRPr/>
            </a:pP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d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okončeno 14. 1. 2013</a:t>
            </a:r>
          </a:p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450193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700808"/>
            <a:ext cx="7741865" cy="4536504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Název </a:t>
            </a: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Autor: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Ing. Eva </a:t>
            </a:r>
            <a:r>
              <a:rPr lang="cs-CZ" sz="1600" dirty="0" err="1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Khorelová</a:t>
            </a:r>
            <a:endParaRPr lang="cs-CZ" sz="1600" dirty="0" smtClean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Název: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VY_32_INOVACE_17_Z6</a:t>
            </a: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Téma: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Zeměpis 6. ročník, Hydrosféra - pohyby mořské vody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Anotace: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Prezentace sloužící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k vysvětlení fungování oceánských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proudů, slapových jevů, mořského příboje, tsunami.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Obsahuje zápis do  sešitů, žáci pracují s atlasem.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Datum dokončení:	14. 11. 2013</a:t>
            </a: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395536" y="0"/>
            <a:ext cx="8280400" cy="1143000"/>
          </a:xfrm>
        </p:spPr>
      </p:pic>
    </p:spTree>
    <p:extLst>
      <p:ext uri="{BB962C8B-B14F-4D97-AF65-F5344CB8AC3E}">
        <p14:creationId xmlns:p14="http://schemas.microsoft.com/office/powerpoint/2010/main" xmlns="" val="2114582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04664"/>
            <a:ext cx="8229600" cy="907504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Vysvětlivky k práci: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90820" y="3172227"/>
            <a:ext cx="1104377" cy="1104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40145" y="3212976"/>
            <a:ext cx="5792294" cy="724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určeno k zápisu do sešitů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31584" y="5013176"/>
            <a:ext cx="3960440" cy="744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vysvětli </a:t>
            </a: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49554" y="4951597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64266" y="1767527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40145" y="1836993"/>
            <a:ext cx="3560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C5E1FE">
                    <a:lumMod val="10000"/>
                  </a:srgbClr>
                </a:solidFill>
              </a:rPr>
              <a:t>h</a:t>
            </a:r>
            <a:r>
              <a:rPr lang="cs-CZ" sz="2800" b="1" dirty="0" smtClean="0">
                <a:solidFill>
                  <a:srgbClr val="C5E1FE">
                    <a:lumMod val="10000"/>
                  </a:srgbClr>
                </a:solidFill>
              </a:rPr>
              <a:t>ledej na mapě</a:t>
            </a:r>
            <a:endParaRPr lang="cs-CZ" sz="2800" b="1" dirty="0">
              <a:solidFill>
                <a:srgbClr val="C5E1FE">
                  <a:lumMod val="1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6560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Khorelova\fotky\Chorvatsko Poreč 2011 roman\DSCF007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0" y="-135396"/>
            <a:ext cx="9324528" cy="6993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860" y="0"/>
            <a:ext cx="9324528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Pokud jste někdy plavali v moři, víte, že jeho voda nezůstane v klidu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5157192"/>
            <a:ext cx="3888432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 smtClean="0"/>
              <a:t>Co pohyby mořské vody vyvolává?</a:t>
            </a:r>
            <a:endParaRPr lang="cs-CZ" sz="3200" i="1" dirty="0"/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570434" y="4197503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091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TextovéPole 4"/>
          <p:cNvSpPr txBox="1">
            <a:spLocks noChangeArrowheads="1"/>
          </p:cNvSpPr>
          <p:nvPr/>
        </p:nvSpPr>
        <p:spPr bwMode="auto">
          <a:xfrm>
            <a:off x="15636" y="6457950"/>
            <a:ext cx="9128364" cy="4000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9pPr>
          </a:lstStyle>
          <a:p>
            <a:pPr eaLnBrk="1" hangingPunct="1"/>
            <a:r>
              <a:rPr lang="cs-CZ" sz="1000" dirty="0" err="1" smtClean="0"/>
              <a:t>Kraainnest</a:t>
            </a:r>
            <a:r>
              <a:rPr lang="cs-CZ" sz="1000" dirty="0" smtClean="0"/>
              <a:t>, </a:t>
            </a:r>
            <a:r>
              <a:rPr lang="cs-CZ" sz="1000" dirty="0"/>
              <a:t>[cit. </a:t>
            </a:r>
            <a:r>
              <a:rPr lang="cs-CZ" sz="1000" dirty="0" smtClean="0"/>
              <a:t>2013-01-14] </a:t>
            </a:r>
            <a:r>
              <a:rPr lang="cs-CZ" sz="1000" dirty="0"/>
              <a:t>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www.: </a:t>
            </a:r>
          </a:p>
          <a:p>
            <a:pPr eaLnBrk="1" hangingPunct="1"/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cs.wikipedia.org/wiki/Soubor:Shallow_water_wave.gif</a:t>
            </a:r>
            <a:r>
              <a:rPr lang="cs-CZ" sz="1000" dirty="0" smtClean="0"/>
              <a:t> </a:t>
            </a:r>
            <a:endParaRPr lang="cs-CZ" dirty="0"/>
          </a:p>
        </p:txBody>
      </p:sp>
      <p:pic>
        <p:nvPicPr>
          <p:cNvPr id="1030" name="Picture 6" descr="Soubor:Deep water wave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40845" y="642844"/>
            <a:ext cx="8823643" cy="579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80" y="260648"/>
            <a:ext cx="9155476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Nejsnáze pozorovatelným jevem je </a:t>
            </a:r>
            <a:r>
              <a:rPr lang="cs-CZ" sz="3200" b="1" dirty="0" smtClean="0"/>
              <a:t>mořské vlnění </a:t>
            </a:r>
            <a:r>
              <a:rPr lang="cs-CZ" sz="3200" dirty="0" smtClean="0"/>
              <a:t>vyvolané </a:t>
            </a:r>
            <a:r>
              <a:rPr lang="cs-CZ" sz="3200" b="1" dirty="0" smtClean="0"/>
              <a:t>pohybem větru </a:t>
            </a:r>
            <a:r>
              <a:rPr lang="cs-CZ" sz="3200" dirty="0" smtClean="0"/>
              <a:t>nad hladinou moře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11246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Desktop\4 Galapágy\01379 - ostrov Espanola -gejzíry mořské vody z lávových průd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67543" y="701407"/>
            <a:ext cx="8213429" cy="6160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20279" y="116632"/>
            <a:ext cx="9164279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Nárazem vln na pobřeží vzniká </a:t>
            </a:r>
            <a:r>
              <a:rPr lang="cs-CZ" sz="3200" b="1" dirty="0" smtClean="0"/>
              <a:t>mořský příboj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38" y="6488668"/>
            <a:ext cx="244827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Alena </a:t>
            </a:r>
            <a:r>
              <a:rPr lang="cs-CZ" dirty="0" err="1" smtClean="0"/>
              <a:t>Nachtigallová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03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ownloads\loma_1_bg_03220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48562" y="325419"/>
            <a:ext cx="8710108" cy="6532581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49007" y="47049"/>
            <a:ext cx="9109217" cy="107721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Intenzita mořského příboje </a:t>
            </a:r>
            <a:r>
              <a:rPr lang="cs-CZ" sz="3200" dirty="0" smtClean="0"/>
              <a:t>závisí na síle </a:t>
            </a:r>
            <a:r>
              <a:rPr lang="cs-CZ" sz="3200" b="1" dirty="0" smtClean="0"/>
              <a:t>větru</a:t>
            </a:r>
            <a:r>
              <a:rPr lang="cs-CZ" sz="3200" dirty="0" smtClean="0"/>
              <a:t> a mořských </a:t>
            </a:r>
            <a:r>
              <a:rPr lang="cs-CZ" sz="3200" b="1" dirty="0" smtClean="0"/>
              <a:t>proudech</a:t>
            </a:r>
            <a:r>
              <a:rPr lang="cs-CZ" sz="3200" dirty="0" smtClean="0"/>
              <a:t>, </a:t>
            </a:r>
            <a:r>
              <a:rPr lang="cs-CZ" sz="3200" i="1" dirty="0" smtClean="0"/>
              <a:t>Kalifornie -  Point Loma</a:t>
            </a:r>
            <a:endParaRPr lang="cs-CZ" sz="3200" i="1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6525344"/>
            <a:ext cx="9158224" cy="332656"/>
          </a:xfrm>
          <a:solidFill>
            <a:schemeClr val="bg2">
              <a:lumMod val="90000"/>
            </a:schemeClr>
          </a:solidFill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[cit.2012-01-21, dostupné pod licencí Creative </a:t>
            </a:r>
            <a:r>
              <a:rPr lang="cs-CZ" sz="1200" b="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 www</a:t>
            </a:r>
            <a:r>
              <a:rPr lang="cs-CZ" sz="1200" b="0" dirty="0" smtClean="0"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12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b="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1200" b="0" dirty="0">
                <a:latin typeface="Times New Roman" pitchFamily="18" charset="0"/>
                <a:cs typeface="Times New Roman" pitchFamily="18" charset="0"/>
                <a:hlinkClick r:id="rId3"/>
              </a:rPr>
              <a:t>://pdphoto.org/PictureDetail.php?mat=&amp;</a:t>
            </a:r>
            <a:r>
              <a:rPr lang="cs-CZ" sz="1200" b="0" dirty="0" smtClean="0">
                <a:latin typeface="Times New Roman" pitchFamily="18" charset="0"/>
                <a:cs typeface="Times New Roman" pitchFamily="18" charset="0"/>
                <a:hlinkClick r:id="rId3"/>
              </a:rPr>
              <a:t>pg=5422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872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 idx="4294967295"/>
          </p:nvPr>
        </p:nvSpPr>
        <p:spPr>
          <a:xfrm>
            <a:off x="179388" y="2996952"/>
            <a:ext cx="2304380" cy="1657226"/>
          </a:xfrm>
          <a:solidFill>
            <a:schemeClr val="accent3"/>
          </a:solidFill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2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Tsunami  Indonésie 2004</a:t>
            </a:r>
          </a:p>
        </p:txBody>
      </p:sp>
      <p:pic>
        <p:nvPicPr>
          <p:cNvPr id="21507" name="Picture 2" descr="C:\Users\Ucitel\Downloads\2004_Indonesia_Tsunami_Complete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699792" y="765175"/>
            <a:ext cx="6212433" cy="5716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0" y="6437313"/>
            <a:ext cx="9144000" cy="4000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9pPr>
          </a:lstStyle>
          <a:p>
            <a:pPr eaLnBrk="1" hangingPunct="1"/>
            <a:r>
              <a:rPr lang="cs-CZ" sz="1000" dirty="0"/>
              <a:t>Vasily </a:t>
            </a:r>
            <a:r>
              <a:rPr lang="cs-CZ" sz="1000" dirty="0" err="1"/>
              <a:t>Titov</a:t>
            </a:r>
            <a:r>
              <a:rPr lang="cs-CZ" sz="1000" dirty="0"/>
              <a:t> ,NOAA, [cit. 2011-11-21], dostupné na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, na www:</a:t>
            </a:r>
          </a:p>
          <a:p>
            <a:pPr eaLnBrk="1" hangingPunct="1"/>
            <a:r>
              <a:rPr lang="cs-CZ" sz="1000" dirty="0">
                <a:hlinkClick r:id="rId3"/>
              </a:rPr>
              <a:t>http://cs.wikipedia.org/wiki/Soubor:2004_Indonesia_Tsunami_Complete.gif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96431"/>
            <a:ext cx="9143999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Mořský příboj</a:t>
            </a:r>
            <a:r>
              <a:rPr lang="cs-CZ" sz="3600" dirty="0" smtClean="0"/>
              <a:t>, Kalifornie -  Point Loma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1" y="165010"/>
            <a:ext cx="9144000" cy="113877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Výbuch podmořské </a:t>
            </a:r>
            <a:r>
              <a:rPr lang="cs-CZ" sz="3200" b="1" dirty="0" smtClean="0"/>
              <a:t>sopky</a:t>
            </a:r>
            <a:r>
              <a:rPr lang="cs-CZ" sz="3200" dirty="0" smtClean="0"/>
              <a:t> </a:t>
            </a:r>
            <a:r>
              <a:rPr lang="cs-CZ" sz="3200" dirty="0" smtClean="0"/>
              <a:t>či </a:t>
            </a:r>
            <a:r>
              <a:rPr lang="cs-CZ" sz="3200" b="1" dirty="0" smtClean="0"/>
              <a:t>zemětřesení</a:t>
            </a:r>
            <a:r>
              <a:rPr lang="cs-CZ" sz="3200" dirty="0" smtClean="0"/>
              <a:t> </a:t>
            </a:r>
            <a:r>
              <a:rPr lang="cs-CZ" sz="3200" dirty="0" smtClean="0"/>
              <a:t>může vyvolat vzedmutí vlny </a:t>
            </a:r>
            <a:r>
              <a:rPr lang="cs-CZ" sz="3200" b="1" dirty="0" smtClean="0"/>
              <a:t>tsunam</a:t>
            </a:r>
            <a:r>
              <a:rPr lang="cs-CZ" sz="3600" b="1" dirty="0" smtClean="0"/>
              <a:t>i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66812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Ucitel\Downloads\227px-Tsunami-vyvoj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643438" y="0"/>
            <a:ext cx="450056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7430" y="6483494"/>
            <a:ext cx="4636007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9pPr>
          </a:lstStyle>
          <a:p>
            <a:pPr eaLnBrk="1" hangingPunct="1"/>
            <a:r>
              <a:rPr lang="cs-CZ" sz="900"/>
              <a:t>Wikipedia.cz, [cit. 2011-11-21], pod licencí Creative Commons na www:</a:t>
            </a:r>
          </a:p>
          <a:p>
            <a:pPr eaLnBrk="1" hangingPunct="1"/>
            <a:r>
              <a:rPr lang="cs-CZ" sz="900">
                <a:hlinkClick r:id="rId3"/>
              </a:rPr>
              <a:t>http://cs.wikipedia.org/wiki/Soubor:Tsunami-vyvoj.png</a:t>
            </a:r>
            <a:endParaRPr lang="cs-CZ" sz="900"/>
          </a:p>
        </p:txBody>
      </p:sp>
      <p:sp>
        <p:nvSpPr>
          <p:cNvPr id="2" name="TextovéPole 1"/>
          <p:cNvSpPr txBox="1"/>
          <p:nvPr/>
        </p:nvSpPr>
        <p:spPr>
          <a:xfrm>
            <a:off x="468313" y="1052513"/>
            <a:ext cx="3887787" cy="584775"/>
          </a:xfrm>
          <a:prstGeom prst="rect">
            <a:avLst/>
          </a:prstGeom>
          <a:solidFill>
            <a:schemeClr val="accent3"/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b="1" dirty="0"/>
              <a:t>Vznik vlny tsunami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2746375"/>
            <a:ext cx="4176587" cy="954107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2800" i="1" dirty="0">
                <a:solidFill>
                  <a:srgbClr val="000000"/>
                </a:solidFill>
              </a:rPr>
              <a:t>rychlost vlny až 600 </a:t>
            </a:r>
            <a:r>
              <a:rPr lang="cs-CZ" sz="2800" i="1" dirty="0" smtClean="0">
                <a:solidFill>
                  <a:srgbClr val="000000"/>
                </a:solidFill>
              </a:rPr>
              <a:t>km/h</a:t>
            </a:r>
          </a:p>
          <a:p>
            <a:pPr algn="ctr">
              <a:defRPr/>
            </a:pPr>
            <a:r>
              <a:rPr lang="cs-CZ" sz="2800" i="1" dirty="0">
                <a:solidFill>
                  <a:srgbClr val="000000"/>
                </a:solidFill>
              </a:rPr>
              <a:t>v</a:t>
            </a:r>
            <a:r>
              <a:rPr lang="cs-CZ" sz="2800" i="1" dirty="0" smtClean="0">
                <a:solidFill>
                  <a:srgbClr val="000000"/>
                </a:solidFill>
              </a:rPr>
              <a:t>ýška až 30 m</a:t>
            </a:r>
            <a:endParaRPr lang="cs-CZ" sz="2800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024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211823" y="1"/>
            <a:ext cx="6932177" cy="645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531" name="Obdélník 1"/>
          <p:cNvSpPr>
            <a:spLocks noChangeArrowheads="1"/>
          </p:cNvSpPr>
          <p:nvPr/>
        </p:nvSpPr>
        <p:spPr bwMode="auto">
          <a:xfrm>
            <a:off x="0" y="6457950"/>
            <a:ext cx="9144000" cy="4000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000" dirty="0"/>
              <a:t>NOAA, [cit. 2011-12-09] </a:t>
            </a:r>
            <a:r>
              <a:rPr lang="cs-CZ" sz="1000" dirty="0" err="1"/>
              <a:t>Creative</a:t>
            </a:r>
            <a:r>
              <a:rPr lang="cs-CZ" sz="1000" dirty="0"/>
              <a:t> na www.: </a:t>
            </a:r>
          </a:p>
          <a:p>
            <a:r>
              <a:rPr lang="cs-CZ" sz="1000" dirty="0">
                <a:hlinkClick r:id="rId3"/>
              </a:rPr>
              <a:t>http://commons.wikimedia.org/wiki/File:Tsunami_travel_time_Valdivia_1960.jpg</a:t>
            </a:r>
            <a:endParaRPr lang="cs-CZ" sz="1000" dirty="0"/>
          </a:p>
        </p:txBody>
      </p:sp>
      <p:sp>
        <p:nvSpPr>
          <p:cNvPr id="17412" name="TextovéPole 2"/>
          <p:cNvSpPr txBox="1">
            <a:spLocks noChangeArrowheads="1"/>
          </p:cNvSpPr>
          <p:nvPr/>
        </p:nvSpPr>
        <p:spPr bwMode="auto">
          <a:xfrm>
            <a:off x="0" y="169068"/>
            <a:ext cx="2555776" cy="2831544"/>
          </a:xfrm>
          <a:prstGeom prst="rect">
            <a:avLst/>
          </a:prstGeom>
          <a:solidFill>
            <a:schemeClr val="accent3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Lucida San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" pitchFamily="34" charset="0"/>
              </a:defRPr>
            </a:lvl9pPr>
          </a:lstStyle>
          <a:p>
            <a:pPr algn="ctr" eaLnBrk="1" hangingPunct="1">
              <a:defRPr/>
            </a:pPr>
            <a:endParaRPr lang="cs-CZ" sz="3200" b="1" dirty="0" smtClean="0"/>
          </a:p>
          <a:p>
            <a:pPr algn="ctr" eaLnBrk="1" hangingPunct="1">
              <a:defRPr/>
            </a:pPr>
            <a:r>
              <a:rPr lang="cs-CZ" sz="3200" dirty="0">
                <a:latin typeface="+mn-lt"/>
              </a:rPr>
              <a:t>Rychlost pohybu vlny </a:t>
            </a:r>
            <a:r>
              <a:rPr lang="cs-CZ" sz="3200" b="1" dirty="0">
                <a:latin typeface="+mn-lt"/>
              </a:rPr>
              <a:t>tsunami</a:t>
            </a:r>
          </a:p>
          <a:p>
            <a:pPr algn="ctr" eaLnBrk="1" hangingPunct="1">
              <a:defRPr/>
            </a:pPr>
            <a:r>
              <a:rPr lang="cs-CZ" sz="3200" i="1" dirty="0">
                <a:latin typeface="+mn-lt"/>
              </a:rPr>
              <a:t>(v hodinách)</a:t>
            </a:r>
          </a:p>
          <a:p>
            <a:pPr algn="ctr" eaLnBrk="1" hangingPunct="1">
              <a:defRPr/>
            </a:pP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-21790" y="5062538"/>
            <a:ext cx="2233613" cy="1077218"/>
          </a:xfrm>
          <a:prstGeom prst="rect">
            <a:avLst/>
          </a:prstGeom>
          <a:solidFill>
            <a:schemeClr val="accent3"/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i="1" dirty="0"/>
              <a:t>Chile</a:t>
            </a:r>
          </a:p>
          <a:p>
            <a:pPr algn="ctr">
              <a:defRPr/>
            </a:pPr>
            <a:r>
              <a:rPr lang="cs-CZ" sz="3200" i="1" dirty="0"/>
              <a:t>22.5.1960</a:t>
            </a:r>
          </a:p>
        </p:txBody>
      </p:sp>
    </p:spTree>
    <p:extLst>
      <p:ext uri="{BB962C8B-B14F-4D97-AF65-F5344CB8AC3E}">
        <p14:creationId xmlns:p14="http://schemas.microsoft.com/office/powerpoint/2010/main" xmlns="" val="4282049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152304"/>
            <a:ext cx="3059832" cy="255454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Slapové jevy </a:t>
            </a:r>
            <a:r>
              <a:rPr lang="cs-CZ" sz="3200" dirty="0" smtClean="0"/>
              <a:t>jsou způsobeny </a:t>
            </a:r>
            <a:r>
              <a:rPr lang="cs-CZ" sz="3200" b="1" dirty="0" smtClean="0"/>
              <a:t>přitažlivostí Měsíce  </a:t>
            </a:r>
            <a:r>
              <a:rPr lang="cs-CZ" sz="3200" b="1" dirty="0" smtClean="0"/>
              <a:t>                         a </a:t>
            </a:r>
            <a:r>
              <a:rPr lang="cs-CZ" sz="3200" b="1" dirty="0" smtClean="0"/>
              <a:t>Slunce</a:t>
            </a:r>
            <a:endParaRPr lang="cs-CZ" sz="3200" b="1" dirty="0"/>
          </a:p>
        </p:txBody>
      </p:sp>
      <p:pic>
        <p:nvPicPr>
          <p:cNvPr id="2052" name="Picture 4" descr="Soubor:Pływy morski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191481" y="13941"/>
            <a:ext cx="5952519" cy="6856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1"/>
          <p:cNvSpPr>
            <a:spLocks noChangeArrowheads="1"/>
          </p:cNvSpPr>
          <p:nvPr/>
        </p:nvSpPr>
        <p:spPr bwMode="auto">
          <a:xfrm>
            <a:off x="0" y="6457950"/>
            <a:ext cx="4716016" cy="4000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000" dirty="0" err="1" smtClean="0"/>
              <a:t>Messer</a:t>
            </a:r>
            <a:r>
              <a:rPr lang="cs-CZ" sz="1000" dirty="0" smtClean="0"/>
              <a:t> </a:t>
            </a:r>
            <a:r>
              <a:rPr lang="cs-CZ" sz="1000" dirty="0" err="1" smtClean="0"/>
              <a:t>Voland</a:t>
            </a:r>
            <a:r>
              <a:rPr lang="cs-CZ" sz="1000" dirty="0" smtClean="0"/>
              <a:t>, </a:t>
            </a:r>
            <a:r>
              <a:rPr lang="cs-CZ" sz="1000" dirty="0"/>
              <a:t>[cit. </a:t>
            </a:r>
            <a:r>
              <a:rPr lang="cs-CZ" sz="1000" dirty="0" smtClean="0"/>
              <a:t>2013-01-14], dostupné 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</a:t>
            </a:r>
            <a:r>
              <a:rPr lang="cs-CZ" sz="1000" dirty="0"/>
              <a:t>www.: </a:t>
            </a:r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cs.wikipedia.org/wiki/Soubor:P%C5%82ywy_morskie.svg</a:t>
            </a:r>
            <a:r>
              <a:rPr lang="cs-CZ" sz="1000" dirty="0" smtClean="0"/>
              <a:t> 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91482" y="1037933"/>
            <a:ext cx="2172606" cy="120032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s</a:t>
            </a:r>
            <a:r>
              <a:rPr lang="cs-CZ" sz="2400" b="1" dirty="0" smtClean="0"/>
              <a:t>kočné dmutí</a:t>
            </a:r>
          </a:p>
          <a:p>
            <a:r>
              <a:rPr lang="cs-CZ" sz="2400" dirty="0" smtClean="0"/>
              <a:t>Slunce a Měsíc v jedné rovině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21239" y="4706849"/>
            <a:ext cx="2232248" cy="156966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h</a:t>
            </a:r>
            <a:r>
              <a:rPr lang="cs-CZ" sz="2400" b="1" dirty="0" smtClean="0"/>
              <a:t>luché dmutí</a:t>
            </a:r>
          </a:p>
          <a:p>
            <a:pPr algn="ctr"/>
            <a:r>
              <a:rPr lang="cs-CZ" sz="2400" dirty="0" smtClean="0"/>
              <a:t>Slunce a Měsíc stojí kolmo </a:t>
            </a:r>
            <a:r>
              <a:rPr lang="cs-CZ" sz="2400" dirty="0" smtClean="0"/>
              <a:t>               k </a:t>
            </a:r>
            <a:r>
              <a:rPr lang="cs-CZ" sz="2400" dirty="0" smtClean="0"/>
              <a:t>sobě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0930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55576" y="385869"/>
            <a:ext cx="7704856" cy="5995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16632"/>
            <a:ext cx="9144000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Slapové jevy se projevují </a:t>
            </a:r>
            <a:r>
              <a:rPr lang="cs-CZ" sz="3200" b="1" dirty="0" smtClean="0"/>
              <a:t>snížením </a:t>
            </a:r>
            <a:r>
              <a:rPr lang="cs-CZ" sz="3200" b="1" dirty="0" smtClean="0"/>
              <a:t>nebo zvýšením hladiny – odlivem a přílivem</a:t>
            </a:r>
            <a:r>
              <a:rPr lang="cs-CZ" sz="3200" dirty="0" smtClean="0"/>
              <a:t> </a:t>
            </a:r>
          </a:p>
          <a:p>
            <a:pPr algn="ctr"/>
            <a:r>
              <a:rPr lang="cs-CZ" sz="3200" dirty="0" smtClean="0"/>
              <a:t>pobřeží Normandie, rozdíl výšky hladiny je až 13 m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0" y="6381866"/>
            <a:ext cx="9144000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dirty="0" err="1" smtClean="0"/>
              <a:t>Fabos</a:t>
            </a:r>
            <a:r>
              <a:rPr lang="cs-CZ" sz="1200" dirty="0" smtClean="0"/>
              <a:t>, </a:t>
            </a:r>
            <a:r>
              <a:rPr lang="cs-CZ" sz="1200" dirty="0"/>
              <a:t>[cit. 2012-01-24], dostupné </a:t>
            </a:r>
            <a:r>
              <a:rPr lang="cs-CZ" sz="1200" dirty="0" smtClean="0"/>
              <a:t>na </a:t>
            </a:r>
            <a:r>
              <a:rPr lang="cs-CZ" sz="1200" dirty="0"/>
              <a:t>www:</a:t>
            </a:r>
          </a:p>
          <a:p>
            <a:r>
              <a:rPr lang="cs-CZ" sz="1200" dirty="0">
                <a:hlinkClick r:id="rId3"/>
              </a:rPr>
              <a:t>http://en.wikipedia.org/wiki/File:MtStMichel_avion.jpg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0959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4 Galapágy\01057 -ostrov  Santiágo  krab lávový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39551" y="701407"/>
            <a:ext cx="8238721" cy="6179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38" y="6488668"/>
            <a:ext cx="244827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Alena </a:t>
            </a:r>
            <a:r>
              <a:rPr lang="cs-CZ" dirty="0" err="1" smtClean="0"/>
              <a:t>Nachtigallová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16632"/>
            <a:ext cx="914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Krabi pobřežní využívají odlivu k hledání potravy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289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9577" y="1396320"/>
            <a:ext cx="8958398" cy="4635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1"/>
          <p:cNvSpPr>
            <a:spLocks noChangeArrowheads="1"/>
          </p:cNvSpPr>
          <p:nvPr/>
        </p:nvSpPr>
        <p:spPr bwMode="auto">
          <a:xfrm>
            <a:off x="0" y="6457950"/>
            <a:ext cx="9144000" cy="4000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000" dirty="0" smtClean="0"/>
              <a:t>NOAA, </a:t>
            </a:r>
            <a:r>
              <a:rPr lang="cs-CZ" sz="1000" dirty="0"/>
              <a:t>[cit. </a:t>
            </a:r>
            <a:r>
              <a:rPr lang="cs-CZ" sz="1000" dirty="0" smtClean="0"/>
              <a:t>2013-01-14], dostupné na </a:t>
            </a:r>
            <a:r>
              <a:rPr lang="cs-CZ" sz="1000" dirty="0"/>
              <a:t>www.: </a:t>
            </a:r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en.wikipedia.org/wiki/File:Ocean_surface_currents.jpg </a:t>
            </a:r>
            <a:r>
              <a:rPr lang="cs-CZ" sz="1000" dirty="0" err="1" smtClean="0">
                <a:hlinkClick r:id="rId3"/>
              </a:rPr>
              <a:t>ie.svg</a:t>
            </a:r>
            <a:r>
              <a:rPr lang="cs-CZ" sz="1000" dirty="0" smtClean="0"/>
              <a:t> 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865" y="0"/>
            <a:ext cx="9144000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Oceánské proudění</a:t>
            </a:r>
            <a:r>
              <a:rPr lang="cs-CZ" sz="3200" dirty="0" smtClean="0"/>
              <a:t> je vyvoláno hlavně pravidelnými </a:t>
            </a:r>
            <a:r>
              <a:rPr lang="cs-CZ" sz="3200" b="1" dirty="0" smtClean="0"/>
              <a:t>větry</a:t>
            </a:r>
            <a:r>
              <a:rPr lang="cs-CZ" sz="3200" dirty="0" smtClean="0"/>
              <a:t> – pasáty, </a:t>
            </a:r>
            <a:r>
              <a:rPr lang="cs-CZ" sz="3200" b="1" dirty="0" smtClean="0"/>
              <a:t>rozdíly teplot </a:t>
            </a:r>
          </a:p>
          <a:p>
            <a:pPr algn="ctr"/>
            <a:r>
              <a:rPr lang="cs-CZ" sz="3200" b="1" dirty="0" smtClean="0"/>
              <a:t>a slanosti vody</a:t>
            </a:r>
            <a:r>
              <a:rPr lang="cs-CZ" sz="3200" dirty="0" smtClean="0"/>
              <a:t>, přenáší kyslík, živiny a teplo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5709126"/>
            <a:ext cx="8778529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Animaci pohybů oceánských proudů si můžete shlédnout na</a:t>
            </a:r>
            <a:r>
              <a:rPr lang="cs-CZ" dirty="0"/>
              <a:t>: 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en.wikipedia.org/wiki/Ocean_current</a:t>
            </a:r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480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0" y="6457950"/>
            <a:ext cx="9144000" cy="4000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/>
          <a:p>
            <a:r>
              <a:rPr lang="cs-CZ" sz="1000" dirty="0" err="1" smtClean="0"/>
              <a:t>RedAndr</a:t>
            </a:r>
            <a:r>
              <a:rPr lang="cs-CZ" sz="1000" dirty="0" smtClean="0"/>
              <a:t>, </a:t>
            </a:r>
            <a:r>
              <a:rPr lang="cs-CZ" sz="1000" dirty="0"/>
              <a:t>[cit. </a:t>
            </a:r>
            <a:r>
              <a:rPr lang="cs-CZ" sz="1000" dirty="0" smtClean="0"/>
              <a:t>2013-01-14]. Dostupné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</a:t>
            </a:r>
            <a:r>
              <a:rPr lang="cs-CZ" sz="1000" dirty="0"/>
              <a:t>na www.: </a:t>
            </a:r>
          </a:p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en.wikipedia.org/wiki/File:Golfstream.jpg</a:t>
            </a:r>
            <a:r>
              <a:rPr lang="cs-CZ" sz="1000" dirty="0" smtClean="0"/>
              <a:t> </a:t>
            </a:r>
            <a:endParaRPr lang="cs-CZ" sz="1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11560" y="695510"/>
            <a:ext cx="7920880" cy="5762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0" y="149068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33505"/>
            <a:ext cx="9144000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Golfský proud </a:t>
            </a:r>
            <a:r>
              <a:rPr lang="cs-CZ" sz="3200" dirty="0" smtClean="0"/>
              <a:t>začíná jako </a:t>
            </a:r>
            <a:r>
              <a:rPr lang="cs-CZ" sz="3200" b="1" dirty="0" smtClean="0"/>
              <a:t>teplý </a:t>
            </a:r>
            <a:r>
              <a:rPr lang="cs-CZ" sz="3200" dirty="0" smtClean="0"/>
              <a:t>proud </a:t>
            </a:r>
          </a:p>
          <a:p>
            <a:pPr algn="ctr"/>
            <a:r>
              <a:rPr lang="cs-CZ" sz="3200" dirty="0" smtClean="0"/>
              <a:t>u poloostrova Florida, zahřívá pobřeží severní Evropy, transportuje průměrně </a:t>
            </a:r>
            <a:r>
              <a:rPr lang="cs-CZ" sz="3200" dirty="0"/>
              <a:t>30 miliónů </a:t>
            </a:r>
            <a:r>
              <a:rPr lang="cs-CZ" sz="3200" dirty="0" smtClean="0"/>
              <a:t>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/s</a:t>
            </a:r>
            <a:r>
              <a:rPr lang="cs-CZ" sz="3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61448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15" y="116632"/>
            <a:ext cx="9125985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smtClean="0"/>
              <a:t>Pohyby mořské vody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80904"/>
            <a:ext cx="38164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vlnění, příboj  - </a:t>
            </a: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příliv a odliv – </a:t>
            </a: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oceánské proudy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–</a:t>
            </a:r>
          </a:p>
          <a:p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1080904"/>
            <a:ext cx="51845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vítr na hladině, náraz na pobřeží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sunami = rychlá vlna</a:t>
            </a:r>
          </a:p>
          <a:p>
            <a:endParaRPr lang="cs-CZ" sz="2800" dirty="0" smtClean="0"/>
          </a:p>
          <a:p>
            <a:r>
              <a:rPr lang="cs-CZ" sz="2800" dirty="0" smtClean="0"/>
              <a:t>zvedání a pokles hladiny</a:t>
            </a:r>
            <a:endParaRPr lang="cs-CZ" sz="2800" dirty="0"/>
          </a:p>
          <a:p>
            <a:r>
              <a:rPr lang="cs-CZ" sz="2800" dirty="0" smtClean="0"/>
              <a:t>přitažlivost </a:t>
            </a:r>
            <a:r>
              <a:rPr lang="cs-CZ" sz="2800" dirty="0"/>
              <a:t>Měsíce a </a:t>
            </a:r>
            <a:r>
              <a:rPr lang="cs-CZ" sz="2800" dirty="0" smtClean="0"/>
              <a:t>Slunce, střídání po 6 hodinách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rozdílná salinita a teplota, pravidelné větry, rotace Země,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ýměna kyslíku a živin, teploty</a:t>
            </a:r>
          </a:p>
          <a:p>
            <a:endParaRPr lang="cs-CZ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596336" y="0"/>
            <a:ext cx="1104377" cy="1104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316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effectLst/>
              </a:rPr>
              <a:t>POUŽITÉ ZDROJE INFORMACÍ</a:t>
            </a:r>
            <a:endParaRPr lang="cs-CZ" b="1" dirty="0">
              <a:solidFill>
                <a:schemeClr val="tx2">
                  <a:lumMod val="10000"/>
                </a:schemeClr>
              </a:soli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988840"/>
            <a:ext cx="8218487" cy="413995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pPr marL="0" indent="0">
              <a:buNone/>
              <a:defRPr/>
            </a:pP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1900" i="1" dirty="0" smtClean="0"/>
              <a:t>2013-01-19], </a:t>
            </a:r>
            <a:r>
              <a:rPr lang="cs-CZ" sz="1900" i="1" dirty="0"/>
              <a:t>dostupné 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  <a:r>
              <a:rPr lang="cs-CZ" sz="1900" i="1" dirty="0" smtClean="0"/>
              <a:t>na www:</a:t>
            </a:r>
            <a:endParaRPr lang="cs-CZ" sz="1900" i="1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cs.wikipedia.org/wiki/Mo%C5%99sk%C3%A1_vlna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3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cs.wikipedia.org/wiki/Tsunami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4"/>
              </a:rPr>
              <a:t>cs.wikipedia.org/wiki/Slapov%C3%A9_jevy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5"/>
              </a:rPr>
              <a:t>cs.wikipedia.org/wiki/Mo%C5%99sk%C3%A9_proudy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    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2000" dirty="0">
              <a:solidFill>
                <a:schemeClr val="tx2">
                  <a:lumMod val="10000"/>
                </a:schemeClr>
              </a:solidFill>
              <a:hlinkClick r:id="rId6"/>
            </a:endParaRPr>
          </a:p>
          <a:p>
            <a:pPr marL="0" indent="0"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Neoznačené fotografie jsou autorky vlastní   </a:t>
            </a:r>
          </a:p>
          <a:p>
            <a:pPr>
              <a:defRPr/>
            </a:pPr>
            <a:endParaRPr lang="cs-CZ" sz="1900" dirty="0" smtClean="0"/>
          </a:p>
          <a:p>
            <a:pPr>
              <a:defRPr/>
            </a:pPr>
            <a:endParaRPr lang="pt-BR" dirty="0" smtClean="0"/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7832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831</TotalTime>
  <Words>475</Words>
  <Application>Microsoft Office PowerPoint</Application>
  <PresentationFormat>Předvádění na obrazovce (4:3)</PresentationFormat>
  <Paragraphs>103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HYDROSFÉRA POHYBY MOŘSKÉ VODY</vt:lpstr>
      <vt:lpstr>Snímek 2</vt:lpstr>
      <vt:lpstr>Vysvětlivky k práci:</vt:lpstr>
      <vt:lpstr>Snímek 4</vt:lpstr>
      <vt:lpstr>Snímek 5</vt:lpstr>
      <vt:lpstr>Snímek 6</vt:lpstr>
      <vt:lpstr>[cit.2012-01-21, dostupné pod licencí Creative Commons na www: http://pdphoto.org/PictureDetail.php?mat=&amp;pg=5422</vt:lpstr>
      <vt:lpstr>Tsunami  Indonésie 2004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POUŽITÉ 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POHYBY MOŘSKÉ VODY</dc:title>
  <dc:creator>Ucitel</dc:creator>
  <cp:lastModifiedBy>Dum</cp:lastModifiedBy>
  <cp:revision>21</cp:revision>
  <dcterms:created xsi:type="dcterms:W3CDTF">2012-12-09T16:10:20Z</dcterms:created>
  <dcterms:modified xsi:type="dcterms:W3CDTF">2013-01-29T18:12:29Z</dcterms:modified>
</cp:coreProperties>
</file>