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BE4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1297" autoAdjust="0"/>
  </p:normalViewPr>
  <p:slideViewPr>
    <p:cSldViewPr>
      <p:cViewPr varScale="1">
        <p:scale>
          <a:sx n="73" d="100"/>
          <a:sy n="73" d="100"/>
        </p:scale>
        <p:origin x="-42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EF52EA-7A71-4057-92B2-97D1E10B15D8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52100E-ED55-4BCD-B0A7-34422896A6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88903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EB44B-C7FF-459B-B493-6C125BB64294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BE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EB44B-C7FF-459B-B493-6C125BB64294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0457E-8670-4CFC-BCE5-BE0272CFE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e/e0/Central_Bohemian_Region_CoA_CZ.svg/199px-Central_Bohemian_Region_CoA_CZ.svg.png" TargetMode="External"/><Relationship Id="rId7" Type="http://schemas.openxmlformats.org/officeDocument/2006/relationships/hyperlink" Target="http://upload.wikimedia.org/wikipedia/commons/thumb/0/0d/Pisecke_hory2.jpg/640px-Pisecke_hory2.jpg" TargetMode="External"/><Relationship Id="rId2" Type="http://schemas.openxmlformats.org/officeDocument/2006/relationships/hyperlink" Target="http://cs.wikipedia.org/w/index.php?title=Soubor:Flag_of_Central_Bohemian_Region.svg&amp;page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0/01/Polabi_zemedelstvi.JPG/640px-Polabi_zemedelstvi.JPG" TargetMode="External"/><Relationship Id="rId5" Type="http://schemas.openxmlformats.org/officeDocument/2006/relationships/hyperlink" Target="http://cs.wikipedia.org/wiki/Soubor:Praha_CoA_CZ.svg" TargetMode="External"/><Relationship Id="rId4" Type="http://schemas.openxmlformats.org/officeDocument/2006/relationships/hyperlink" Target="http://cs.wikipedia.org/wiki/Soubor:2004_Stredocesky_kraj.PNG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Peter_Stehlik_2011.07.30_005.jpg" TargetMode="External"/><Relationship Id="rId3" Type="http://schemas.openxmlformats.org/officeDocument/2006/relationships/hyperlink" Target="=12&amp;ved=1t:429,r:11,s:0,i:99" TargetMode="External"/><Relationship Id="rId7" Type="http://schemas.openxmlformats.org/officeDocument/2006/relationships/hyperlink" Target="http://cs.wikipedia.org/wiki/Soubor:Kokorin_letecky_pohled.jpg" TargetMode="External"/><Relationship Id="rId2" Type="http://schemas.openxmlformats.org/officeDocument/2006/relationships/hyperlink" Target="http://upload.wikimedia.org/wikipedia/commons/thumb/8/85/Zv%C3%ADkov_2.jpg/640px-Zv%C3%ADkov_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Burgkarlstein02.jpg" TargetMode="External"/><Relationship Id="rId5" Type="http://schemas.openxmlformats.org/officeDocument/2006/relationships/hyperlink" Target="http://cs.wikipedia.org/wiki/Soubor:Krivoklat_castle_01.jpg" TargetMode="External"/><Relationship Id="rId10" Type="http://schemas.openxmlformats.org/officeDocument/2006/relationships/hyperlink" Target="http://cs.wikipedia.org/wiki/Soubor:Kutna_Hora_CZ_St_Barbara_Cathedral_front_view_02.JPG" TargetMode="External"/><Relationship Id="rId4" Type="http://schemas.openxmlformats.org/officeDocument/2006/relationships/hyperlink" Target="http://upload.wikimedia.org/wikipedia/commons/thumb/5/57/Cedule_CHKO_Koko%C5%99%C3%ADnsko.jpg/640px-Cedule_CHKO_Koko%C5%99%C3%ADnsko.jpg" TargetMode="External"/><Relationship Id="rId9" Type="http://schemas.openxmlformats.org/officeDocument/2006/relationships/hyperlink" Target="http://cs.wikipedia.org/wiki/Soubor:Konopiste_CZ_02.jpg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noramio.com/photo/68871619" TargetMode="External"/><Relationship Id="rId2" Type="http://schemas.openxmlformats.org/officeDocument/2006/relationships/hyperlink" Target="http://cs.wikipedia.org/wiki/Soubor:K%C5%99ivokl%C3%A1t,_hrad_z_vyhl%C3%ADdky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anoramio.com/photo/72365051" TargetMode="External"/><Relationship Id="rId4" Type="http://schemas.openxmlformats.org/officeDocument/2006/relationships/hyperlink" Target="http://www.panoramio.com/photo/27314549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obsah 7"/>
          <p:cNvSpPr>
            <a:spLocks noGrp="1"/>
          </p:cNvSpPr>
          <p:nvPr>
            <p:ph sz="half" idx="1"/>
          </p:nvPr>
        </p:nvSpPr>
        <p:spPr>
          <a:xfrm>
            <a:off x="107950" y="260350"/>
            <a:ext cx="8928100" cy="2520950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600"/>
              </a:spcBef>
            </a:pPr>
            <a:r>
              <a:rPr lang="cs-CZ" b="1" dirty="0" smtClean="0">
                <a:latin typeface="Garamond" pitchFamily="18" charset="0"/>
                <a:cs typeface="Times New Roman" pitchFamily="18" charset="0"/>
              </a:rPr>
              <a:t>Název školy: 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ZŠ Klášterec nad Ohří, Krátká 676</a:t>
            </a:r>
          </a:p>
          <a:p>
            <a:pPr>
              <a:spcBef>
                <a:spcPts val="600"/>
              </a:spcBef>
            </a:pPr>
            <a:r>
              <a:rPr lang="cs-CZ" b="1" dirty="0" smtClean="0">
                <a:latin typeface="Garamond" pitchFamily="18" charset="0"/>
                <a:cs typeface="Times New Roman" pitchFamily="18" charset="0"/>
              </a:rPr>
              <a:t>Autor: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 Mgr. David Adámek</a:t>
            </a:r>
          </a:p>
          <a:p>
            <a:pPr>
              <a:spcBef>
                <a:spcPts val="600"/>
              </a:spcBef>
            </a:pPr>
            <a:r>
              <a:rPr lang="cs-CZ" b="1" dirty="0" smtClean="0">
                <a:latin typeface="Garamond" pitchFamily="18" charset="0"/>
                <a:cs typeface="Times New Roman" pitchFamily="18" charset="0"/>
              </a:rPr>
              <a:t>Název materiálu</a:t>
            </a:r>
            <a:r>
              <a:rPr lang="cs-CZ" b="1" smtClean="0">
                <a:latin typeface="Garamond" pitchFamily="18" charset="0"/>
                <a:cs typeface="Times New Roman" pitchFamily="18" charset="0"/>
              </a:rPr>
              <a:t>: </a:t>
            </a:r>
            <a:r>
              <a:rPr lang="cs-CZ" i="1" smtClean="0">
                <a:latin typeface="Garamond" pitchFamily="18" charset="0"/>
                <a:cs typeface="Times New Roman" pitchFamily="18" charset="0"/>
              </a:rPr>
              <a:t>VY_32_INOVACE_</a:t>
            </a:r>
            <a:r>
              <a:rPr lang="cs-CZ" i="1" smtClean="0">
                <a:latin typeface="Garamond" pitchFamily="18" charset="0"/>
              </a:rPr>
              <a:t>06_38_Prvouka_Středočeský </a:t>
            </a:r>
            <a:r>
              <a:rPr lang="cs-CZ" i="1" dirty="0" smtClean="0">
                <a:latin typeface="Garamond" pitchFamily="18" charset="0"/>
              </a:rPr>
              <a:t>kraj 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Garamond" pitchFamily="18" charset="0"/>
                <a:cs typeface="Times New Roman" pitchFamily="18" charset="0"/>
              </a:rPr>
            </a:br>
            <a:r>
              <a:rPr lang="cs-CZ" dirty="0" smtClean="0">
                <a:latin typeface="Garamond" pitchFamily="18" charset="0"/>
                <a:cs typeface="Times New Roman" pitchFamily="18" charset="0"/>
              </a:rPr>
              <a:t>Číslo projektu: CZ.1.07/1.4.00/21.1115</a:t>
            </a:r>
            <a:endParaRPr lang="cs-CZ" dirty="0" smtClean="0">
              <a:latin typeface="Garamond" pitchFamily="18" charset="0"/>
            </a:endParaRPr>
          </a:p>
        </p:txBody>
      </p:sp>
      <p:sp>
        <p:nvSpPr>
          <p:cNvPr id="2051" name="Zástupný symbol pro obsah 8"/>
          <p:cNvSpPr>
            <a:spLocks noGrp="1"/>
          </p:cNvSpPr>
          <p:nvPr>
            <p:ph sz="half" idx="2"/>
          </p:nvPr>
        </p:nvSpPr>
        <p:spPr>
          <a:xfrm>
            <a:off x="107950" y="5157788"/>
            <a:ext cx="8928100" cy="1123950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>
                <a:latin typeface="Garamond" pitchFamily="18" charset="0"/>
                <a:cs typeface="Times New Roman" pitchFamily="18" charset="0"/>
              </a:rPr>
              <a:t>Anotace: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Prezentace seznamuje se základními poměry Středočeského kraje. Slouží k 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základnímu 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prověření vědomostí a 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jejich shrnutí 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po </a:t>
            </a:r>
            <a:r>
              <a:rPr lang="cs-CZ" dirty="0" err="1" smtClean="0">
                <a:latin typeface="Garamond" pitchFamily="18" charset="0"/>
                <a:cs typeface="Times New Roman" pitchFamily="18" charset="0"/>
              </a:rPr>
              <a:t>odprezentování</a:t>
            </a:r>
            <a:r>
              <a:rPr lang="cs-CZ" dirty="0" smtClean="0">
                <a:latin typeface="Garamond" pitchFamily="18" charset="0"/>
                <a:cs typeface="Times New Roman" pitchFamily="18" charset="0"/>
              </a:rPr>
              <a:t> učiva. Prvouka pro 5. ročník.</a:t>
            </a:r>
          </a:p>
          <a:p>
            <a:pPr>
              <a:buFont typeface="Arial" charset="0"/>
              <a:buNone/>
            </a:pPr>
            <a:endParaRPr lang="cs-CZ" dirty="0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636838"/>
            <a:ext cx="3425825" cy="249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3141663"/>
            <a:ext cx="4687888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500034" y="3286124"/>
            <a:ext cx="7772400" cy="1470025"/>
          </a:xfrm>
        </p:spPr>
        <p:txBody>
          <a:bodyPr/>
          <a:lstStyle/>
          <a:p>
            <a:r>
              <a:rPr lang="cs-CZ" dirty="0" smtClean="0"/>
              <a:t>STŘEDOČESKÝ KRAJ</a:t>
            </a:r>
            <a:endParaRPr lang="cs-CZ" dirty="0"/>
          </a:p>
        </p:txBody>
      </p:sp>
      <p:pic>
        <p:nvPicPr>
          <p:cNvPr id="20482" name="Picture 2" descr="http://upload.wikimedia.org/wikipedia/commons/thumb/0/06/Flag_of_Central_Bohemian_Region.svg/640px-Flag_of_Central_Bohemian_Region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357166"/>
            <a:ext cx="3714776" cy="2228866"/>
          </a:xfrm>
          <a:prstGeom prst="rect">
            <a:avLst/>
          </a:prstGeom>
          <a:noFill/>
        </p:spPr>
      </p:pic>
      <p:pic>
        <p:nvPicPr>
          <p:cNvPr id="20486" name="Picture 6" descr="http://upload.wikimedia.org/wikipedia/commons/thumb/e/e0/Central_Bohemian_Region_CoA_CZ.svg/199px-Central_Bohemian_Region_CoA_CZ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357694"/>
            <a:ext cx="1895475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Soubor:2004 Stredocesky kraj.PNG"/>
          <p:cNvPicPr>
            <a:picLocks noGrp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857232"/>
            <a:ext cx="8143932" cy="470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857232"/>
            <a:ext cx="8229600" cy="1143000"/>
          </a:xfrm>
        </p:spPr>
        <p:txBody>
          <a:bodyPr/>
          <a:lstStyle/>
          <a:p>
            <a:r>
              <a:rPr lang="cs-CZ" dirty="0" smtClean="0"/>
              <a:t>KRAJSKÉ MĚSTO PRAHA</a:t>
            </a:r>
            <a:endParaRPr lang="cs-CZ" dirty="0"/>
          </a:p>
        </p:txBody>
      </p:sp>
      <p:pic>
        <p:nvPicPr>
          <p:cNvPr id="4" name="il_fi" descr="http://im.novinky.cz/239/142397-top_foto1-ufcg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2428868"/>
            <a:ext cx="571500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 descr="Soubor:Praha CoA CZ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57166"/>
            <a:ext cx="1681751" cy="1643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OSTATNÍ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Kladno, Mladá Boleslav, Příbram, Kolín, Kutná Hora, Mělník, Kralupy nad Vltavou, Beroun, Rakovník</a:t>
            </a:r>
            <a:endParaRPr lang="cs-CZ" dirty="0"/>
          </a:p>
        </p:txBody>
      </p:sp>
      <p:pic>
        <p:nvPicPr>
          <p:cNvPr id="17410" name="Picture 2" descr="http://www.benzinky.cz/cms/mapy/mapa_stredocesky_kraj_s_okresy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3143248"/>
            <a:ext cx="4714908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Česká tabule jejíž součástí je Polabská nížina</a:t>
            </a:r>
            <a:endParaRPr lang="cs-CZ" dirty="0"/>
          </a:p>
        </p:txBody>
      </p:sp>
      <p:pic>
        <p:nvPicPr>
          <p:cNvPr id="16386" name="Picture 2" descr="http://upload.wikimedia.org/wikipedia/commons/thumb/0/01/Polabi_zemedelstvi.JPG/640px-Polabi_zemedelstv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428868"/>
            <a:ext cx="6096000" cy="3429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428604"/>
            <a:ext cx="8358246" cy="5929354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Brdská vrchovina (Tok 865m)</a:t>
            </a:r>
            <a:endParaRPr lang="cs-CZ" dirty="0"/>
          </a:p>
        </p:txBody>
      </p:sp>
      <p:pic>
        <p:nvPicPr>
          <p:cNvPr id="15362" name="Picture 2" descr="http://www.gym-karvina.cz/gis/Poberounsk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428736"/>
            <a:ext cx="7000924" cy="43278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00034" y="500042"/>
            <a:ext cx="8215370" cy="6143668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Středočeská pahorkatina</a:t>
            </a:r>
            <a:endParaRPr lang="cs-CZ" dirty="0"/>
          </a:p>
        </p:txBody>
      </p:sp>
      <p:pic>
        <p:nvPicPr>
          <p:cNvPr id="14338" name="Picture 2" descr="http://upload.wikimedia.org/wikipedia/commons/thumb/0/0d/Pisecke_hory2.jpg/640px-Pisecke_hory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500174"/>
            <a:ext cx="6524628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8596" y="500042"/>
            <a:ext cx="8286808" cy="6000792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Chráněná krajinná oblast Český kras</a:t>
            </a:r>
            <a:endParaRPr lang="cs-CZ" dirty="0"/>
          </a:p>
        </p:txBody>
      </p:sp>
      <p:pic>
        <p:nvPicPr>
          <p:cNvPr id="13314" name="Picture 2" descr="http://img.aktualne.centrum.cz/530/63/5306306-lom-velka-ameri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571612"/>
            <a:ext cx="6438900" cy="428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u="sng" dirty="0" smtClean="0"/>
              <a:t>Vltava</a:t>
            </a:r>
            <a:r>
              <a:rPr lang="cs-CZ" dirty="0" smtClean="0"/>
              <a:t> s vodními nádržemi Orlík a Slapy.</a:t>
            </a:r>
            <a:endParaRPr lang="cs-CZ" dirty="0"/>
          </a:p>
        </p:txBody>
      </p:sp>
      <p:pic>
        <p:nvPicPr>
          <p:cNvPr id="17412" name="Picture 4" descr="http://upload.wikimedia.org/wikipedia/commons/thumb/8/85/Zv%C3%ADkov_2.jpg/640px-Zv%C3%ADkov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571744"/>
            <a:ext cx="6592960" cy="37909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8596" y="428604"/>
            <a:ext cx="8215370" cy="6072230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Vltava se u Mělníka vlévá do </a:t>
            </a:r>
            <a:r>
              <a:rPr lang="cs-CZ" u="sng" dirty="0" smtClean="0"/>
              <a:t>Labe</a:t>
            </a:r>
            <a:endParaRPr lang="cs-CZ" u="sng" dirty="0"/>
          </a:p>
        </p:txBody>
      </p:sp>
      <p:pic>
        <p:nvPicPr>
          <p:cNvPr id="11266" name="Picture 2" descr="http://img.ihned.cz/attachment.php/880/37223880/aou58DF7IJMOjlQcdghpqry0STU29AVm/F2010102003009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857364"/>
            <a:ext cx="7236756" cy="40767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428604"/>
            <a:ext cx="8429684" cy="6000792"/>
          </a:xfrm>
        </p:spPr>
        <p:txBody>
          <a:bodyPr/>
          <a:lstStyle/>
          <a:p>
            <a:pPr algn="ctr">
              <a:buNone/>
            </a:pPr>
            <a:r>
              <a:rPr lang="cs-CZ" u="sng" dirty="0" smtClean="0"/>
              <a:t>Sázava</a:t>
            </a:r>
            <a:r>
              <a:rPr lang="cs-CZ" dirty="0" smtClean="0"/>
              <a:t>, </a:t>
            </a:r>
            <a:r>
              <a:rPr lang="cs-CZ" u="sng" dirty="0" smtClean="0"/>
              <a:t>Jizera</a:t>
            </a:r>
            <a:r>
              <a:rPr lang="cs-CZ" dirty="0" smtClean="0"/>
              <a:t>, </a:t>
            </a:r>
            <a:r>
              <a:rPr lang="cs-CZ" u="sng" dirty="0" err="1" smtClean="0"/>
              <a:t>Želivka</a:t>
            </a:r>
            <a:r>
              <a:rPr lang="cs-CZ" dirty="0" smtClean="0"/>
              <a:t> s nádrží </a:t>
            </a:r>
            <a:r>
              <a:rPr lang="cs-CZ" dirty="0" err="1" smtClean="0"/>
              <a:t>Švihov</a:t>
            </a:r>
            <a:endParaRPr lang="cs-CZ" dirty="0"/>
          </a:p>
        </p:txBody>
      </p:sp>
      <p:pic>
        <p:nvPicPr>
          <p:cNvPr id="14338" name="Picture 2" descr="http://files.eva00.webnode.cz/200000981-68844697d8/map%20st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285860"/>
            <a:ext cx="5429288" cy="51144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Polabská nížina je nejúrodnější oblastí. Pěstuje se pšenice, ječmen, cukrovka, kukuřice a zelenina.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71612"/>
            <a:ext cx="8229600" cy="685792"/>
          </a:xfrm>
        </p:spPr>
        <p:txBody>
          <a:bodyPr/>
          <a:lstStyle/>
          <a:p>
            <a:r>
              <a:rPr lang="cs-CZ" dirty="0" smtClean="0"/>
              <a:t>Mladá Boleslav – automobilka ŠKODA</a:t>
            </a:r>
          </a:p>
        </p:txBody>
      </p:sp>
      <p:sp>
        <p:nvSpPr>
          <p:cNvPr id="4" name="Obdélník 3"/>
          <p:cNvSpPr/>
          <p:nvPr/>
        </p:nvSpPr>
        <p:spPr>
          <a:xfrm>
            <a:off x="0" y="2214554"/>
            <a:ext cx="87154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  Kolín – automobilka  TPCA</a:t>
            </a:r>
          </a:p>
        </p:txBody>
      </p:sp>
      <p:sp>
        <p:nvSpPr>
          <p:cNvPr id="5" name="Obdélník 4"/>
          <p:cNvSpPr/>
          <p:nvPr/>
        </p:nvSpPr>
        <p:spPr>
          <a:xfrm>
            <a:off x="0" y="2857496"/>
            <a:ext cx="86439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  Beroun – Český kras – těžba vápence –                                   </a:t>
            </a:r>
          </a:p>
        </p:txBody>
      </p:sp>
      <p:sp>
        <p:nvSpPr>
          <p:cNvPr id="6" name="Obdélník 5"/>
          <p:cNvSpPr/>
          <p:nvPr/>
        </p:nvSpPr>
        <p:spPr>
          <a:xfrm>
            <a:off x="0" y="5072074"/>
            <a:ext cx="77867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  Kralupy nad Vltavou – chemický </a:t>
            </a:r>
            <a:r>
              <a:rPr lang="cs-CZ" sz="3200" dirty="0" smtClean="0"/>
              <a:t>průmysl -                     </a:t>
            </a:r>
            <a:endParaRPr lang="cs-CZ" sz="3200" dirty="0" smtClean="0"/>
          </a:p>
        </p:txBody>
      </p:sp>
      <p:sp>
        <p:nvSpPr>
          <p:cNvPr id="7" name="Obdélník 6"/>
          <p:cNvSpPr/>
          <p:nvPr/>
        </p:nvSpPr>
        <p:spPr>
          <a:xfrm>
            <a:off x="0" y="3929066"/>
            <a:ext cx="80724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  Rakovník – RAKONA – prací prášky, RAKO –    </a:t>
            </a:r>
          </a:p>
        </p:txBody>
      </p:sp>
      <p:sp>
        <p:nvSpPr>
          <p:cNvPr id="9" name="Obdélník 8"/>
          <p:cNvSpPr/>
          <p:nvPr/>
        </p:nvSpPr>
        <p:spPr>
          <a:xfrm>
            <a:off x="428596" y="4429132"/>
            <a:ext cx="38271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keramické obkladačky</a:t>
            </a:r>
            <a:endParaRPr lang="cs-CZ" sz="3200" dirty="0"/>
          </a:p>
        </p:txBody>
      </p:sp>
      <p:sp>
        <p:nvSpPr>
          <p:cNvPr id="10" name="Obdélník 9"/>
          <p:cNvSpPr/>
          <p:nvPr/>
        </p:nvSpPr>
        <p:spPr>
          <a:xfrm>
            <a:off x="406141" y="5572140"/>
            <a:ext cx="1594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rafinérie</a:t>
            </a:r>
            <a:endParaRPr lang="cs-CZ" sz="3200" dirty="0"/>
          </a:p>
        </p:txBody>
      </p:sp>
      <p:sp>
        <p:nvSpPr>
          <p:cNvPr id="11" name="Obdélník 10"/>
          <p:cNvSpPr/>
          <p:nvPr/>
        </p:nvSpPr>
        <p:spPr>
          <a:xfrm>
            <a:off x="419838" y="3272853"/>
            <a:ext cx="41521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/>
              <a:t>cementárenský</a:t>
            </a:r>
            <a:r>
              <a:rPr lang="cs-CZ" sz="3200" dirty="0" smtClean="0"/>
              <a:t> průmysl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9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VÝZNAMNÁ MÍSTA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Chráněné krajinné oblasti – Český kras, </a:t>
            </a:r>
            <a:r>
              <a:rPr lang="cs-CZ" dirty="0" err="1" smtClean="0"/>
              <a:t>Kokořínsko</a:t>
            </a:r>
            <a:r>
              <a:rPr lang="cs-CZ" dirty="0" smtClean="0"/>
              <a:t>, </a:t>
            </a:r>
            <a:r>
              <a:rPr lang="cs-CZ" dirty="0" err="1" smtClean="0"/>
              <a:t>Křivoklátsko</a:t>
            </a:r>
            <a:r>
              <a:rPr lang="cs-CZ" dirty="0" smtClean="0"/>
              <a:t>, Český ráj, Blaník</a:t>
            </a:r>
            <a:endParaRPr lang="cs-CZ" dirty="0"/>
          </a:p>
        </p:txBody>
      </p:sp>
      <p:pic>
        <p:nvPicPr>
          <p:cNvPr id="12290" name="Picture 2" descr="http://upload.wikimedia.org/wikipedia/commons/thumb/5/57/Cedule_CHKO_Koko%C5%99%C3%ADnsko.jpg/640px-Cedule_CHKO_Koko%C5%99%C3%ADnsk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857496"/>
            <a:ext cx="5453560" cy="36385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000628" y="214290"/>
            <a:ext cx="2686040" cy="654032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 Hrad </a:t>
            </a:r>
            <a:r>
              <a:rPr lang="cs-CZ" sz="2800" dirty="0" err="1" smtClean="0"/>
              <a:t>Kokořín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54291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Hrad Křivoklát 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1428728" y="6000768"/>
            <a:ext cx="4038600" cy="50006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Hrad Karlštejn</a:t>
            </a:r>
            <a:endParaRPr lang="cs-CZ" dirty="0"/>
          </a:p>
        </p:txBody>
      </p:sp>
      <p:pic>
        <p:nvPicPr>
          <p:cNvPr id="9218" name="Picture 2" descr="Soubor:Kokorin letecky pohl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857232"/>
            <a:ext cx="3929058" cy="2946794"/>
          </a:xfrm>
          <a:prstGeom prst="rect">
            <a:avLst/>
          </a:prstGeom>
          <a:noFill/>
        </p:spPr>
      </p:pic>
      <p:pic>
        <p:nvPicPr>
          <p:cNvPr id="9220" name="Picture 4" descr="Soubor:Burgkarlstein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786190"/>
            <a:ext cx="3643338" cy="2772118"/>
          </a:xfrm>
          <a:prstGeom prst="rect">
            <a:avLst/>
          </a:prstGeom>
          <a:noFill/>
        </p:spPr>
      </p:pic>
      <p:pic>
        <p:nvPicPr>
          <p:cNvPr id="9222" name="Picture 6" descr="Soubor:Krivoklat castle 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143116"/>
            <a:ext cx="4643438" cy="32329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2928934"/>
            <a:ext cx="4038600" cy="61435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Zámek Lány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857752" y="357166"/>
            <a:ext cx="4038600" cy="68579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Zámek Konopiště</a:t>
            </a:r>
            <a:endParaRPr lang="cs-CZ" dirty="0"/>
          </a:p>
        </p:txBody>
      </p:sp>
      <p:pic>
        <p:nvPicPr>
          <p:cNvPr id="8194" name="Picture 2" descr="Soubor:Peter Stehlik 2011.07.30 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876"/>
            <a:ext cx="4503408" cy="3000396"/>
          </a:xfrm>
          <a:prstGeom prst="rect">
            <a:avLst/>
          </a:prstGeom>
          <a:noFill/>
        </p:spPr>
      </p:pic>
      <p:pic>
        <p:nvPicPr>
          <p:cNvPr id="8196" name="Picture 4" descr="Soubor:Konopiste CZ 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1000108"/>
            <a:ext cx="4714908" cy="3571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8596" y="428604"/>
            <a:ext cx="8286808" cy="569755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Památník Lidice</a:t>
            </a:r>
            <a:endParaRPr lang="cs-CZ" dirty="0"/>
          </a:p>
        </p:txBody>
      </p:sp>
      <p:pic>
        <p:nvPicPr>
          <p:cNvPr id="7170" name="Picture 2" descr="http://cestykrajem.cz/dynamic/objects/photos/2010/11/lidice-pamatnik-_dsc_02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643050"/>
            <a:ext cx="7253702" cy="3929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285728"/>
            <a:ext cx="8715404" cy="6286544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Památky chráněné UNESCO – Kutná Hora – chrám sv. Barbory</a:t>
            </a:r>
          </a:p>
        </p:txBody>
      </p:sp>
      <p:pic>
        <p:nvPicPr>
          <p:cNvPr id="6146" name="Picture 2" descr="Soubor:Kutna Hora CZ St Barbara Cathedral front view 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1071546"/>
            <a:ext cx="4095750" cy="55006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8596" y="357166"/>
            <a:ext cx="8286808" cy="6143668"/>
          </a:xfrm>
        </p:spPr>
        <p:txBody>
          <a:bodyPr/>
          <a:lstStyle/>
          <a:p>
            <a:pPr>
              <a:buNone/>
            </a:pPr>
            <a:r>
              <a:rPr lang="cs-CZ" dirty="0" err="1" smtClean="0"/>
              <a:t>Koněpruské</a:t>
            </a:r>
            <a:r>
              <a:rPr lang="cs-CZ" dirty="0" smtClean="0"/>
              <a:t> jeskyně – největší v Čechách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39938" name="Picture 2" descr="http://www.merlinnotes.cz/Fwww/Cestovani/KoneprusJes081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000108"/>
            <a:ext cx="4714908" cy="56197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Co je na obrázku</a:t>
            </a:r>
            <a:endParaRPr lang="cs-CZ" dirty="0"/>
          </a:p>
        </p:txBody>
      </p:sp>
      <p:pic>
        <p:nvPicPr>
          <p:cNvPr id="5122" name="Picture 2" descr="http://www.continentaltravel.cz/photos/1267652063-melnik-rivers-vltava-la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428868"/>
            <a:ext cx="4881554" cy="3661166"/>
          </a:xfrm>
          <a:prstGeom prst="rect">
            <a:avLst/>
          </a:prstGeom>
          <a:noFill/>
        </p:spPr>
      </p:pic>
      <p:sp>
        <p:nvSpPr>
          <p:cNvPr id="5" name="TextovéPole 4">
            <a:hlinkClick r:id="" action="ppaction://hlinkshowjump?jump=lastslide" highlightClick="1"/>
          </p:cNvPr>
          <p:cNvSpPr txBox="1"/>
          <p:nvPr/>
        </p:nvSpPr>
        <p:spPr>
          <a:xfrm>
            <a:off x="5214942" y="2357430"/>
            <a:ext cx="37862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cs-CZ" sz="3200" dirty="0" smtClean="0"/>
              <a:t>a) Soutok  Mže s Radbuzou</a:t>
            </a:r>
          </a:p>
        </p:txBody>
      </p:sp>
      <p:sp>
        <p:nvSpPr>
          <p:cNvPr id="6" name="Obdélník 5">
            <a:hlinkClick r:id="" action="ppaction://hlinkshowjump?jump=lastslide" highlightClick="1"/>
          </p:cNvPr>
          <p:cNvSpPr/>
          <p:nvPr/>
        </p:nvSpPr>
        <p:spPr>
          <a:xfrm>
            <a:off x="5143504" y="350043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/>
            <a:r>
              <a:rPr lang="cs-CZ" sz="3200" dirty="0" smtClean="0"/>
              <a:t> b) Soutok Svratky a Svitavy</a:t>
            </a:r>
          </a:p>
        </p:txBody>
      </p:sp>
      <p:sp>
        <p:nvSpPr>
          <p:cNvPr id="7" name="Obdélník 6">
            <a:hlinkClick r:id="" action="ppaction://hlinkshowjump?jump=nextslide" highlightClick="1">
              <a:snd r:embed="rId3" name="applause.wav"/>
            </a:hlinkClick>
          </p:cNvPr>
          <p:cNvSpPr/>
          <p:nvPr/>
        </p:nvSpPr>
        <p:spPr>
          <a:xfrm>
            <a:off x="5119116" y="4714884"/>
            <a:ext cx="41178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cs-CZ" sz="3200" dirty="0" smtClean="0"/>
              <a:t> c) Soutok Labe a Vltavy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Zámek Konopišt&amp;ecaron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71546"/>
            <a:ext cx="4476748" cy="3571875"/>
          </a:xfrm>
          <a:prstGeom prst="rect">
            <a:avLst/>
          </a:prstGeom>
          <a:noFill/>
        </p:spPr>
      </p:pic>
      <p:sp>
        <p:nvSpPr>
          <p:cNvPr id="7" name="TextovéPole 6">
            <a:hlinkClick r:id="" action="ppaction://hlinkshowjump?jump=nextslide" highlightClick="1">
              <a:snd r:embed="rId3" name="applause.wav"/>
            </a:hlinkClick>
          </p:cNvPr>
          <p:cNvSpPr txBox="1"/>
          <p:nvPr/>
        </p:nvSpPr>
        <p:spPr>
          <a:xfrm>
            <a:off x="5072098" y="3786190"/>
            <a:ext cx="3457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cs-CZ" sz="3200" dirty="0" smtClean="0"/>
              <a:t>a) Zámek Konopiště</a:t>
            </a:r>
          </a:p>
        </p:txBody>
      </p:sp>
      <p:sp>
        <p:nvSpPr>
          <p:cNvPr id="8" name="Obdélník 7">
            <a:hlinkClick r:id="" action="ppaction://hlinkshowjump?jump=lastslide" highlightClick="1"/>
          </p:cNvPr>
          <p:cNvSpPr/>
          <p:nvPr/>
        </p:nvSpPr>
        <p:spPr>
          <a:xfrm>
            <a:off x="5072098" y="4344423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/>
            <a:r>
              <a:rPr lang="cs-CZ" sz="3200" dirty="0" smtClean="0"/>
              <a:t>b) Zámek Lány</a:t>
            </a:r>
          </a:p>
        </p:txBody>
      </p:sp>
      <p:sp>
        <p:nvSpPr>
          <p:cNvPr id="9" name="Obdélník 8">
            <a:hlinkClick r:id="" action="ppaction://hlinkshowjump?jump=lastslide" highlightClick="1"/>
          </p:cNvPr>
          <p:cNvSpPr/>
          <p:nvPr/>
        </p:nvSpPr>
        <p:spPr>
          <a:xfrm>
            <a:off x="5072098" y="4915927"/>
            <a:ext cx="29208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cs-CZ" sz="3200" dirty="0" smtClean="0"/>
              <a:t>c) Hrad Karlštejn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K&amp;rcaron;ivoklát, hrad z vyhlíd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57166"/>
            <a:ext cx="3214710" cy="3905277"/>
          </a:xfrm>
          <a:prstGeom prst="rect">
            <a:avLst/>
          </a:prstGeom>
          <a:noFill/>
        </p:spPr>
      </p:pic>
      <p:sp>
        <p:nvSpPr>
          <p:cNvPr id="3" name="TextovéPole 2">
            <a:hlinkClick r:id="" action="ppaction://hlinkshowjump?jump=lastslide" highlightClick="1"/>
          </p:cNvPr>
          <p:cNvSpPr txBox="1"/>
          <p:nvPr/>
        </p:nvSpPr>
        <p:spPr>
          <a:xfrm>
            <a:off x="4706058" y="3344291"/>
            <a:ext cx="457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a) Zámek Konopiště</a:t>
            </a:r>
          </a:p>
        </p:txBody>
      </p:sp>
      <p:sp>
        <p:nvSpPr>
          <p:cNvPr id="4" name="Obdélník 3">
            <a:hlinkClick r:id="" action="ppaction://hlinkshowjump?jump=nextslide" highlightClick="1">
              <a:snd r:embed="rId3" name="applause.wav"/>
            </a:hlinkClick>
          </p:cNvPr>
          <p:cNvSpPr/>
          <p:nvPr/>
        </p:nvSpPr>
        <p:spPr>
          <a:xfrm>
            <a:off x="4706058" y="3915795"/>
            <a:ext cx="73669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b) Hrad Křivoklát</a:t>
            </a:r>
          </a:p>
        </p:txBody>
      </p:sp>
      <p:sp>
        <p:nvSpPr>
          <p:cNvPr id="5" name="Obdélník 4">
            <a:hlinkClick r:id="" action="ppaction://hlinkshowjump?jump=lastslide" highlightClick="1"/>
          </p:cNvPr>
          <p:cNvSpPr/>
          <p:nvPr/>
        </p:nvSpPr>
        <p:spPr>
          <a:xfrm>
            <a:off x="4706058" y="4487299"/>
            <a:ext cx="47063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c) Hrad Karlštejn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0" name="Picture 6" descr="KUTNÁ HORA - Katedrála  Sv. Barbora - UNESC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85728"/>
            <a:ext cx="3571875" cy="4476748"/>
          </a:xfrm>
          <a:prstGeom prst="rect">
            <a:avLst/>
          </a:prstGeom>
          <a:noFill/>
        </p:spPr>
      </p:pic>
      <p:sp>
        <p:nvSpPr>
          <p:cNvPr id="5" name="TextovéPole 4">
            <a:hlinkClick r:id="" action="ppaction://hlinkshowjump?jump=lastslide" highlightClick="1"/>
          </p:cNvPr>
          <p:cNvSpPr txBox="1"/>
          <p:nvPr/>
        </p:nvSpPr>
        <p:spPr>
          <a:xfrm>
            <a:off x="4643470" y="3987233"/>
            <a:ext cx="2944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cs-CZ" sz="3200" dirty="0" smtClean="0"/>
              <a:t>a) Hrad Karlštejn</a:t>
            </a:r>
          </a:p>
        </p:txBody>
      </p:sp>
      <p:sp>
        <p:nvSpPr>
          <p:cNvPr id="6" name="Obdélník 5">
            <a:hlinkClick r:id="" action="ppaction://hlinkshowjump?jump=nextslide" highlightClick="1">
              <a:snd r:embed="rId3" name="applause.wav"/>
            </a:hlinkClick>
          </p:cNvPr>
          <p:cNvSpPr/>
          <p:nvPr/>
        </p:nvSpPr>
        <p:spPr>
          <a:xfrm>
            <a:off x="4643470" y="4558737"/>
            <a:ext cx="50720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cs-CZ" sz="3200" dirty="0" smtClean="0"/>
              <a:t>b) Kutná Hora – chrám sv. Barbory</a:t>
            </a:r>
          </a:p>
        </p:txBody>
      </p:sp>
      <p:sp>
        <p:nvSpPr>
          <p:cNvPr id="7" name="Obdélník 6">
            <a:hlinkClick r:id="" action="ppaction://hlinkshowjump?jump=lastslide" highlightClick="1"/>
          </p:cNvPr>
          <p:cNvSpPr/>
          <p:nvPr/>
        </p:nvSpPr>
        <p:spPr>
          <a:xfrm>
            <a:off x="4643470" y="5558869"/>
            <a:ext cx="27374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cs-CZ" sz="3200" dirty="0" smtClean="0"/>
              <a:t>c) Hrad </a:t>
            </a:r>
            <a:r>
              <a:rPr lang="cs-CZ" sz="3200" dirty="0" err="1" smtClean="0"/>
              <a:t>Kokořín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arlštej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714356"/>
            <a:ext cx="4143404" cy="3571875"/>
          </a:xfrm>
          <a:prstGeom prst="rect">
            <a:avLst/>
          </a:prstGeom>
          <a:noFill/>
        </p:spPr>
      </p:pic>
      <p:sp>
        <p:nvSpPr>
          <p:cNvPr id="3" name="TextovéPole 2">
            <a:hlinkClick r:id="" action="ppaction://hlinkshowjump?jump=lastslide" highlightClick="1"/>
          </p:cNvPr>
          <p:cNvSpPr txBox="1"/>
          <p:nvPr/>
        </p:nvSpPr>
        <p:spPr>
          <a:xfrm>
            <a:off x="5429288" y="3429000"/>
            <a:ext cx="2951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cs-CZ" sz="3200" dirty="0" smtClean="0"/>
              <a:t>a) Hrad Křivoklát</a:t>
            </a:r>
          </a:p>
        </p:txBody>
      </p:sp>
      <p:sp>
        <p:nvSpPr>
          <p:cNvPr id="4" name="Obdélník 3">
            <a:hlinkClick r:id="" action="ppaction://hlinkshowjump?jump=nextslide" highlightClick="1">
              <a:snd r:embed="rId3" name="applause.wav"/>
            </a:hlinkClick>
          </p:cNvPr>
          <p:cNvSpPr/>
          <p:nvPr/>
        </p:nvSpPr>
        <p:spPr>
          <a:xfrm>
            <a:off x="5429288" y="4071942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/>
            <a:r>
              <a:rPr lang="cs-CZ" sz="3200" dirty="0" smtClean="0"/>
              <a:t>b) Hrad Karlštejn</a:t>
            </a:r>
          </a:p>
        </p:txBody>
      </p:sp>
      <p:sp>
        <p:nvSpPr>
          <p:cNvPr id="5" name="Obdélník 4">
            <a:hlinkClick r:id="" action="ppaction://hlinkshowjump?jump=lastslide" highlightClick="1"/>
          </p:cNvPr>
          <p:cNvSpPr/>
          <p:nvPr/>
        </p:nvSpPr>
        <p:spPr>
          <a:xfrm>
            <a:off x="5429288" y="4714884"/>
            <a:ext cx="34331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cs-CZ" sz="3200" dirty="0" smtClean="0"/>
              <a:t>c) Zámek Konopiště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8596" y="428604"/>
            <a:ext cx="8215370" cy="6000792"/>
          </a:xfrm>
        </p:spPr>
        <p:txBody>
          <a:bodyPr>
            <a:normAutofit/>
          </a:bodyPr>
          <a:lstStyle/>
          <a:p>
            <a:r>
              <a:rPr lang="cs-CZ" sz="1200" dirty="0" smtClean="0">
                <a:hlinkClick r:id="rId2"/>
              </a:rPr>
              <a:t>http://cs.wikipedia.org/w/index.php?title=Soubor:Flag_of_Central_Bohemian_Region.svg&amp;page=1</a:t>
            </a:r>
            <a:endParaRPr lang="cs-CZ" sz="1200" dirty="0" smtClean="0"/>
          </a:p>
          <a:p>
            <a:r>
              <a:rPr lang="cs-CZ" sz="1200" dirty="0" smtClean="0">
                <a:hlinkClick r:id="rId3"/>
              </a:rPr>
              <a:t>http://upload.wikimedia.org/wikipedia/commons/thumb/e/e0/Central_Bohemian_Region_CoA_CZ.svg/199px-Central_Bohemian_Region_CoA_CZ.svg.png</a:t>
            </a:r>
            <a:endParaRPr lang="cs-CZ" sz="1200" dirty="0" smtClean="0"/>
          </a:p>
          <a:p>
            <a:r>
              <a:rPr lang="cs-CZ" sz="1200" dirty="0" smtClean="0">
                <a:hlinkClick r:id="rId4"/>
              </a:rPr>
              <a:t>http://cs.wikipedia.org/wiki/Soubor:2004_Stredocesky_kraj.PNG</a:t>
            </a:r>
            <a:endParaRPr lang="cs-CZ" sz="1200" dirty="0" smtClean="0"/>
          </a:p>
          <a:p>
            <a:r>
              <a:rPr lang="cs-CZ" sz="1200" dirty="0" smtClean="0">
                <a:hlinkClick r:id="rId5"/>
              </a:rPr>
              <a:t>http://cs.wikipedia.org/wiki/Soubor:Praha_CoA_CZ.svg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?start=95&amp;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sa</a:t>
            </a:r>
            <a:r>
              <a:rPr lang="cs-CZ" sz="1200" dirty="0" smtClean="0"/>
              <a:t>=X&amp;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prmd</a:t>
            </a:r>
            <a:r>
              <a:rPr lang="cs-CZ" sz="1200" dirty="0" smtClean="0"/>
              <a:t>=</a:t>
            </a:r>
            <a:r>
              <a:rPr lang="cs-CZ" sz="1200" dirty="0" err="1" smtClean="0"/>
              <a:t>imvns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</a:t>
            </a:r>
            <a:r>
              <a:rPr lang="cs-CZ" sz="1200" dirty="0" err="1" smtClean="0"/>
              <a:t>wkLgw</a:t>
            </a:r>
            <a:r>
              <a:rPr lang="cs-CZ" sz="1200" dirty="0" smtClean="0"/>
              <a:t>-</a:t>
            </a:r>
            <a:r>
              <a:rPr lang="cs-CZ" sz="1200" dirty="0" err="1" smtClean="0"/>
              <a:t>lEuwFxxM</a:t>
            </a:r>
            <a:r>
              <a:rPr lang="cs-CZ" sz="1200" dirty="0" smtClean="0"/>
              <a:t>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tema.novinky.cz/praha&amp;docid=gEeHhmF2Yx0EqM&amp;imgurl=http://im.novinky.cz/239/142397-top_foto1-ufcg6.jpg&amp;w=600&amp;h=338&amp;ei=ueOcUP3nN5PU4QTVk4GoAg&amp;zoom=1&amp;iact=hc&amp;vpx=106&amp;vpy=197&amp;dur=734&amp;hovh=168&amp;hovw=299&amp;tx=176&amp;ty=109&amp;sig=114654242521839938474&amp;page=7&amp;tbnh=132&amp;tbnw=231&amp;ndsp=17&amp;ved=1t:429,r:4,s:100,i:16</a:t>
            </a:r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=VXlv5aXVozQ9fM:&amp;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=http://www.benzinky.</a:t>
            </a:r>
            <a:r>
              <a:rPr lang="cs-CZ" sz="1200" dirty="0" err="1" smtClean="0"/>
              <a:t>cz</a:t>
            </a:r>
            <a:r>
              <a:rPr lang="cs-CZ" sz="1200" dirty="0" smtClean="0"/>
              <a:t>/</a:t>
            </a:r>
            <a:r>
              <a:rPr lang="cs-CZ" sz="1200" dirty="0" err="1" smtClean="0"/>
              <a:t>prislusenstvi</a:t>
            </a:r>
            <a:r>
              <a:rPr lang="cs-CZ" sz="1200" dirty="0" smtClean="0"/>
              <a:t>-link-kraj-1352&amp;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</a:t>
            </a:r>
            <a:r>
              <a:rPr lang="cs-CZ" sz="1200" dirty="0" err="1" smtClean="0"/>
              <a:t>zSb</a:t>
            </a:r>
            <a:r>
              <a:rPr lang="cs-CZ" sz="1200" dirty="0" smtClean="0"/>
              <a:t>_D-ggvs1lxM&amp;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=http://www.benzinky.</a:t>
            </a:r>
            <a:r>
              <a:rPr lang="cs-CZ" sz="1200" dirty="0" err="1" smtClean="0"/>
              <a:t>cz</a:t>
            </a:r>
            <a:r>
              <a:rPr lang="cs-CZ" sz="1200" dirty="0" smtClean="0"/>
              <a:t>/</a:t>
            </a:r>
            <a:r>
              <a:rPr lang="cs-CZ" sz="1200" dirty="0" err="1" smtClean="0"/>
              <a:t>cms</a:t>
            </a:r>
            <a:r>
              <a:rPr lang="cs-CZ" sz="1200" dirty="0" smtClean="0"/>
              <a:t>/mapy/mapa_</a:t>
            </a:r>
            <a:r>
              <a:rPr lang="cs-CZ" sz="1200" dirty="0" err="1" smtClean="0"/>
              <a:t>stredocesky</a:t>
            </a:r>
            <a:r>
              <a:rPr lang="cs-CZ" sz="1200" dirty="0" smtClean="0"/>
              <a:t>_kraj_s_okresy.</a:t>
            </a:r>
            <a:r>
              <a:rPr lang="cs-CZ" sz="1200" dirty="0" err="1" smtClean="0"/>
              <a:t>gif</a:t>
            </a:r>
            <a:r>
              <a:rPr lang="cs-CZ" sz="1200" dirty="0" smtClean="0"/>
              <a:t>&amp;w=390&amp;h=315&amp;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=FOWcUJekBa2Q4gSz4YG4Dg&amp;zoom=1&amp;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=733&amp;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=4&amp;dur=4&amp;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=202&amp;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=250&amp;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=208&amp;ty=81&amp;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=142&amp;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=176&amp;start=0&amp;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=12&amp;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=1t:429,r:7,s:0,i:87</a:t>
            </a:r>
          </a:p>
          <a:p>
            <a:r>
              <a:rPr lang="cs-CZ" sz="1200" dirty="0" smtClean="0">
                <a:hlinkClick r:id="rId6"/>
              </a:rPr>
              <a:t>http://upload.wikimedia.org/wikipedia/commons/thumb/0/01/Polabi_zemedelstvi.JPG/640px-Polabi_zemedelstvi.JPG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</a:t>
            </a:r>
            <a:r>
              <a:rPr lang="cs-CZ" sz="1200" dirty="0" err="1" smtClean="0"/>
              <a:t>num</a:t>
            </a:r>
            <a:r>
              <a:rPr lang="cs-CZ" sz="1200" dirty="0" smtClean="0"/>
              <a:t>=10&amp;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=fkz7JeHRedkcYM:&amp;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gym</a:t>
            </a:r>
            <a:r>
              <a:rPr lang="cs-CZ" sz="1200" dirty="0" smtClean="0"/>
              <a:t>-</a:t>
            </a:r>
            <a:r>
              <a:rPr lang="cs-CZ" sz="1200" dirty="0" err="1" smtClean="0"/>
              <a:t>karvina.cz</a:t>
            </a:r>
            <a:r>
              <a:rPr lang="cs-CZ" sz="1200" dirty="0" smtClean="0"/>
              <a:t>/gis/</a:t>
            </a:r>
            <a:r>
              <a:rPr lang="cs-CZ" sz="1200" dirty="0" err="1" smtClean="0"/>
              <a:t>Poberounska.htm</a:t>
            </a:r>
            <a:r>
              <a:rPr lang="cs-CZ" sz="1200" dirty="0" smtClean="0"/>
              <a:t>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=f1gPa5AUnt1_-M&amp;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gym</a:t>
            </a:r>
            <a:r>
              <a:rPr lang="cs-CZ" sz="1200" dirty="0" smtClean="0"/>
              <a:t>-</a:t>
            </a:r>
            <a:r>
              <a:rPr lang="cs-CZ" sz="1200" dirty="0" err="1" smtClean="0"/>
              <a:t>karvina.cz</a:t>
            </a:r>
            <a:r>
              <a:rPr lang="cs-CZ" sz="1200" dirty="0" smtClean="0"/>
              <a:t>/gis/Poberounska1.jpg&amp;w=582&amp;h=395&amp;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=2eacUO7HDsnatAbgyoCICw&amp;zoom=1&amp;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=710&amp;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=186&amp;dur=853&amp;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=185&amp;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=273&amp;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=139&amp;ty=86&amp;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sqi</a:t>
            </a:r>
            <a:r>
              <a:rPr lang="cs-CZ" sz="1200" dirty="0" smtClean="0"/>
              <a:t>=2&amp;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=2&amp;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=130&amp;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=213&amp;start=12&amp;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=16&amp;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=1t:429,r:15,s:0,i:111</a:t>
            </a:r>
          </a:p>
          <a:p>
            <a:r>
              <a:rPr lang="cs-CZ" sz="1200" dirty="0" smtClean="0">
                <a:hlinkClick r:id="rId7"/>
              </a:rPr>
              <a:t>http://upload.wikimedia.org/wikipedia/commons/thumb/0/0d/Pisecke_hory2.jpg/640px-Pisecke_hory2.jpg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=2Lwjm_Fu4yzoZM:&amp;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aktualne.centrum.cz/domaci/fotogalerie/2012/08/27/amerika-v-ceskem-krasu/foto/497365/&amp;docid=uh3ZC7HBtcBmFM&amp;imgurl=http://img.aktualne.centrum.cz/530/63/5306306-lom-velka-amerika.jpg&amp;w=700&amp;h=467&amp;ei=suicUJ6tI-nj4QT60oCIDg&amp;zoom=1&amp;iact=rc&amp;dur=324&amp;sig=114654242521839938474&amp;page=1&amp;tbnh=145&amp;tbnw=242&amp;start=0&amp;ndsp=13&amp;ved=1t:429,r:5,s:0,i:81&amp;tx=107&amp;ty=84</a:t>
            </a:r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28596" y="428604"/>
            <a:ext cx="8286808" cy="5929354"/>
          </a:xfrm>
        </p:spPr>
        <p:txBody>
          <a:bodyPr>
            <a:normAutofit/>
          </a:bodyPr>
          <a:lstStyle/>
          <a:p>
            <a:r>
              <a:rPr lang="cs-CZ" sz="1200" dirty="0" smtClean="0">
                <a:hlinkClick r:id="rId2"/>
              </a:rPr>
              <a:t>http://upload.wikimedia.org/wikipedia/commons/thumb/8/85/Zv%C3%ADkov_2.jpg/640px-Zv%C3%ADkov_2.jpg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=M4hE6MiYpc0bNM:&amp;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life.ihned.cz/cestovani/c1-54895580-podivejte-se-na-sedm-mest-ktera-lezi-na-soutocich-velkych-evropskych-rek&amp;docid=cuHM5-7ZC91aAM&amp;imgurl=http://img.ihned.cz/attachment.php/880/37223880/aou58DF7IJMOjlQcdghpqry0STU29AVm/F201010200300901.jpg&amp;w=600&amp;h=338&amp;ei=SPycUKvAO6qo4gTEmICQCQ&amp;zoom=1&amp;iact=hc&amp;vpx=684&amp;vpy=259&amp;dur=2489&amp;hovh=168&amp;hovw=299&amp;tx=152&amp;ty=122&amp;sig=114654242521839938474&amp;page=1&amp;tbnh=144&amp;tbnw=235&amp;start=0&amp;ndsp</a:t>
            </a:r>
            <a:r>
              <a:rPr lang="cs-CZ" sz="1200" dirty="0" smtClean="0">
                <a:hlinkClick r:id="rId3" action="ppaction://hlinkfile"/>
              </a:rPr>
              <a:t>=12&amp;ved=1t:429,r:11,s:0,i:99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=l522SsJrgDJijM:&amp;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=http://eva00.webnode.cz/</a:t>
            </a:r>
            <a:r>
              <a:rPr lang="cs-CZ" sz="1200" dirty="0" err="1" smtClean="0"/>
              <a:t>zemepis</a:t>
            </a:r>
            <a:r>
              <a:rPr lang="cs-CZ" sz="1200" dirty="0" smtClean="0"/>
              <a:t>-8-a/testy-a-</a:t>
            </a:r>
            <a:r>
              <a:rPr lang="cs-CZ" sz="1200" dirty="0" err="1" smtClean="0"/>
              <a:t>ukoly</a:t>
            </a:r>
            <a:r>
              <a:rPr lang="cs-CZ" sz="1200" dirty="0" smtClean="0"/>
              <a:t>/&amp;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=2qL8LL0vsCIqgM&amp;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=http://files.eva00.webnode.cz/200000981-68844697d8/map%252520str.png&amp;w=424&amp;h=403&amp;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=T-mgULr2GNDMsgbkq4CABg&amp;zoom=1&amp;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=391&amp;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=303&amp;dur=2731&amp;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=219&amp;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=230&amp;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=126&amp;ty=150&amp;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=144&amp;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=165&amp;start=0&amp;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=12&amp;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=1t:429,r:5,s:0,i:81</a:t>
            </a:r>
          </a:p>
          <a:p>
            <a:r>
              <a:rPr lang="cs-CZ" sz="1200" dirty="0" smtClean="0">
                <a:hlinkClick r:id="rId4"/>
              </a:rPr>
              <a:t>http://upload.wikimedia.org/wikipedia/commons/thumb/5/57/Cedule_CHKO_Koko%C5%99%C3%ADnsko.jpg/640px-Cedule_CHKO_Koko%C5%99%C3%ADnsko.jpg</a:t>
            </a:r>
            <a:endParaRPr lang="cs-CZ" sz="1200" dirty="0" smtClean="0"/>
          </a:p>
          <a:p>
            <a:r>
              <a:rPr lang="cs-CZ" sz="1200" dirty="0" smtClean="0">
                <a:hlinkClick r:id="rId5"/>
              </a:rPr>
              <a:t>http://cs.wikipedia.org/wiki/Soubor:Krivoklat_castle_01.jpg</a:t>
            </a:r>
            <a:endParaRPr lang="cs-CZ" sz="1200" dirty="0" smtClean="0"/>
          </a:p>
          <a:p>
            <a:r>
              <a:rPr lang="cs-CZ" sz="1200" dirty="0" smtClean="0">
                <a:hlinkClick r:id="rId6"/>
              </a:rPr>
              <a:t>http://cs.wikipedia.org/wiki/Soubor:Burgkarlstein02.jpg</a:t>
            </a:r>
            <a:endParaRPr lang="cs-CZ" sz="1200" dirty="0" smtClean="0"/>
          </a:p>
          <a:p>
            <a:r>
              <a:rPr lang="cs-CZ" sz="1200" dirty="0" smtClean="0">
                <a:hlinkClick r:id="rId7"/>
              </a:rPr>
              <a:t>http://cs.wikipedia.org/wiki/Soubor:Kokorin_letecky_pohled.jpg</a:t>
            </a:r>
            <a:endParaRPr lang="cs-CZ" sz="1200" dirty="0" smtClean="0"/>
          </a:p>
          <a:p>
            <a:r>
              <a:rPr lang="cs-CZ" sz="1200" dirty="0" smtClean="0">
                <a:hlinkClick r:id="rId8"/>
              </a:rPr>
              <a:t>http://cs.wikipedia.org/wiki/Soubor:Peter_Stehlik_2011.07.30_005.jpg</a:t>
            </a:r>
            <a:endParaRPr lang="cs-CZ" sz="1200" dirty="0" smtClean="0"/>
          </a:p>
          <a:p>
            <a:r>
              <a:rPr lang="cs-CZ" sz="1200" dirty="0" smtClean="0">
                <a:hlinkClick r:id="rId9"/>
              </a:rPr>
              <a:t>http://cs.wikipedia.org/wiki/Soubor:Konopiste_CZ_02.jpg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</a:t>
            </a:r>
            <a:r>
              <a:rPr lang="cs-CZ" sz="1200" dirty="0" err="1" smtClean="0"/>
              <a:t>num</a:t>
            </a:r>
            <a:r>
              <a:rPr lang="cs-CZ" sz="1200" dirty="0" smtClean="0"/>
              <a:t>=10&amp;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</a:t>
            </a:r>
            <a:r>
              <a:rPr lang="cs-CZ" sz="1200" dirty="0" err="1" smtClean="0"/>
              <a:t>gjkMRZZKjBmVLM</a:t>
            </a:r>
            <a:r>
              <a:rPr lang="cs-CZ" sz="1200" dirty="0" smtClean="0"/>
              <a:t>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cestykrajem.cz</a:t>
            </a:r>
            <a:r>
              <a:rPr lang="cs-CZ" sz="1200" dirty="0" smtClean="0"/>
              <a:t>/katalog/dle-lokalit/objekty/</a:t>
            </a:r>
            <a:r>
              <a:rPr lang="cs-CZ" sz="1200" dirty="0" err="1" smtClean="0"/>
              <a:t>pamatnik</a:t>
            </a:r>
            <a:r>
              <a:rPr lang="cs-CZ" sz="1200" dirty="0" smtClean="0"/>
              <a:t>-</a:t>
            </a:r>
            <a:r>
              <a:rPr lang="cs-CZ" sz="1200" dirty="0" err="1" smtClean="0"/>
              <a:t>lidice</a:t>
            </a:r>
            <a:r>
              <a:rPr lang="cs-CZ" sz="1200" dirty="0" smtClean="0"/>
              <a:t>/&amp;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=83u78lO1q_6xwM&amp;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cestykrajem.cz/dynamic/objects/photos/2010/11/lidice-pamatnik-_dsc_0204.jpg&amp;w=480&amp;h=260&amp;ei=APmgUNPwM4LdtAb19IBg&amp;zoom=1&amp;iact=rc&amp;dur=624&amp;sig=114654242521839938474&amp;sqi=2&amp;page=1&amp;tbnh=141&amp;tbnw=290&amp;start=0&amp;ndsp=11&amp;ved=1t:429,r:2,s:0,i:72&amp;tx=98&amp;ty=67</a:t>
            </a:r>
          </a:p>
          <a:p>
            <a:r>
              <a:rPr lang="cs-CZ" sz="1200" dirty="0" smtClean="0">
                <a:hlinkClick r:id="rId10"/>
              </a:rPr>
              <a:t>http://cs.wikipedia.org/wiki/Soubor:Kutna_Hora_CZ_St_Barbara_Cathedral_front_view_02.JPG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285728"/>
            <a:ext cx="8429684" cy="6215106"/>
          </a:xfrm>
        </p:spPr>
        <p:txBody>
          <a:bodyPr>
            <a:normAutofit/>
          </a:bodyPr>
          <a:lstStyle/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=nj7_yK1TroljLM:&amp;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merlinnotes.cz</a:t>
            </a:r>
            <a:r>
              <a:rPr lang="cs-CZ" sz="1200" dirty="0" smtClean="0"/>
              <a:t>/</a:t>
            </a:r>
            <a:r>
              <a:rPr lang="cs-CZ" sz="1200" dirty="0" err="1" smtClean="0"/>
              <a:t>Cestovani.html</a:t>
            </a:r>
            <a:r>
              <a:rPr lang="cs-CZ" sz="1200" dirty="0" smtClean="0"/>
              <a:t>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=8x48ZghEB9DB7M&amp;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merlinnotes.cz</a:t>
            </a:r>
            <a:r>
              <a:rPr lang="cs-CZ" sz="1200" dirty="0" smtClean="0"/>
              <a:t>/</a:t>
            </a:r>
            <a:r>
              <a:rPr lang="cs-CZ" sz="1200" dirty="0" err="1" smtClean="0"/>
              <a:t>Fwww</a:t>
            </a:r>
            <a:r>
              <a:rPr lang="cs-CZ" sz="1200" dirty="0" smtClean="0"/>
              <a:t>/</a:t>
            </a:r>
            <a:r>
              <a:rPr lang="cs-CZ" sz="1200" dirty="0" err="1" smtClean="0"/>
              <a:t>Cestovani</a:t>
            </a:r>
            <a:r>
              <a:rPr lang="cs-CZ" sz="1200" dirty="0" smtClean="0"/>
              <a:t>/KoneprusJes0810a.jpg&amp;w=1200&amp;h=1800&amp;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=bPygUKPDKIPPtAbV0YGwDQ&amp;zoom=1&amp;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=808&amp;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=258&amp;dur=328&amp;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=157&amp;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=99&amp;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=115&amp;ty=180&amp;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=1&amp;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=157&amp;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=99&amp;start=0&amp;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=14&amp;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=1t:429,r:8,s:0,i:90</a:t>
            </a:r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google.cz</a:t>
            </a:r>
            <a:r>
              <a:rPr lang="cs-CZ" sz="1200" dirty="0" smtClean="0"/>
              <a:t>/</a:t>
            </a:r>
            <a:r>
              <a:rPr lang="cs-CZ" sz="1200" dirty="0" err="1" smtClean="0"/>
              <a:t>imgres</a:t>
            </a:r>
            <a:r>
              <a:rPr lang="cs-CZ" sz="1200" dirty="0" smtClean="0"/>
              <a:t>?</a:t>
            </a:r>
            <a:r>
              <a:rPr lang="cs-CZ" sz="1200" dirty="0" err="1" smtClean="0"/>
              <a:t>hl</a:t>
            </a:r>
            <a:r>
              <a:rPr lang="cs-CZ" sz="1200" dirty="0" smtClean="0"/>
              <a:t>=</a:t>
            </a:r>
            <a:r>
              <a:rPr lang="cs-CZ" sz="1200" dirty="0" err="1" smtClean="0"/>
              <a:t>cs</a:t>
            </a:r>
            <a:r>
              <a:rPr lang="cs-CZ" sz="1200" dirty="0" smtClean="0"/>
              <a:t>&amp;</a:t>
            </a:r>
            <a:r>
              <a:rPr lang="cs-CZ" sz="1200" dirty="0" err="1" smtClean="0"/>
              <a:t>biw</a:t>
            </a:r>
            <a:r>
              <a:rPr lang="cs-CZ" sz="1200" dirty="0" smtClean="0"/>
              <a:t>=1024&amp;</a:t>
            </a:r>
            <a:r>
              <a:rPr lang="cs-CZ" sz="1200" dirty="0" err="1" smtClean="0"/>
              <a:t>bih</a:t>
            </a:r>
            <a:r>
              <a:rPr lang="cs-CZ" sz="1200" dirty="0" smtClean="0"/>
              <a:t>=638&amp;</a:t>
            </a:r>
            <a:r>
              <a:rPr lang="cs-CZ" sz="1200" dirty="0" err="1" smtClean="0"/>
              <a:t>tbm</a:t>
            </a:r>
            <a:r>
              <a:rPr lang="cs-CZ" sz="1200" dirty="0" smtClean="0"/>
              <a:t>=</a:t>
            </a:r>
            <a:r>
              <a:rPr lang="cs-CZ" sz="1200" dirty="0" err="1" smtClean="0"/>
              <a:t>isch</a:t>
            </a:r>
            <a:r>
              <a:rPr lang="cs-CZ" sz="1200" dirty="0" smtClean="0"/>
              <a:t>&amp;</a:t>
            </a:r>
            <a:r>
              <a:rPr lang="cs-CZ" sz="1200" dirty="0" err="1" smtClean="0"/>
              <a:t>tbnid</a:t>
            </a:r>
            <a:r>
              <a:rPr lang="cs-CZ" sz="1200" dirty="0" smtClean="0"/>
              <a:t>=51JgrGttH8zyXM:&amp;</a:t>
            </a:r>
            <a:r>
              <a:rPr lang="cs-CZ" sz="1200" dirty="0" err="1" smtClean="0"/>
              <a:t>imgrefurl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continentaltravel.cz</a:t>
            </a:r>
            <a:r>
              <a:rPr lang="cs-CZ" sz="1200" dirty="0" smtClean="0"/>
              <a:t>/</a:t>
            </a:r>
            <a:r>
              <a:rPr lang="cs-CZ" sz="1200" dirty="0" err="1" smtClean="0"/>
              <a:t>tours</a:t>
            </a:r>
            <a:r>
              <a:rPr lang="cs-CZ" sz="1200" dirty="0" smtClean="0"/>
              <a:t>/</a:t>
            </a:r>
            <a:r>
              <a:rPr lang="cs-CZ" sz="1200" dirty="0" err="1" smtClean="0"/>
              <a:t>Melnik</a:t>
            </a:r>
            <a:r>
              <a:rPr lang="cs-CZ" sz="1200" dirty="0" smtClean="0"/>
              <a:t>-T11.php&amp;</a:t>
            </a:r>
            <a:r>
              <a:rPr lang="cs-CZ" sz="1200" dirty="0" err="1" smtClean="0"/>
              <a:t>docid</a:t>
            </a:r>
            <a:r>
              <a:rPr lang="cs-CZ" sz="1200" dirty="0" smtClean="0"/>
              <a:t>=3JqrVJHSqMhP1M&amp;</a:t>
            </a:r>
            <a:r>
              <a:rPr lang="cs-CZ" sz="1200" dirty="0" err="1" smtClean="0"/>
              <a:t>imgurl</a:t>
            </a:r>
            <a:r>
              <a:rPr lang="cs-CZ" sz="1200" dirty="0" smtClean="0"/>
              <a:t>=http://www.</a:t>
            </a:r>
            <a:r>
              <a:rPr lang="cs-CZ" sz="1200" dirty="0" err="1" smtClean="0"/>
              <a:t>continentaltravel.cz</a:t>
            </a:r>
            <a:r>
              <a:rPr lang="cs-CZ" sz="1200" dirty="0" smtClean="0"/>
              <a:t>/</a:t>
            </a:r>
            <a:r>
              <a:rPr lang="cs-CZ" sz="1200" dirty="0" err="1" smtClean="0"/>
              <a:t>photos</a:t>
            </a:r>
            <a:r>
              <a:rPr lang="cs-CZ" sz="1200" dirty="0" smtClean="0"/>
              <a:t>/1267652063-</a:t>
            </a:r>
            <a:r>
              <a:rPr lang="cs-CZ" sz="1200" dirty="0" err="1" smtClean="0"/>
              <a:t>melnik</a:t>
            </a:r>
            <a:r>
              <a:rPr lang="cs-CZ" sz="1200" dirty="0" smtClean="0"/>
              <a:t>-</a:t>
            </a:r>
            <a:r>
              <a:rPr lang="cs-CZ" sz="1200" dirty="0" err="1" smtClean="0"/>
              <a:t>rivers</a:t>
            </a:r>
            <a:r>
              <a:rPr lang="cs-CZ" sz="1200" dirty="0" smtClean="0"/>
              <a:t>-</a:t>
            </a:r>
            <a:r>
              <a:rPr lang="cs-CZ" sz="1200" dirty="0" err="1" smtClean="0"/>
              <a:t>vltava</a:t>
            </a:r>
            <a:r>
              <a:rPr lang="cs-CZ" sz="1200" dirty="0" smtClean="0"/>
              <a:t>-</a:t>
            </a:r>
            <a:r>
              <a:rPr lang="cs-CZ" sz="1200" dirty="0" err="1" smtClean="0"/>
              <a:t>labe.jpg</a:t>
            </a:r>
            <a:r>
              <a:rPr lang="cs-CZ" sz="1200" dirty="0" smtClean="0"/>
              <a:t>&amp;w=640&amp;h=480&amp;</a:t>
            </a:r>
            <a:r>
              <a:rPr lang="cs-CZ" sz="1200" dirty="0" err="1" smtClean="0"/>
              <a:t>ei</a:t>
            </a:r>
            <a:r>
              <a:rPr lang="cs-CZ" sz="1200" dirty="0" smtClean="0"/>
              <a:t>=Yv2gUIzsGZHDswac1YGwDg&amp;zoom=1&amp;</a:t>
            </a:r>
            <a:r>
              <a:rPr lang="cs-CZ" sz="1200" dirty="0" err="1" smtClean="0"/>
              <a:t>iact</a:t>
            </a:r>
            <a:r>
              <a:rPr lang="cs-CZ" sz="1200" dirty="0" smtClean="0"/>
              <a:t>=</a:t>
            </a:r>
            <a:r>
              <a:rPr lang="cs-CZ" sz="1200" dirty="0" err="1" smtClean="0"/>
              <a:t>hc</a:t>
            </a:r>
            <a:r>
              <a:rPr lang="cs-CZ" sz="1200" dirty="0" smtClean="0"/>
              <a:t>&amp;</a:t>
            </a:r>
            <a:r>
              <a:rPr lang="cs-CZ" sz="1200" dirty="0" err="1" smtClean="0"/>
              <a:t>vpx</a:t>
            </a:r>
            <a:r>
              <a:rPr lang="cs-CZ" sz="1200" dirty="0" smtClean="0"/>
              <a:t>=534&amp;</a:t>
            </a:r>
            <a:r>
              <a:rPr lang="cs-CZ" sz="1200" dirty="0" err="1" smtClean="0"/>
              <a:t>vpy</a:t>
            </a:r>
            <a:r>
              <a:rPr lang="cs-CZ" sz="1200" dirty="0" smtClean="0"/>
              <a:t>=327&amp;dur=2342&amp;</a:t>
            </a:r>
            <a:r>
              <a:rPr lang="cs-CZ" sz="1200" dirty="0" err="1" smtClean="0"/>
              <a:t>hovh</a:t>
            </a:r>
            <a:r>
              <a:rPr lang="cs-CZ" sz="1200" dirty="0" smtClean="0"/>
              <a:t>=194&amp;</a:t>
            </a:r>
            <a:r>
              <a:rPr lang="cs-CZ" sz="1200" dirty="0" err="1" smtClean="0"/>
              <a:t>hovw</a:t>
            </a:r>
            <a:r>
              <a:rPr lang="cs-CZ" sz="1200" dirty="0" smtClean="0"/>
              <a:t>=259&amp;</a:t>
            </a:r>
            <a:r>
              <a:rPr lang="cs-CZ" sz="1200" dirty="0" err="1" smtClean="0"/>
              <a:t>tx</a:t>
            </a:r>
            <a:r>
              <a:rPr lang="cs-CZ" sz="1200" dirty="0" smtClean="0"/>
              <a:t>=160&amp;ty=158&amp;</a:t>
            </a:r>
            <a:r>
              <a:rPr lang="cs-CZ" sz="1200" dirty="0" err="1" smtClean="0"/>
              <a:t>sig</a:t>
            </a:r>
            <a:r>
              <a:rPr lang="cs-CZ" sz="1200" dirty="0" smtClean="0"/>
              <a:t>=114654242521839938474&amp;</a:t>
            </a:r>
            <a:r>
              <a:rPr lang="cs-CZ" sz="1200" dirty="0" err="1" smtClean="0"/>
              <a:t>page</a:t>
            </a:r>
            <a:r>
              <a:rPr lang="cs-CZ" sz="1200" dirty="0" smtClean="0"/>
              <a:t>=2&amp;</a:t>
            </a:r>
            <a:r>
              <a:rPr lang="cs-CZ" sz="1200" dirty="0" err="1" smtClean="0"/>
              <a:t>tbnh</a:t>
            </a:r>
            <a:r>
              <a:rPr lang="cs-CZ" sz="1200" dirty="0" smtClean="0"/>
              <a:t>=146&amp;</a:t>
            </a:r>
            <a:r>
              <a:rPr lang="cs-CZ" sz="1200" dirty="0" err="1" smtClean="0"/>
              <a:t>tbnw</a:t>
            </a:r>
            <a:r>
              <a:rPr lang="cs-CZ" sz="1200" dirty="0" smtClean="0"/>
              <a:t>=199&amp;start=12&amp;</a:t>
            </a:r>
            <a:r>
              <a:rPr lang="cs-CZ" sz="1200" dirty="0" err="1" smtClean="0"/>
              <a:t>ndsp</a:t>
            </a:r>
            <a:r>
              <a:rPr lang="cs-CZ" sz="1200" dirty="0" smtClean="0"/>
              <a:t>=17&amp;</a:t>
            </a:r>
            <a:r>
              <a:rPr lang="cs-CZ" sz="1200" dirty="0" err="1" smtClean="0"/>
              <a:t>ved</a:t>
            </a:r>
            <a:r>
              <a:rPr lang="cs-CZ" sz="1200" dirty="0" smtClean="0"/>
              <a:t>=1t:429,r:14,s:0,i:108</a:t>
            </a:r>
          </a:p>
          <a:p>
            <a:r>
              <a:rPr lang="cs-CZ" sz="1200" dirty="0" smtClean="0">
                <a:hlinkClick r:id="rId2"/>
              </a:rPr>
              <a:t>http://cs.wikipedia.org/wiki/Soubor:K%C5%99ivokl%C3%A1t,_hrad_z_vyhl%C3%ADdky.jpg</a:t>
            </a:r>
            <a:endParaRPr lang="cs-CZ" sz="1200" dirty="0" smtClean="0"/>
          </a:p>
          <a:p>
            <a:r>
              <a:rPr lang="cs-CZ" sz="1200" dirty="0" smtClean="0">
                <a:hlinkClick r:id="rId3"/>
              </a:rPr>
              <a:t>http://www.</a:t>
            </a:r>
            <a:r>
              <a:rPr lang="cs-CZ" sz="1200" dirty="0" err="1" smtClean="0">
                <a:hlinkClick r:id="rId3"/>
              </a:rPr>
              <a:t>panoramio.com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photo</a:t>
            </a:r>
            <a:r>
              <a:rPr lang="cs-CZ" sz="1200" dirty="0" smtClean="0">
                <a:hlinkClick r:id="rId3"/>
              </a:rPr>
              <a:t>/68871619</a:t>
            </a:r>
            <a:endParaRPr lang="cs-CZ" sz="1200" dirty="0" smtClean="0"/>
          </a:p>
          <a:p>
            <a:r>
              <a:rPr lang="cs-CZ" sz="1200" dirty="0" smtClean="0">
                <a:hlinkClick r:id="rId4"/>
              </a:rPr>
              <a:t>http://www.</a:t>
            </a:r>
            <a:r>
              <a:rPr lang="cs-CZ" sz="1200" dirty="0" err="1" smtClean="0">
                <a:hlinkClick r:id="rId4"/>
              </a:rPr>
              <a:t>panoramio.com</a:t>
            </a:r>
            <a:r>
              <a:rPr lang="cs-CZ" sz="1200" dirty="0" smtClean="0">
                <a:hlinkClick r:id="rId4"/>
              </a:rPr>
              <a:t>/</a:t>
            </a:r>
            <a:r>
              <a:rPr lang="cs-CZ" sz="1200" dirty="0" err="1" smtClean="0">
                <a:hlinkClick r:id="rId4"/>
              </a:rPr>
              <a:t>photo</a:t>
            </a:r>
            <a:r>
              <a:rPr lang="cs-CZ" sz="1200" dirty="0" smtClean="0">
                <a:hlinkClick r:id="rId4"/>
              </a:rPr>
              <a:t>/27314549</a:t>
            </a:r>
            <a:endParaRPr lang="cs-CZ" sz="1200" dirty="0" smtClean="0"/>
          </a:p>
          <a:p>
            <a:r>
              <a:rPr lang="cs-CZ" sz="1200" dirty="0" smtClean="0">
                <a:hlinkClick r:id="rId5"/>
              </a:rPr>
              <a:t>http://www.</a:t>
            </a:r>
            <a:r>
              <a:rPr lang="cs-CZ" sz="1200" dirty="0" err="1" smtClean="0">
                <a:hlinkClick r:id="rId5"/>
              </a:rPr>
              <a:t>panoramio.com</a:t>
            </a:r>
            <a:r>
              <a:rPr lang="cs-CZ" sz="1200" dirty="0" smtClean="0">
                <a:hlinkClick r:id="rId5"/>
              </a:rPr>
              <a:t>/</a:t>
            </a:r>
            <a:r>
              <a:rPr lang="cs-CZ" sz="1200" dirty="0" err="1" smtClean="0">
                <a:hlinkClick r:id="rId5"/>
              </a:rPr>
              <a:t>photo</a:t>
            </a:r>
            <a:r>
              <a:rPr lang="cs-CZ" sz="1200" dirty="0" smtClean="0">
                <a:hlinkClick r:id="rId5"/>
              </a:rPr>
              <a:t>/72365051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hlinkClick r:id="" action="ppaction://hlinkshowjump?jump=lastslideviewed" highlightClick="1"/>
          </p:cNvPr>
          <p:cNvSpPr/>
          <p:nvPr/>
        </p:nvSpPr>
        <p:spPr>
          <a:xfrm>
            <a:off x="2571736" y="2643182"/>
            <a:ext cx="377161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cs-CZ" sz="7200" dirty="0" smtClean="0"/>
              <a:t>Špatně </a:t>
            </a:r>
            <a:r>
              <a:rPr lang="cs-CZ" sz="7200" dirty="0" smtClean="0">
                <a:sym typeface="Wingdings" pitchFamily="2" charset="2"/>
              </a:rPr>
              <a:t></a:t>
            </a:r>
            <a:endParaRPr lang="cs-CZ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</TotalTime>
  <Words>456</Words>
  <Application>Microsoft Office PowerPoint</Application>
  <PresentationFormat>Předvádění na obrazovce (4:3)</PresentationFormat>
  <Paragraphs>88</Paragraphs>
  <Slides>29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Motiv sady Office</vt:lpstr>
      <vt:lpstr>Snímek 1</vt:lpstr>
      <vt:lpstr>STŘEDOČESKÝ KRAJ</vt:lpstr>
      <vt:lpstr>Snímek 3</vt:lpstr>
      <vt:lpstr>KRAJSKÉ MĚSTO PRAHA</vt:lpstr>
      <vt:lpstr>OSTATNÍ MĚSTA</vt:lpstr>
      <vt:lpstr>POVRCH</vt:lpstr>
      <vt:lpstr>Snímek 7</vt:lpstr>
      <vt:lpstr>Snímek 8</vt:lpstr>
      <vt:lpstr>Snímek 9</vt:lpstr>
      <vt:lpstr>VODSTVO</vt:lpstr>
      <vt:lpstr>Snímek 11</vt:lpstr>
      <vt:lpstr>Snímek 12</vt:lpstr>
      <vt:lpstr>ZEMĚDĚLSTVÍ</vt:lpstr>
      <vt:lpstr>PRŮMYSL</vt:lpstr>
      <vt:lpstr>VÝZNAMNÁ MÍSTA</vt:lpstr>
      <vt:lpstr> Hrad Kokořín</vt:lpstr>
      <vt:lpstr>Snímek 17</vt:lpstr>
      <vt:lpstr>Snímek 18</vt:lpstr>
      <vt:lpstr>Snímek 19</vt:lpstr>
      <vt:lpstr>Snímek 20</vt:lpstr>
      <vt:lpstr>OTÁZKY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Rodina</cp:lastModifiedBy>
  <cp:revision>1</cp:revision>
  <dcterms:created xsi:type="dcterms:W3CDTF">2012-09-16T07:22:14Z</dcterms:created>
  <dcterms:modified xsi:type="dcterms:W3CDTF">2013-01-21T20:01:05Z</dcterms:modified>
</cp:coreProperties>
</file>