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2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BC4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E28798-E1D6-45AF-8DCB-C9682BBBCF1E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6FE3CA-D359-4693-A794-50980FAEA9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7981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18</a:t>
            </a:fld>
            <a:endParaRPr lang="cs-CZ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20</a:t>
            </a:fld>
            <a:endParaRPr lang="cs-CZ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21</a:t>
            </a:fld>
            <a:endParaRPr lang="cs-CZ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22</a:t>
            </a:fld>
            <a:endParaRPr lang="cs-CZ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23</a:t>
            </a:fld>
            <a:endParaRPr lang="cs-CZ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FE3CA-D359-4693-A794-50980FAEA90E}" type="slidenum">
              <a:rPr lang="cs-CZ" smtClean="0"/>
              <a:pPr/>
              <a:t>24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231F-6ED0-4684-9F04-8C97CAE97689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91280-F277-47D9-A901-E5D73047D4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231F-6ED0-4684-9F04-8C97CAE97689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91280-F277-47D9-A901-E5D73047D4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231F-6ED0-4684-9F04-8C97CAE97689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91280-F277-47D9-A901-E5D73047D4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231F-6ED0-4684-9F04-8C97CAE97689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91280-F277-47D9-A901-E5D73047D4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231F-6ED0-4684-9F04-8C97CAE97689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91280-F277-47D9-A901-E5D73047D4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231F-6ED0-4684-9F04-8C97CAE97689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91280-F277-47D9-A901-E5D73047D4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231F-6ED0-4684-9F04-8C97CAE97689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91280-F277-47D9-A901-E5D73047D4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231F-6ED0-4684-9F04-8C97CAE97689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91280-F277-47D9-A901-E5D73047D4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231F-6ED0-4684-9F04-8C97CAE97689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91280-F277-47D9-A901-E5D73047D4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231F-6ED0-4684-9F04-8C97CAE97689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91280-F277-47D9-A901-E5D73047D4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231F-6ED0-4684-9F04-8C97CAE97689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91280-F277-47D9-A901-E5D73047D4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BC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E231F-6ED0-4684-9F04-8C97CAE97689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91280-F277-47D9-A901-E5D73047D4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start=30&amp;num=10&amp;hl=cs&amp;biw=1024&amp;bih=638&amp;tbm=isch&amp;tbnid=kg2Tr-0Kvw9SpM:&amp;imgrefurl=http://tricitka.brodec.org/viewtopic.php?f=4&amp;t=91&amp;docid=hXufEIFxnIQGnM&amp;imgurl=http://www.wga.hu/art/b/bloot/mariaker.jpg&amp;w=1132&amp;h=830&amp;ei=AVebUOtYhsezBsevgdgK&amp;zoom=1&amp;iact=hc&amp;vpx=721&amp;vpy=281&amp;dur=2499&amp;hovh=192&amp;hovw=262&amp;tx=181&amp;ty=142&amp;sig=114654242521839938474&amp;page=3&amp;tbnh=138&amp;tbnw=172&amp;ndsp=20&amp;ved=1t:429,r:14,s:20,i:46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Soubor:Johan_amos_comenius_1592-1671.jpg" TargetMode="External"/><Relationship Id="rId4" Type="http://schemas.openxmlformats.org/officeDocument/2006/relationships/hyperlink" Target="http://cs.wikipedia.org/wiki/Soubor:Septem-artes-liberales_Herrad-von-Landsberg_Hortus-deliciarum_1180.jp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:429,r:43,s:300,i:133" TargetMode="External"/><Relationship Id="rId7" Type="http://schemas.openxmlformats.org/officeDocument/2006/relationships/hyperlink" Target=":97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hyperlink" Target="0,i:121" TargetMode="External"/><Relationship Id="rId5" Type="http://schemas.openxmlformats.org/officeDocument/2006/relationships/hyperlink" Target="start=0&amp;ndsp=15&amp;ved=1t:429,r:14,s:0,i:128" TargetMode="External"/><Relationship Id="rId4" Type="http://schemas.openxmlformats.org/officeDocument/2006/relationships/hyperlink" Target="http://cs.wikipedia.org/wiki/Soubor:Posledn%C3%AD_%C3%BAtulek_Komensk%C3%A9ho.jpg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Rembrandt-Komensky1.jpg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hyperlink" Target="429,r:61,s:0,i:287" TargetMode="External"/><Relationship Id="rId4" Type="http://schemas.openxmlformats.org/officeDocument/2006/relationships/hyperlink" Target="http://cs.wikipedia.org/wiki/Soubor:Naarden_kl.JPG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obsah 7"/>
          <p:cNvSpPr>
            <a:spLocks noGrp="1"/>
          </p:cNvSpPr>
          <p:nvPr>
            <p:ph sz="half" idx="1"/>
          </p:nvPr>
        </p:nvSpPr>
        <p:spPr>
          <a:xfrm>
            <a:off x="107950" y="260350"/>
            <a:ext cx="8928100" cy="2520950"/>
          </a:xfrm>
        </p:spPr>
        <p:txBody>
          <a:bodyPr>
            <a:normAutofit fontScale="85000" lnSpcReduction="10000"/>
          </a:bodyPr>
          <a:lstStyle/>
          <a:p>
            <a:pPr>
              <a:spcBef>
                <a:spcPts val="600"/>
              </a:spcBef>
            </a:pPr>
            <a:r>
              <a:rPr lang="cs-CZ" b="1" dirty="0" smtClean="0">
                <a:latin typeface="Garamond" pitchFamily="18" charset="0"/>
                <a:cs typeface="Times New Roman" pitchFamily="18" charset="0"/>
              </a:rPr>
              <a:t>Název školy: 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ZŠ Klášterec nad Ohří, Krátká 676</a:t>
            </a:r>
          </a:p>
          <a:p>
            <a:pPr>
              <a:spcBef>
                <a:spcPts val="600"/>
              </a:spcBef>
            </a:pPr>
            <a:r>
              <a:rPr lang="cs-CZ" b="1" dirty="0" smtClean="0">
                <a:latin typeface="Garamond" pitchFamily="18" charset="0"/>
                <a:cs typeface="Times New Roman" pitchFamily="18" charset="0"/>
              </a:rPr>
              <a:t>Autor: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 Mgr. David Adámek</a:t>
            </a:r>
          </a:p>
          <a:p>
            <a:pPr>
              <a:spcBef>
                <a:spcPts val="600"/>
              </a:spcBef>
            </a:pPr>
            <a:r>
              <a:rPr lang="cs-CZ" b="1" dirty="0" smtClean="0">
                <a:latin typeface="Garamond" pitchFamily="18" charset="0"/>
                <a:cs typeface="Times New Roman" pitchFamily="18" charset="0"/>
              </a:rPr>
              <a:t>Název materiálu</a:t>
            </a:r>
            <a:r>
              <a:rPr lang="cs-CZ" b="1" smtClean="0">
                <a:latin typeface="Garamond" pitchFamily="18" charset="0"/>
                <a:cs typeface="Times New Roman" pitchFamily="18" charset="0"/>
              </a:rPr>
              <a:t>: </a:t>
            </a:r>
            <a:r>
              <a:rPr lang="cs-CZ" i="1" smtClean="0">
                <a:latin typeface="Garamond" pitchFamily="18" charset="0"/>
                <a:cs typeface="Times New Roman" pitchFamily="18" charset="0"/>
              </a:rPr>
              <a:t>VY_32_INOVACE_</a:t>
            </a:r>
            <a:r>
              <a:rPr lang="cs-CZ" i="1" smtClean="0">
                <a:latin typeface="Garamond" pitchFamily="18" charset="0"/>
              </a:rPr>
              <a:t>08_38_Prvouka_Školství  </a:t>
            </a:r>
            <a:r>
              <a:rPr lang="cs-CZ" i="1" dirty="0" smtClean="0">
                <a:latin typeface="Garamond" pitchFamily="18" charset="0"/>
              </a:rPr>
              <a:t>a Jan Amos Komenský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Garamond" pitchFamily="18" charset="0"/>
                <a:cs typeface="Times New Roman" pitchFamily="18" charset="0"/>
              </a:rPr>
            </a:br>
            <a:r>
              <a:rPr lang="cs-CZ" dirty="0" smtClean="0">
                <a:latin typeface="Garamond" pitchFamily="18" charset="0"/>
                <a:cs typeface="Times New Roman" pitchFamily="18" charset="0"/>
              </a:rPr>
              <a:t>Číslo projektu: CZ.1.07/1.4.00/21.1115</a:t>
            </a:r>
            <a:endParaRPr lang="cs-CZ" dirty="0" smtClean="0">
              <a:latin typeface="Garamond" pitchFamily="18" charset="0"/>
            </a:endParaRPr>
          </a:p>
        </p:txBody>
      </p:sp>
      <p:sp>
        <p:nvSpPr>
          <p:cNvPr id="2051" name="Zástupný symbol pro obsah 8"/>
          <p:cNvSpPr>
            <a:spLocks noGrp="1"/>
          </p:cNvSpPr>
          <p:nvPr>
            <p:ph sz="half" idx="2"/>
          </p:nvPr>
        </p:nvSpPr>
        <p:spPr>
          <a:xfrm>
            <a:off x="107950" y="5157788"/>
            <a:ext cx="8928100" cy="1123950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 smtClean="0">
                <a:latin typeface="Garamond" pitchFamily="18" charset="0"/>
                <a:cs typeface="Times New Roman" pitchFamily="18" charset="0"/>
              </a:rPr>
              <a:t>Anotace: 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Prezentace seznamuje s úrovní školství v 17. století a postavou Jana Amose Komenského. Slouží </a:t>
            </a:r>
            <a:r>
              <a:rPr lang="cs-CZ" smtClean="0">
                <a:latin typeface="Garamond" pitchFamily="18" charset="0"/>
                <a:cs typeface="Times New Roman" pitchFamily="18" charset="0"/>
              </a:rPr>
              <a:t>k základnímu 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prověření vědomostí a shrnutí po </a:t>
            </a:r>
            <a:r>
              <a:rPr lang="cs-CZ" dirty="0" err="1" smtClean="0">
                <a:latin typeface="Garamond" pitchFamily="18" charset="0"/>
                <a:cs typeface="Times New Roman" pitchFamily="18" charset="0"/>
              </a:rPr>
              <a:t>odprezentování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 učiva. Prvouka pro 5. ročník.</a:t>
            </a:r>
          </a:p>
          <a:p>
            <a:pPr>
              <a:buFont typeface="Arial" charset="0"/>
              <a:buNone/>
            </a:pPr>
            <a:endParaRPr lang="cs-CZ" dirty="0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2636838"/>
            <a:ext cx="3425825" cy="249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obrázek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4300" y="3141663"/>
            <a:ext cx="4687888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ŠKOLA </a:t>
            </a:r>
            <a:br>
              <a:rPr lang="cs-CZ" dirty="0" smtClean="0"/>
            </a:br>
            <a:r>
              <a:rPr lang="cs-CZ" dirty="0" smtClean="0"/>
              <a:t>J.A.KOMENSKÝ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58" y="428604"/>
            <a:ext cx="8572560" cy="6072230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Po 30 </a:t>
            </a:r>
            <a:r>
              <a:rPr lang="cs-CZ" dirty="0" err="1" smtClean="0"/>
              <a:t>leté</a:t>
            </a:r>
            <a:r>
              <a:rPr lang="cs-CZ" dirty="0" smtClean="0"/>
              <a:t> válce byla převážná část obyvatelstva vzhledem k úpadku školství – </a:t>
            </a:r>
            <a:r>
              <a:rPr lang="cs-CZ" u="sng" dirty="0" smtClean="0"/>
              <a:t>negramotná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il_fi" descr="http://www.wga.hu/art/b/bloot/mariaker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857364"/>
            <a:ext cx="6786610" cy="450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Školství na přelomu 17. a 18. století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/>
              <a:t>Nižší školy – ve větších vesnicích a městech. Navštěvovaly je děti od 6-12 let. Učily se psát, číst a počítat – trivium.</a:t>
            </a:r>
          </a:p>
          <a:p>
            <a:endParaRPr lang="cs-CZ" dirty="0"/>
          </a:p>
        </p:txBody>
      </p:sp>
      <p:pic>
        <p:nvPicPr>
          <p:cNvPr id="10242" name="Picture 2" descr="http://www.praguecityline.cz/wp-content/gallery/osobnosti-jan-amos-komensky/chlapecka-skola-17-stolet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3143248"/>
            <a:ext cx="5715040" cy="34385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24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Soubor:Septem-artes-liberales Herrad-von-Landsberg Hortus-deliciarum 1180.jpg"/>
          <p:cNvPicPr>
            <a:picLocks noGrp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428604"/>
            <a:ext cx="5286412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85720" y="428604"/>
            <a:ext cx="8429684" cy="6000792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Školní docházka nebyla povinná. Ve městech se učilo ve školách, na vesnicích se vyučovalo na farách – učili i bývalí vojáci, řemeslníci, kteří uměli číst a psát.</a:t>
            </a:r>
            <a:endParaRPr lang="cs-CZ" dirty="0"/>
          </a:p>
        </p:txBody>
      </p:sp>
      <p:pic>
        <p:nvPicPr>
          <p:cNvPr id="9218" name="Picture 2" descr="http://www.ckrumlov.info/img/83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2786058"/>
            <a:ext cx="4881570" cy="32623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58" y="500042"/>
            <a:ext cx="8429684" cy="5929354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Vyšší školy byla gymnázia a vysoké školy. Vyučovalo se v latině. Ty navštěvovali jenom chlapci. Dívky dostávaly vzdělání pouze z bohatých a urozených rodin.</a:t>
            </a:r>
            <a:endParaRPr lang="cs-CZ" dirty="0"/>
          </a:p>
        </p:txBody>
      </p:sp>
      <p:pic>
        <p:nvPicPr>
          <p:cNvPr id="4" name="il_fi" descr="http://img.radio.cz/pictures/historie/komensky/skola_rakousko_uhersk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643182"/>
            <a:ext cx="5429288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8596" y="500042"/>
            <a:ext cx="8215370" cy="5857916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Učené knihy byly psány v latině nebo v němčině. V češtině byly vydány knížky lidového čtení.</a:t>
            </a:r>
            <a:endParaRPr lang="cs-CZ" dirty="0"/>
          </a:p>
        </p:txBody>
      </p:sp>
      <p:pic>
        <p:nvPicPr>
          <p:cNvPr id="7170" name="Picture 2" descr="http://th08.deviantart.net/fs12/PRE/f/2006/330/5/0/Old_Armenian_Book_by_deviant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2071678"/>
            <a:ext cx="6372225" cy="43624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Jan Amos Komenský – „Učitel národů“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518637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Narodil se v Uherském Brodě. Studoval na univerzitách v Německu. Byl posledním biskupem Jednoty bratrské a vyučoval na školách Jednoty bratrské.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6146" name="Picture 2" descr="Soubor:Johan amos comenius 1592-16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1500174"/>
            <a:ext cx="3429024" cy="40719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l_fi" descr="http://img.radio.cz/pictures/historie/komensky/desaterof.jpg"/>
          <p:cNvPicPr>
            <a:picLocks noGrp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428604"/>
            <a:ext cx="7786742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58" y="357166"/>
            <a:ext cx="8429684" cy="6072230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Jako nekatolík musel odejít z vlasti, kam se již do své smrti nevrátil.</a:t>
            </a:r>
            <a:endParaRPr lang="cs-CZ" dirty="0"/>
          </a:p>
        </p:txBody>
      </p:sp>
      <p:pic>
        <p:nvPicPr>
          <p:cNvPr id="5122" name="Picture 2" descr="http://img3.rajce.idnes.cz/d0303/6/6761/6761577_2b2112d4201076000c6443f022dae0a7/images/Mathauser_J.-Jan_Amos_Komensky_lou_100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857364"/>
            <a:ext cx="6438900" cy="42481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8596" y="428604"/>
            <a:ext cx="8429684" cy="6072230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Žil, učil a pracoval v Polsku, Anglii, Uhrách, Švédsku a Nizozemí, kde je v Naardenu pochován.</a:t>
            </a:r>
            <a:endParaRPr lang="cs-CZ" dirty="0"/>
          </a:p>
        </p:txBody>
      </p:sp>
      <p:pic>
        <p:nvPicPr>
          <p:cNvPr id="4" name="Obrázek 3" descr="Soubor:Poslední útulek Komenskéh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2214554"/>
            <a:ext cx="5760720" cy="3751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Zásady J.A. Komenského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14354"/>
          </a:xfrm>
        </p:spPr>
        <p:txBody>
          <a:bodyPr/>
          <a:lstStyle/>
          <a:p>
            <a:r>
              <a:rPr lang="cs-CZ" dirty="0" smtClean="0"/>
              <a:t>Aby do školy chodily všechny děti</a:t>
            </a:r>
          </a:p>
        </p:txBody>
      </p:sp>
      <p:sp>
        <p:nvSpPr>
          <p:cNvPr id="5" name="Obdélník 4"/>
          <p:cNvSpPr/>
          <p:nvPr/>
        </p:nvSpPr>
        <p:spPr>
          <a:xfrm>
            <a:off x="428596" y="2714620"/>
            <a:ext cx="80724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 Aby výuka byla názorná – pomocí modelů a</a:t>
            </a:r>
          </a:p>
        </p:txBody>
      </p:sp>
      <p:sp>
        <p:nvSpPr>
          <p:cNvPr id="6" name="Obdélník 5"/>
          <p:cNvSpPr/>
          <p:nvPr/>
        </p:nvSpPr>
        <p:spPr>
          <a:xfrm>
            <a:off x="500034" y="3714752"/>
            <a:ext cx="65722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 Aby děti nebyly trestány bitím</a:t>
            </a:r>
          </a:p>
        </p:txBody>
      </p:sp>
      <p:sp>
        <p:nvSpPr>
          <p:cNvPr id="7" name="Obdélník 6"/>
          <p:cNvSpPr/>
          <p:nvPr/>
        </p:nvSpPr>
        <p:spPr>
          <a:xfrm>
            <a:off x="500066" y="4286256"/>
            <a:ext cx="82153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 Navrhoval, aby na světě bylo odstraněno násilí</a:t>
            </a:r>
            <a:endParaRPr lang="cs-CZ" sz="3200" dirty="0"/>
          </a:p>
        </p:txBody>
      </p:sp>
      <p:sp>
        <p:nvSpPr>
          <p:cNvPr id="9" name="Obdélník 8"/>
          <p:cNvSpPr/>
          <p:nvPr/>
        </p:nvSpPr>
        <p:spPr>
          <a:xfrm>
            <a:off x="0" y="2143116"/>
            <a:ext cx="88583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cs-CZ" sz="3200" dirty="0" smtClean="0"/>
              <a:t>  Aby vyučování probíhalo v mateřském jazyce</a:t>
            </a:r>
          </a:p>
        </p:txBody>
      </p:sp>
      <p:sp>
        <p:nvSpPr>
          <p:cNvPr id="10" name="Obdélník 9"/>
          <p:cNvSpPr/>
          <p:nvPr/>
        </p:nvSpPr>
        <p:spPr>
          <a:xfrm>
            <a:off x="785786" y="3214686"/>
            <a:ext cx="15131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obrázků</a:t>
            </a:r>
            <a:endParaRPr lang="cs-CZ" sz="3200" dirty="0"/>
          </a:p>
        </p:txBody>
      </p:sp>
      <p:sp>
        <p:nvSpPr>
          <p:cNvPr id="11" name="Obdélník 10"/>
          <p:cNvSpPr/>
          <p:nvPr/>
        </p:nvSpPr>
        <p:spPr>
          <a:xfrm>
            <a:off x="847138" y="4786322"/>
            <a:ext cx="54393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a aby si lidé navzájem pomáhali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7" grpId="0"/>
      <p:bldP spid="9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tyden.cz/obrazek/skola.biti-48b1694abb580_558x3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071546"/>
            <a:ext cx="6429420" cy="42517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542915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dirty="0" smtClean="0"/>
              <a:t>Co je to trivium?</a:t>
            </a:r>
            <a:endParaRPr lang="cs-CZ" dirty="0"/>
          </a:p>
        </p:txBody>
      </p:sp>
      <p:sp>
        <p:nvSpPr>
          <p:cNvPr id="4" name="TextovéPole 3">
            <a:hlinkClick r:id="" action="ppaction://hlinkshowjump?jump=nextslide" highlightClick="1"/>
          </p:cNvPr>
          <p:cNvSpPr txBox="1"/>
          <p:nvPr/>
        </p:nvSpPr>
        <p:spPr>
          <a:xfrm>
            <a:off x="1071538" y="2071678"/>
            <a:ext cx="30646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a) čtení, psaní, počítání</a:t>
            </a:r>
            <a:endParaRPr lang="cs-CZ" sz="2400" dirty="0"/>
          </a:p>
        </p:txBody>
      </p:sp>
      <p:sp>
        <p:nvSpPr>
          <p:cNvPr id="5" name="TextovéPole 4">
            <a:hlinkClick r:id="" action="ppaction://hlinkshowjump?jump=lastslide" highlightClick="1"/>
          </p:cNvPr>
          <p:cNvSpPr txBox="1"/>
          <p:nvPr/>
        </p:nvSpPr>
        <p:spPr>
          <a:xfrm>
            <a:off x="1071538" y="2500306"/>
            <a:ext cx="35862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b) čtení, psaní, poslouchání</a:t>
            </a:r>
            <a:endParaRPr lang="cs-CZ" sz="2400" dirty="0"/>
          </a:p>
        </p:txBody>
      </p:sp>
      <p:sp>
        <p:nvSpPr>
          <p:cNvPr id="6" name="TextovéPole 5">
            <a:hlinkClick r:id="" action="ppaction://hlinkshowjump?jump=lastslide" highlightClick="1"/>
          </p:cNvPr>
          <p:cNvSpPr txBox="1"/>
          <p:nvPr/>
        </p:nvSpPr>
        <p:spPr>
          <a:xfrm>
            <a:off x="1071538" y="2928934"/>
            <a:ext cx="27730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c) psaní, čtení, logika</a:t>
            </a:r>
            <a:endParaRPr lang="cs-CZ" sz="2400" dirty="0"/>
          </a:p>
        </p:txBody>
      </p:sp>
      <p:pic>
        <p:nvPicPr>
          <p:cNvPr id="7170" name="Picture 2" descr="http://skola.hrou.sweb.cz/images/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357430"/>
            <a:ext cx="2857500" cy="3895725"/>
          </a:xfrm>
          <a:prstGeom prst="rect">
            <a:avLst/>
          </a:prstGeom>
          <a:noFill/>
        </p:spPr>
      </p:pic>
      <p:pic>
        <p:nvPicPr>
          <p:cNvPr id="7172" name="Picture 4" descr="http://www.karlscalculus.org/countin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3429000"/>
            <a:ext cx="2181225" cy="259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00034" y="571480"/>
            <a:ext cx="8229600" cy="685800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Byla školní docházka povinná?</a:t>
            </a:r>
            <a:endParaRPr lang="cs-CZ" dirty="0"/>
          </a:p>
        </p:txBody>
      </p:sp>
      <p:sp>
        <p:nvSpPr>
          <p:cNvPr id="4" name="TextovéPole 3">
            <a:hlinkClick r:id="" action="ppaction://hlinkshowjump?jump=lastslide" highlightClick="1"/>
          </p:cNvPr>
          <p:cNvSpPr txBox="1"/>
          <p:nvPr/>
        </p:nvSpPr>
        <p:spPr>
          <a:xfrm>
            <a:off x="1142976" y="1643050"/>
            <a:ext cx="9653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a) ano</a:t>
            </a:r>
            <a:endParaRPr lang="cs-CZ" sz="2400" dirty="0"/>
          </a:p>
        </p:txBody>
      </p:sp>
      <p:sp>
        <p:nvSpPr>
          <p:cNvPr id="5" name="TextovéPole 4">
            <a:hlinkClick r:id="" action="ppaction://hlinkshowjump?jump=nextslide" highlightClick="1"/>
          </p:cNvPr>
          <p:cNvSpPr txBox="1"/>
          <p:nvPr/>
        </p:nvSpPr>
        <p:spPr>
          <a:xfrm>
            <a:off x="1142976" y="2071678"/>
            <a:ext cx="8242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b) ne</a:t>
            </a:r>
            <a:endParaRPr lang="cs-CZ" sz="2400" dirty="0"/>
          </a:p>
        </p:txBody>
      </p:sp>
      <p:sp>
        <p:nvSpPr>
          <p:cNvPr id="6" name="TextovéPole 5">
            <a:hlinkClick r:id="" action="ppaction://hlinkshowjump?jump=lastslide" highlightClick="1"/>
          </p:cNvPr>
          <p:cNvSpPr txBox="1"/>
          <p:nvPr/>
        </p:nvSpPr>
        <p:spPr>
          <a:xfrm>
            <a:off x="1142976" y="2500306"/>
            <a:ext cx="24493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c) ano – o víkendu</a:t>
            </a:r>
            <a:endParaRPr lang="cs-CZ" sz="2400" dirty="0"/>
          </a:p>
        </p:txBody>
      </p:sp>
      <p:pic>
        <p:nvPicPr>
          <p:cNvPr id="6146" name="Picture 2" descr="http://www.duhovaskola.cz/Files/zs16/obrazky/skola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09" y="2786058"/>
            <a:ext cx="3077553" cy="25193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58" y="428604"/>
            <a:ext cx="8229600" cy="104298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dirty="0" smtClean="0"/>
              <a:t>Jakým jazykem se vyučovalo na vyšších školách?</a:t>
            </a:r>
            <a:endParaRPr lang="cs-CZ" dirty="0"/>
          </a:p>
        </p:txBody>
      </p:sp>
      <p:sp>
        <p:nvSpPr>
          <p:cNvPr id="4" name="TextovéPole 3">
            <a:hlinkClick r:id="" action="ppaction://hlinkshowjump?jump=nextslide" highlightClick="1"/>
          </p:cNvPr>
          <p:cNvSpPr txBox="1"/>
          <p:nvPr/>
        </p:nvSpPr>
        <p:spPr>
          <a:xfrm>
            <a:off x="1214414" y="1928802"/>
            <a:ext cx="14433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a) latinsky</a:t>
            </a:r>
            <a:endParaRPr lang="cs-CZ" sz="2400" dirty="0"/>
          </a:p>
        </p:txBody>
      </p:sp>
      <p:sp>
        <p:nvSpPr>
          <p:cNvPr id="5" name="TextovéPole 4">
            <a:hlinkClick r:id="" action="ppaction://hlinkshowjump?jump=lastslide" highlightClick="1"/>
          </p:cNvPr>
          <p:cNvSpPr txBox="1"/>
          <p:nvPr/>
        </p:nvSpPr>
        <p:spPr>
          <a:xfrm>
            <a:off x="1214414" y="2357430"/>
            <a:ext cx="16321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b) německy</a:t>
            </a:r>
            <a:endParaRPr lang="cs-CZ" sz="2400" dirty="0"/>
          </a:p>
        </p:txBody>
      </p:sp>
      <p:sp>
        <p:nvSpPr>
          <p:cNvPr id="6" name="TextovéPole 5">
            <a:hlinkClick r:id="" action="ppaction://hlinkshowjump?jump=lastslide" highlightClick="1"/>
          </p:cNvPr>
          <p:cNvSpPr txBox="1"/>
          <p:nvPr/>
        </p:nvSpPr>
        <p:spPr>
          <a:xfrm>
            <a:off x="1214414" y="2786058"/>
            <a:ext cx="11592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c) česky</a:t>
            </a:r>
            <a:endParaRPr lang="cs-CZ" sz="2400" dirty="0"/>
          </a:p>
        </p:txBody>
      </p:sp>
      <p:pic>
        <p:nvPicPr>
          <p:cNvPr id="4098" name="Picture 2" descr="http://www.gymjev.cz/wp-content/uploads/2012/06/menu_laboratorio_latino-copia1-300x1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3000372"/>
            <a:ext cx="4470615" cy="27717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58" y="428604"/>
            <a:ext cx="8229600" cy="828668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Jak se nazýval Jan Amos Komenský?</a:t>
            </a:r>
            <a:endParaRPr lang="cs-CZ" dirty="0"/>
          </a:p>
        </p:txBody>
      </p:sp>
      <p:sp>
        <p:nvSpPr>
          <p:cNvPr id="4" name="TextovéPole 3">
            <a:hlinkClick r:id="" action="ppaction://hlinkshowjump?jump=lastslide" highlightClick="1"/>
          </p:cNvPr>
          <p:cNvSpPr txBox="1"/>
          <p:nvPr/>
        </p:nvSpPr>
        <p:spPr>
          <a:xfrm>
            <a:off x="1071538" y="2143116"/>
            <a:ext cx="17714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a) Učitel dětí</a:t>
            </a:r>
            <a:endParaRPr lang="cs-CZ" sz="2400" dirty="0"/>
          </a:p>
        </p:txBody>
      </p:sp>
      <p:sp>
        <p:nvSpPr>
          <p:cNvPr id="5" name="TextovéPole 4">
            <a:hlinkClick r:id="" action="ppaction://hlinkshowjump?jump=lastslide" highlightClick="1"/>
          </p:cNvPr>
          <p:cNvSpPr txBox="1"/>
          <p:nvPr/>
        </p:nvSpPr>
        <p:spPr>
          <a:xfrm>
            <a:off x="1071538" y="2538707"/>
            <a:ext cx="18867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b) Učitel hrou</a:t>
            </a:r>
            <a:endParaRPr lang="cs-CZ" sz="2400" dirty="0"/>
          </a:p>
        </p:txBody>
      </p:sp>
      <p:sp>
        <p:nvSpPr>
          <p:cNvPr id="6" name="TextovéPole 5">
            <a:hlinkClick r:id="" action="ppaction://hlinkshowjump?jump=nextslide" highlightClick="1"/>
          </p:cNvPr>
          <p:cNvSpPr txBox="1"/>
          <p:nvPr/>
        </p:nvSpPr>
        <p:spPr>
          <a:xfrm>
            <a:off x="1071538" y="2928934"/>
            <a:ext cx="21641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c) Učitel národů</a:t>
            </a:r>
            <a:endParaRPr lang="cs-CZ" sz="2400" dirty="0"/>
          </a:p>
        </p:txBody>
      </p:sp>
      <p:pic>
        <p:nvPicPr>
          <p:cNvPr id="3074" name="Picture 2" descr="Soubor:Rembrandt-Komensky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2571744"/>
            <a:ext cx="381000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8596" y="285728"/>
            <a:ext cx="8229600" cy="614354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Kde je pochován Jan Amos Komenský?</a:t>
            </a:r>
            <a:endParaRPr lang="cs-CZ" dirty="0"/>
          </a:p>
        </p:txBody>
      </p:sp>
      <p:sp>
        <p:nvSpPr>
          <p:cNvPr id="4" name="TextovéPole 3">
            <a:hlinkClick r:id="" action="ppaction://hlinkshowjump?jump=lastslide" highlightClick="1"/>
          </p:cNvPr>
          <p:cNvSpPr txBox="1"/>
          <p:nvPr/>
        </p:nvSpPr>
        <p:spPr>
          <a:xfrm>
            <a:off x="642910" y="1357298"/>
            <a:ext cx="1579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a) V </a:t>
            </a:r>
            <a:r>
              <a:rPr lang="cs-CZ" sz="2400" dirty="0" err="1" smtClean="0"/>
              <a:t>Nivnici</a:t>
            </a:r>
            <a:endParaRPr lang="cs-CZ" sz="2400" dirty="0"/>
          </a:p>
        </p:txBody>
      </p:sp>
      <p:sp>
        <p:nvSpPr>
          <p:cNvPr id="5" name="TextovéPole 4">
            <a:hlinkClick r:id="" action="ppaction://hlinkshowjump?jump=lastslide" highlightClick="1"/>
          </p:cNvPr>
          <p:cNvSpPr txBox="1"/>
          <p:nvPr/>
        </p:nvSpPr>
        <p:spPr>
          <a:xfrm>
            <a:off x="642910" y="1714488"/>
            <a:ext cx="28319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b) V Uherském Brodě</a:t>
            </a:r>
            <a:endParaRPr lang="cs-CZ" sz="2400" dirty="0"/>
          </a:p>
        </p:txBody>
      </p:sp>
      <p:sp>
        <p:nvSpPr>
          <p:cNvPr id="6" name="TextovéPole 5">
            <a:hlinkClick r:id="" action="ppaction://hlinkshowjump?jump=nextslide" highlightClick="1"/>
          </p:cNvPr>
          <p:cNvSpPr txBox="1"/>
          <p:nvPr/>
        </p:nvSpPr>
        <p:spPr>
          <a:xfrm>
            <a:off x="642910" y="2071678"/>
            <a:ext cx="19565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c) V Naardenu</a:t>
            </a:r>
            <a:endParaRPr lang="cs-CZ" sz="2400" dirty="0"/>
          </a:p>
        </p:txBody>
      </p:sp>
      <p:pic>
        <p:nvPicPr>
          <p:cNvPr id="5122" name="Picture 2" descr="Soubor:Naarden k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2786756"/>
            <a:ext cx="4991094" cy="37473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8596" y="285728"/>
            <a:ext cx="8229600" cy="1185858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Kterou ze zásad propagoval Jan Amos Komenský?</a:t>
            </a:r>
            <a:endParaRPr lang="cs-CZ" dirty="0"/>
          </a:p>
        </p:txBody>
      </p:sp>
      <p:sp>
        <p:nvSpPr>
          <p:cNvPr id="4" name="TextovéPole 3">
            <a:hlinkClick r:id="" action="ppaction://hlinkshowjump?jump=lastslide" highlightClick="1"/>
          </p:cNvPr>
          <p:cNvSpPr txBox="1"/>
          <p:nvPr/>
        </p:nvSpPr>
        <p:spPr>
          <a:xfrm>
            <a:off x="1071538" y="1857364"/>
            <a:ext cx="39140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a) Aby děti byly trestány bitím</a:t>
            </a:r>
            <a:endParaRPr lang="cs-CZ" sz="2400" dirty="0"/>
          </a:p>
        </p:txBody>
      </p:sp>
      <p:sp>
        <p:nvSpPr>
          <p:cNvPr id="5" name="TextovéPole 4">
            <a:hlinkClick r:id="" action="ppaction://hlinkshowjump?jump=nextslide" highlightClick="1"/>
          </p:cNvPr>
          <p:cNvSpPr txBox="1"/>
          <p:nvPr/>
        </p:nvSpPr>
        <p:spPr>
          <a:xfrm>
            <a:off x="1071538" y="2285992"/>
            <a:ext cx="6929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b) Aby výuka byla názorná (pomocí modelů a obrázků)</a:t>
            </a:r>
            <a:endParaRPr lang="cs-CZ" sz="2400" dirty="0"/>
          </a:p>
        </p:txBody>
      </p:sp>
      <p:sp>
        <p:nvSpPr>
          <p:cNvPr id="6" name="TextovéPole 5">
            <a:hlinkClick r:id="" action="ppaction://hlinkshowjump?jump=lastslide" highlightClick="1"/>
          </p:cNvPr>
          <p:cNvSpPr txBox="1"/>
          <p:nvPr/>
        </p:nvSpPr>
        <p:spPr>
          <a:xfrm>
            <a:off x="1071538" y="2714620"/>
            <a:ext cx="60172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c) Aby vyučování probíhalo v německém jazyce</a:t>
            </a:r>
            <a:endParaRPr lang="cs-CZ" sz="2400" dirty="0"/>
          </a:p>
        </p:txBody>
      </p:sp>
      <p:pic>
        <p:nvPicPr>
          <p:cNvPr id="2050" name="Picture 2" descr="http://www.guangxiedu.net/wp-content/uploads/2011/07/teacher_teaching-1323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3143248"/>
            <a:ext cx="3429000" cy="3162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85720" y="357166"/>
            <a:ext cx="8501122" cy="6072230"/>
          </a:xfrm>
        </p:spPr>
        <p:txBody>
          <a:bodyPr>
            <a:normAutofit lnSpcReduction="10000"/>
          </a:bodyPr>
          <a:lstStyle/>
          <a:p>
            <a:r>
              <a:rPr lang="cs-CZ" sz="1200" u="sng" dirty="0" smtClean="0">
                <a:hlinkClick r:id="rId3"/>
              </a:rPr>
              <a:t>http://www.</a:t>
            </a:r>
            <a:r>
              <a:rPr lang="cs-CZ" sz="1200" u="sng" dirty="0" err="1" smtClean="0">
                <a:hlinkClick r:id="rId3"/>
              </a:rPr>
              <a:t>google.cz</a:t>
            </a:r>
            <a:r>
              <a:rPr lang="cs-CZ" sz="1200" u="sng" dirty="0" smtClean="0">
                <a:hlinkClick r:id="rId3"/>
              </a:rPr>
              <a:t>/</a:t>
            </a:r>
            <a:r>
              <a:rPr lang="cs-CZ" sz="1200" u="sng" dirty="0" err="1" smtClean="0">
                <a:hlinkClick r:id="rId3"/>
              </a:rPr>
              <a:t>imgres</a:t>
            </a:r>
            <a:r>
              <a:rPr lang="cs-CZ" sz="1200" u="sng" dirty="0" smtClean="0">
                <a:hlinkClick r:id="rId3"/>
              </a:rPr>
              <a:t>?start=30&amp;</a:t>
            </a:r>
            <a:r>
              <a:rPr lang="cs-CZ" sz="1200" u="sng" dirty="0" err="1" smtClean="0">
                <a:hlinkClick r:id="rId3"/>
              </a:rPr>
              <a:t>num</a:t>
            </a:r>
            <a:r>
              <a:rPr lang="cs-CZ" sz="1200" u="sng" dirty="0" smtClean="0">
                <a:hlinkClick r:id="rId3"/>
              </a:rPr>
              <a:t>=10&amp;</a:t>
            </a:r>
            <a:r>
              <a:rPr lang="cs-CZ" sz="1200" u="sng" dirty="0" err="1" smtClean="0">
                <a:hlinkClick r:id="rId3"/>
              </a:rPr>
              <a:t>hl</a:t>
            </a:r>
            <a:r>
              <a:rPr lang="cs-CZ" sz="1200" u="sng" dirty="0" smtClean="0">
                <a:hlinkClick r:id="rId3"/>
              </a:rPr>
              <a:t>=</a:t>
            </a:r>
            <a:r>
              <a:rPr lang="cs-CZ" sz="1200" u="sng" dirty="0" err="1" smtClean="0">
                <a:hlinkClick r:id="rId3"/>
              </a:rPr>
              <a:t>cs</a:t>
            </a:r>
            <a:r>
              <a:rPr lang="cs-CZ" sz="1200" u="sng" dirty="0" smtClean="0">
                <a:hlinkClick r:id="rId3"/>
              </a:rPr>
              <a:t>&amp;</a:t>
            </a:r>
            <a:r>
              <a:rPr lang="cs-CZ" sz="1200" u="sng" dirty="0" err="1" smtClean="0">
                <a:hlinkClick r:id="rId3"/>
              </a:rPr>
              <a:t>biw</a:t>
            </a:r>
            <a:r>
              <a:rPr lang="cs-CZ" sz="1200" u="sng" dirty="0" smtClean="0">
                <a:hlinkClick r:id="rId3"/>
              </a:rPr>
              <a:t>=1024&amp;</a:t>
            </a:r>
            <a:r>
              <a:rPr lang="cs-CZ" sz="1200" u="sng" dirty="0" err="1" smtClean="0">
                <a:hlinkClick r:id="rId3"/>
              </a:rPr>
              <a:t>bih</a:t>
            </a:r>
            <a:r>
              <a:rPr lang="cs-CZ" sz="1200" u="sng" dirty="0" smtClean="0">
                <a:hlinkClick r:id="rId3"/>
              </a:rPr>
              <a:t>=638&amp;</a:t>
            </a:r>
            <a:r>
              <a:rPr lang="cs-CZ" sz="1200" u="sng" dirty="0" err="1" smtClean="0">
                <a:hlinkClick r:id="rId3"/>
              </a:rPr>
              <a:t>tbm</a:t>
            </a:r>
            <a:r>
              <a:rPr lang="cs-CZ" sz="1200" u="sng" dirty="0" smtClean="0">
                <a:hlinkClick r:id="rId3"/>
              </a:rPr>
              <a:t>=</a:t>
            </a:r>
            <a:r>
              <a:rPr lang="cs-CZ" sz="1200" u="sng" dirty="0" err="1" smtClean="0">
                <a:hlinkClick r:id="rId3"/>
              </a:rPr>
              <a:t>isch</a:t>
            </a:r>
            <a:r>
              <a:rPr lang="cs-CZ" sz="1200" u="sng" dirty="0" smtClean="0">
                <a:hlinkClick r:id="rId3"/>
              </a:rPr>
              <a:t>&amp;</a:t>
            </a:r>
            <a:r>
              <a:rPr lang="cs-CZ" sz="1200" u="sng" dirty="0" err="1" smtClean="0">
                <a:hlinkClick r:id="rId3"/>
              </a:rPr>
              <a:t>tbnid</a:t>
            </a:r>
            <a:r>
              <a:rPr lang="cs-CZ" sz="1200" u="sng" dirty="0" smtClean="0">
                <a:hlinkClick r:id="rId3"/>
              </a:rPr>
              <a:t>=kg2Tr-0Kvw9SpM:&amp;</a:t>
            </a:r>
            <a:r>
              <a:rPr lang="cs-CZ" sz="1200" u="sng" dirty="0" err="1" smtClean="0">
                <a:hlinkClick r:id="rId3"/>
              </a:rPr>
              <a:t>imgrefurl</a:t>
            </a:r>
            <a:r>
              <a:rPr lang="cs-CZ" sz="1200" u="sng" dirty="0" smtClean="0">
                <a:hlinkClick r:id="rId3"/>
              </a:rPr>
              <a:t>=http://tricitka.brodec.org/viewtopic.php%3Ff%3D4%26t%3D91&amp;docid=hXufEIFxnIQGnM&amp;imgurl=http://www.wga.hu/art/b/bloot/mariaker.jpg&amp;w=1132&amp;h=830&amp;ei=AVebUOtYhsezBsevgdgK&amp;zoom=1&amp;iact=hc&amp;vpx=721&amp;vpy=281&amp;dur=2499&amp;hovh=192&amp;hovw=262&amp;tx=181&amp;ty=142&amp;sig=114654242521839938474&amp;page=3&amp;tbnh=138&amp;tbnw=172&amp;ndsp=20&amp;ved=1t:429,r:14,s:20,i:46</a:t>
            </a:r>
            <a:endParaRPr lang="cs-CZ" sz="1200" u="sng" dirty="0" smtClean="0"/>
          </a:p>
          <a:p>
            <a:r>
              <a:rPr lang="cs-CZ" sz="1200" u="sng" dirty="0" smtClean="0"/>
              <a:t>http://www.</a:t>
            </a:r>
            <a:r>
              <a:rPr lang="cs-CZ" sz="1200" u="sng" dirty="0" err="1" smtClean="0"/>
              <a:t>google.cz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imgres</a:t>
            </a:r>
            <a:r>
              <a:rPr lang="cs-CZ" sz="1200" u="sng" dirty="0" smtClean="0"/>
              <a:t>?</a:t>
            </a:r>
            <a:r>
              <a:rPr lang="cs-CZ" sz="1200" u="sng" dirty="0" err="1" smtClean="0"/>
              <a:t>hl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cs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biw</a:t>
            </a:r>
            <a:r>
              <a:rPr lang="cs-CZ" sz="1200" u="sng" dirty="0" smtClean="0"/>
              <a:t>=1024&amp;</a:t>
            </a:r>
            <a:r>
              <a:rPr lang="cs-CZ" sz="1200" u="sng" dirty="0" err="1" smtClean="0"/>
              <a:t>bih</a:t>
            </a:r>
            <a:r>
              <a:rPr lang="cs-CZ" sz="1200" u="sng" dirty="0" smtClean="0"/>
              <a:t>=638&amp;</a:t>
            </a:r>
            <a:r>
              <a:rPr lang="cs-CZ" sz="1200" u="sng" dirty="0" err="1" smtClean="0"/>
              <a:t>tbm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isch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tbnid</a:t>
            </a:r>
            <a:r>
              <a:rPr lang="cs-CZ" sz="1200" u="sng" dirty="0" smtClean="0"/>
              <a:t>=E7rFQpbITFcNZM:&amp;</a:t>
            </a:r>
            <a:r>
              <a:rPr lang="cs-CZ" sz="1200" u="sng" dirty="0" err="1" smtClean="0"/>
              <a:t>imgrefurl</a:t>
            </a:r>
            <a:r>
              <a:rPr lang="cs-CZ" sz="1200" u="sng" dirty="0" smtClean="0"/>
              <a:t>=http://www.</a:t>
            </a:r>
            <a:r>
              <a:rPr lang="cs-CZ" sz="1200" u="sng" dirty="0" err="1" smtClean="0"/>
              <a:t>praguecityline.cz</a:t>
            </a:r>
            <a:r>
              <a:rPr lang="cs-CZ" sz="1200" u="sng" dirty="0" smtClean="0"/>
              <a:t>/osobnosti-prahy/</a:t>
            </a:r>
            <a:r>
              <a:rPr lang="cs-CZ" sz="1200" u="sng" dirty="0" err="1" smtClean="0"/>
              <a:t>jan</a:t>
            </a:r>
            <a:r>
              <a:rPr lang="cs-CZ" sz="1200" u="sng" dirty="0" smtClean="0"/>
              <a:t>-</a:t>
            </a:r>
            <a:r>
              <a:rPr lang="cs-CZ" sz="1200" u="sng" dirty="0" err="1" smtClean="0"/>
              <a:t>amos</a:t>
            </a:r>
            <a:r>
              <a:rPr lang="cs-CZ" sz="1200" u="sng" dirty="0" smtClean="0"/>
              <a:t>-</a:t>
            </a:r>
            <a:r>
              <a:rPr lang="cs-CZ" sz="1200" u="sng" dirty="0" err="1" smtClean="0"/>
              <a:t>komensky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docid</a:t>
            </a:r>
            <a:r>
              <a:rPr lang="cs-CZ" sz="1200" u="sng" dirty="0" smtClean="0"/>
              <a:t>=U5S44SQR9ds7vM&amp;</a:t>
            </a:r>
            <a:r>
              <a:rPr lang="cs-CZ" sz="1200" u="sng" dirty="0" err="1" smtClean="0"/>
              <a:t>imgurl</a:t>
            </a:r>
            <a:r>
              <a:rPr lang="cs-CZ" sz="1200" u="sng" dirty="0" smtClean="0"/>
              <a:t>=http://www.</a:t>
            </a:r>
            <a:r>
              <a:rPr lang="cs-CZ" sz="1200" u="sng" dirty="0" err="1" smtClean="0"/>
              <a:t>praguecityline.cz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wp</a:t>
            </a:r>
            <a:r>
              <a:rPr lang="cs-CZ" sz="1200" u="sng" dirty="0" smtClean="0"/>
              <a:t>-</a:t>
            </a:r>
            <a:r>
              <a:rPr lang="cs-CZ" sz="1200" u="sng" dirty="0" err="1" smtClean="0"/>
              <a:t>content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gallery</a:t>
            </a:r>
            <a:r>
              <a:rPr lang="cs-CZ" sz="1200" u="sng" dirty="0" smtClean="0"/>
              <a:t>/osobnosti-</a:t>
            </a:r>
            <a:r>
              <a:rPr lang="cs-CZ" sz="1200" u="sng" dirty="0" err="1" smtClean="0"/>
              <a:t>jan</a:t>
            </a:r>
            <a:r>
              <a:rPr lang="cs-CZ" sz="1200" u="sng" dirty="0" smtClean="0"/>
              <a:t>-</a:t>
            </a:r>
            <a:r>
              <a:rPr lang="cs-CZ" sz="1200" u="sng" dirty="0" err="1" smtClean="0"/>
              <a:t>amos</a:t>
            </a:r>
            <a:r>
              <a:rPr lang="cs-CZ" sz="1200" u="sng" dirty="0" smtClean="0"/>
              <a:t>-</a:t>
            </a:r>
            <a:r>
              <a:rPr lang="cs-CZ" sz="1200" u="sng" dirty="0" err="1" smtClean="0"/>
              <a:t>komensky</a:t>
            </a:r>
            <a:r>
              <a:rPr lang="cs-CZ" sz="1200" u="sng" dirty="0" smtClean="0"/>
              <a:t>/</a:t>
            </a:r>
            <a:r>
              <a:rPr lang="cs-CZ" sz="1200" u="sng" dirty="0" err="1" smtClean="0"/>
              <a:t>chlapecka</a:t>
            </a:r>
            <a:r>
              <a:rPr lang="cs-CZ" sz="1200" u="sng" dirty="0" smtClean="0"/>
              <a:t>-</a:t>
            </a:r>
            <a:r>
              <a:rPr lang="cs-CZ" sz="1200" u="sng" dirty="0" err="1" smtClean="0"/>
              <a:t>skola</a:t>
            </a:r>
            <a:r>
              <a:rPr lang="cs-CZ" sz="1200" u="sng" dirty="0" smtClean="0"/>
              <a:t>-17-</a:t>
            </a:r>
            <a:r>
              <a:rPr lang="cs-CZ" sz="1200" u="sng" dirty="0" err="1" smtClean="0"/>
              <a:t>stoleti.jpg</a:t>
            </a:r>
            <a:r>
              <a:rPr lang="cs-CZ" sz="1200" u="sng" dirty="0" smtClean="0"/>
              <a:t>&amp;w=800&amp;h=566&amp;</a:t>
            </a:r>
            <a:r>
              <a:rPr lang="cs-CZ" sz="1200" u="sng" dirty="0" err="1" smtClean="0"/>
              <a:t>ei</a:t>
            </a:r>
            <a:r>
              <a:rPr lang="cs-CZ" sz="1200" u="sng" dirty="0" smtClean="0"/>
              <a:t>=ilybULSoLNDmtQaK34GICw&amp;zoom=1&amp;</a:t>
            </a:r>
            <a:r>
              <a:rPr lang="cs-CZ" sz="1200" u="sng" dirty="0" err="1" smtClean="0"/>
              <a:t>iact</a:t>
            </a:r>
            <a:r>
              <a:rPr lang="cs-CZ" sz="1200" u="sng" dirty="0" smtClean="0"/>
              <a:t>=</a:t>
            </a:r>
            <a:r>
              <a:rPr lang="cs-CZ" sz="1200" u="sng" dirty="0" err="1" smtClean="0"/>
              <a:t>hc</a:t>
            </a:r>
            <a:r>
              <a:rPr lang="cs-CZ" sz="1200" u="sng" dirty="0" smtClean="0"/>
              <a:t>&amp;</a:t>
            </a:r>
            <a:r>
              <a:rPr lang="cs-CZ" sz="1200" u="sng" dirty="0" err="1" smtClean="0"/>
              <a:t>vpx</a:t>
            </a:r>
            <a:r>
              <a:rPr lang="cs-CZ" sz="1200" u="sng" dirty="0" smtClean="0"/>
              <a:t>=553&amp;</a:t>
            </a:r>
            <a:r>
              <a:rPr lang="cs-CZ" sz="1200" u="sng" dirty="0" err="1" smtClean="0"/>
              <a:t>vpy</a:t>
            </a:r>
            <a:r>
              <a:rPr lang="cs-CZ" sz="1200" u="sng" dirty="0" smtClean="0"/>
              <a:t>=156&amp;dur=721&amp;</a:t>
            </a:r>
            <a:r>
              <a:rPr lang="cs-CZ" sz="1200" u="sng" dirty="0" err="1" smtClean="0"/>
              <a:t>hovh</a:t>
            </a:r>
            <a:r>
              <a:rPr lang="cs-CZ" sz="1200" u="sng" dirty="0" smtClean="0"/>
              <a:t>=128&amp;</a:t>
            </a:r>
            <a:r>
              <a:rPr lang="cs-CZ" sz="1200" u="sng" dirty="0" err="1" smtClean="0"/>
              <a:t>hovw</a:t>
            </a:r>
            <a:r>
              <a:rPr lang="cs-CZ" sz="1200" u="sng" dirty="0" smtClean="0"/>
              <a:t>=179&amp;</a:t>
            </a:r>
            <a:r>
              <a:rPr lang="cs-CZ" sz="1200" u="sng" dirty="0" err="1" smtClean="0"/>
              <a:t>tx</a:t>
            </a:r>
            <a:r>
              <a:rPr lang="cs-CZ" sz="1200" u="sng" dirty="0" smtClean="0"/>
              <a:t>=133&amp;ty=126&amp;</a:t>
            </a:r>
            <a:r>
              <a:rPr lang="cs-CZ" sz="1200" u="sng" dirty="0" err="1" smtClean="0"/>
              <a:t>sig</a:t>
            </a:r>
            <a:r>
              <a:rPr lang="cs-CZ" sz="1200" u="sng" dirty="0" smtClean="0"/>
              <a:t>=114654242521839938474&amp;</a:t>
            </a:r>
            <a:r>
              <a:rPr lang="cs-CZ" sz="1200" u="sng" dirty="0" err="1" smtClean="0"/>
              <a:t>page</a:t>
            </a:r>
            <a:r>
              <a:rPr lang="cs-CZ" sz="1200" u="sng" dirty="0" smtClean="0"/>
              <a:t>=1&amp;</a:t>
            </a:r>
            <a:r>
              <a:rPr lang="cs-CZ" sz="1200" u="sng" dirty="0" err="1" smtClean="0"/>
              <a:t>tbnh</a:t>
            </a:r>
            <a:r>
              <a:rPr lang="cs-CZ" sz="1200" u="sng" dirty="0" smtClean="0"/>
              <a:t>=126&amp;</a:t>
            </a:r>
            <a:r>
              <a:rPr lang="cs-CZ" sz="1200" u="sng" dirty="0" err="1" smtClean="0"/>
              <a:t>tbnw</a:t>
            </a:r>
            <a:r>
              <a:rPr lang="cs-CZ" sz="1200" u="sng" dirty="0" smtClean="0"/>
              <a:t>=176&amp;start=0&amp;</a:t>
            </a:r>
            <a:r>
              <a:rPr lang="cs-CZ" sz="1200" u="sng" dirty="0" err="1" smtClean="0"/>
              <a:t>ndsp</a:t>
            </a:r>
            <a:r>
              <a:rPr lang="cs-CZ" sz="1200" u="sng" dirty="0" smtClean="0"/>
              <a:t>=12&amp;</a:t>
            </a:r>
            <a:r>
              <a:rPr lang="cs-CZ" sz="1200" u="sng" dirty="0" err="1" smtClean="0"/>
              <a:t>ved</a:t>
            </a:r>
            <a:r>
              <a:rPr lang="cs-CZ" sz="1200" u="sng" dirty="0" smtClean="0"/>
              <a:t>=1t:429,r:2,s:0,i:72</a:t>
            </a:r>
          </a:p>
          <a:p>
            <a:r>
              <a:rPr lang="cs-CZ" sz="1200" dirty="0" smtClean="0">
                <a:hlinkClick r:id="rId4"/>
              </a:rPr>
              <a:t>http://cs.wikipedia.org/wiki/Soubor:Septem-artes-liberales_Herrad-von-Landsberg_Hortus-deliciarum_1180.jpg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?start=170&amp;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=qloJ2yk8DxWEqM:&amp;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ckrumlov.info</a:t>
            </a:r>
            <a:r>
              <a:rPr lang="cs-CZ" sz="1200" dirty="0" smtClean="0"/>
              <a:t>/</a:t>
            </a:r>
            <a:r>
              <a:rPr lang="cs-CZ" sz="1200" dirty="0" err="1" smtClean="0"/>
              <a:t>docs</a:t>
            </a:r>
            <a:r>
              <a:rPr lang="cs-CZ" sz="1200" dirty="0" smtClean="0"/>
              <a:t>/</a:t>
            </a:r>
            <a:r>
              <a:rPr lang="cs-CZ" sz="1200" dirty="0" err="1" smtClean="0"/>
              <a:t>cz</a:t>
            </a:r>
            <a:r>
              <a:rPr lang="cs-CZ" sz="1200" dirty="0" smtClean="0"/>
              <a:t>/region_</a:t>
            </a:r>
            <a:r>
              <a:rPr lang="cs-CZ" sz="1200" dirty="0" err="1" smtClean="0"/>
              <a:t>histor</a:t>
            </a:r>
            <a:r>
              <a:rPr lang="cs-CZ" sz="1200" dirty="0" smtClean="0"/>
              <a:t>_</a:t>
            </a:r>
            <a:r>
              <a:rPr lang="cs-CZ" sz="1200" dirty="0" err="1" smtClean="0"/>
              <a:t>elskfr.xml</a:t>
            </a:r>
            <a:r>
              <a:rPr lang="cs-CZ" sz="1200" dirty="0" smtClean="0"/>
              <a:t>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=5tCVwkryqiKSwM&amp;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ckrumlov.info</a:t>
            </a:r>
            <a:r>
              <a:rPr lang="cs-CZ" sz="1200" dirty="0" smtClean="0"/>
              <a:t>/</a:t>
            </a:r>
            <a:r>
              <a:rPr lang="cs-CZ" sz="1200" dirty="0" err="1" smtClean="0"/>
              <a:t>img</a:t>
            </a:r>
            <a:r>
              <a:rPr lang="cs-CZ" sz="1200" dirty="0" smtClean="0"/>
              <a:t>/8390.jpg&amp;w=400&amp;h=305&amp;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=yWGbULDcPI7PsgaW0IHYCg&amp;zoom=1&amp;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=100&amp;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=202&amp;dur=3002&amp;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=196&amp;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=257&amp;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=132&amp;ty=119&amp;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=10&amp;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=135&amp;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=177&amp;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=18&amp;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=1t:429,r:70,s:100,i:214</a:t>
            </a:r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=g3pVqp6rQQoIcM:&amp;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radio.cz</a:t>
            </a:r>
            <a:r>
              <a:rPr lang="cs-CZ" sz="1200" dirty="0" smtClean="0"/>
              <a:t>/</a:t>
            </a:r>
            <a:r>
              <a:rPr lang="cs-CZ" sz="1200" dirty="0" err="1" smtClean="0"/>
              <a:t>cz</a:t>
            </a:r>
            <a:r>
              <a:rPr lang="cs-CZ" sz="1200" dirty="0" smtClean="0"/>
              <a:t>/static/</a:t>
            </a:r>
            <a:r>
              <a:rPr lang="cs-CZ" sz="1200" dirty="0" err="1" smtClean="0"/>
              <a:t>jan</a:t>
            </a:r>
            <a:r>
              <a:rPr lang="cs-CZ" sz="1200" dirty="0" smtClean="0"/>
              <a:t>-</a:t>
            </a:r>
            <a:r>
              <a:rPr lang="cs-CZ" sz="1200" dirty="0" err="1" smtClean="0"/>
              <a:t>amos</a:t>
            </a:r>
            <a:r>
              <a:rPr lang="cs-CZ" sz="1200" dirty="0" smtClean="0"/>
              <a:t>-</a:t>
            </a:r>
            <a:r>
              <a:rPr lang="cs-CZ" sz="1200" dirty="0" err="1" smtClean="0"/>
              <a:t>komensky</a:t>
            </a:r>
            <a:r>
              <a:rPr lang="cs-CZ" sz="1200" dirty="0" smtClean="0"/>
              <a:t>/historie-</a:t>
            </a:r>
            <a:r>
              <a:rPr lang="cs-CZ" sz="1200" dirty="0" err="1" smtClean="0"/>
              <a:t>skolstvi</a:t>
            </a:r>
            <a:r>
              <a:rPr lang="cs-CZ" sz="1200" dirty="0" smtClean="0"/>
              <a:t>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=O97bR79J27mFaM&amp;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img.radio.cz/pictures/historie/komensky/skola_rakousko_uhersko.jpg&amp;w=512&amp;h=375&amp;ei=ZWSbUMC4C8POtAbA2YHoCw&amp;zoom=1&amp;iact=hc&amp;vpx=100&amp;vpy=129&amp;dur=4132&amp;hovh=192&amp;hovw=262&amp;tx=138&amp;ty=142&amp;sig=114654242521839938474&amp;page=1&amp;tbnh=139&amp;tbnw=182&amp;start=0&amp;ndsp=15&amp;ved=1t:429,r:10,s:0,i:96</a:t>
            </a:r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?start=73&amp;</a:t>
            </a:r>
            <a:r>
              <a:rPr lang="cs-CZ" sz="1200" dirty="0" err="1" smtClean="0"/>
              <a:t>num</a:t>
            </a:r>
            <a:r>
              <a:rPr lang="cs-CZ" sz="1200" dirty="0" smtClean="0"/>
              <a:t>=10&amp;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</a:t>
            </a:r>
            <a:r>
              <a:rPr lang="cs-CZ" sz="1200" dirty="0" err="1" smtClean="0"/>
              <a:t>rNTFxYILDKTmvM</a:t>
            </a:r>
            <a:r>
              <a:rPr lang="cs-CZ" sz="1200" dirty="0" smtClean="0"/>
              <a:t>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terezka-xp.blog.cz/1203/mrtve-dite-dil-24-vyvoleny-jsi-ty&amp;docid=CWYsSgo50BT-AM&amp;imgurl=http://th08.deviantart.net/fs12/PRE/f/2006/330/5/0/Old_Armenian_Book_by_deviantik.jpg&amp;w=1080&amp;h=740&amp;ei=uGebUM2-PMTDtAa0qYGADA&amp;zoom=1&amp;iact=hc&amp;vpx=712&amp;vpy=258&amp;dur=3248&amp;hovh=186&amp;hovw=271&amp;tx=164&amp;ty=140&amp;sig=114654242521839938474&amp;page=4&amp;tbnh=139&amp;tbnw=187&amp;ndsp=28&amp;ved=1t:429,r:73,s:20,i:223</a:t>
            </a:r>
          </a:p>
          <a:p>
            <a:r>
              <a:rPr lang="cs-CZ" sz="1200" dirty="0" smtClean="0">
                <a:hlinkClick r:id="rId5"/>
              </a:rPr>
              <a:t>http://cs.wikipedia.org/wiki/Soubor:Johan_amos_comenius_1592-1671.jpg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</a:t>
            </a:r>
            <a:r>
              <a:rPr lang="cs-CZ" sz="1200" dirty="0" err="1" smtClean="0"/>
              <a:t>ZEehRjfKPWDOqM</a:t>
            </a:r>
            <a:r>
              <a:rPr lang="cs-CZ" sz="1200" dirty="0" smtClean="0"/>
              <a:t>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radio.cz</a:t>
            </a:r>
            <a:r>
              <a:rPr lang="cs-CZ" sz="1200" dirty="0" smtClean="0"/>
              <a:t>/</a:t>
            </a:r>
            <a:r>
              <a:rPr lang="cs-CZ" sz="1200" dirty="0" err="1" smtClean="0"/>
              <a:t>cz</a:t>
            </a:r>
            <a:r>
              <a:rPr lang="cs-CZ" sz="1200" dirty="0" smtClean="0"/>
              <a:t>/static/</a:t>
            </a:r>
            <a:r>
              <a:rPr lang="cs-CZ" sz="1200" dirty="0" err="1" smtClean="0"/>
              <a:t>jan</a:t>
            </a:r>
            <a:r>
              <a:rPr lang="cs-CZ" sz="1200" dirty="0" smtClean="0"/>
              <a:t>-</a:t>
            </a:r>
            <a:r>
              <a:rPr lang="cs-CZ" sz="1200" dirty="0" err="1" smtClean="0"/>
              <a:t>amos</a:t>
            </a:r>
            <a:r>
              <a:rPr lang="cs-CZ" sz="1200" dirty="0" smtClean="0"/>
              <a:t>-</a:t>
            </a:r>
            <a:r>
              <a:rPr lang="cs-CZ" sz="1200" dirty="0" err="1" smtClean="0"/>
              <a:t>komensky</a:t>
            </a:r>
            <a:r>
              <a:rPr lang="cs-CZ" sz="1200" dirty="0" smtClean="0"/>
              <a:t>/</a:t>
            </a:r>
            <a:r>
              <a:rPr lang="cs-CZ" sz="1200" dirty="0" err="1" smtClean="0"/>
              <a:t>zivotopis</a:t>
            </a:r>
            <a:r>
              <a:rPr lang="cs-CZ" sz="1200" dirty="0" smtClean="0"/>
              <a:t>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=7O50s3q0Pjjd0M&amp;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img.radio.cz/pictures/historie/komensky/desaterof.jpg&amp;w=449&amp;h=319&amp;ei=b26bUKn-HofUtAaN7IHoCg&amp;zoom=1&amp;iact=hc&amp;vpx=668&amp;vpy=288&amp;dur=6204&amp;hovh=189&amp;hovw=266&amp;tx=147&amp;ty=102&amp;sig=114654242521839938474&amp;page=4&amp;tbnh=125&amp;tbnw=164&amp;start=56&amp;ndsp=20&amp;ved=1t:429,r:39,s:20,i:246</a:t>
            </a:r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58" y="428604"/>
            <a:ext cx="8358246" cy="6000792"/>
          </a:xfrm>
        </p:spPr>
        <p:txBody>
          <a:bodyPr>
            <a:normAutofit lnSpcReduction="10000"/>
          </a:bodyPr>
          <a:lstStyle/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?start=338&amp;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=4MvZ2EOnBg59uM:&amp;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=http://www.rajce.</a:t>
            </a:r>
            <a:r>
              <a:rPr lang="cs-CZ" sz="1200" dirty="0" err="1" smtClean="0"/>
              <a:t>idnes.cz</a:t>
            </a:r>
            <a:r>
              <a:rPr lang="cs-CZ" sz="1200" dirty="0" smtClean="0"/>
              <a:t>/a6761577&amp;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=LmiR8JVu11T8oM&amp;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=http://img3.rajce.idnes.cz/d0303/6/6761/6761577_2b2112d4201076000c6443f022dae0a7/</a:t>
            </a:r>
            <a:r>
              <a:rPr lang="cs-CZ" sz="1200" dirty="0" err="1" smtClean="0"/>
              <a:t>images</a:t>
            </a:r>
            <a:r>
              <a:rPr lang="cs-CZ" sz="1200" dirty="0" smtClean="0"/>
              <a:t>/</a:t>
            </a:r>
            <a:r>
              <a:rPr lang="cs-CZ" sz="1200" dirty="0" err="1" smtClean="0"/>
              <a:t>Mathauser</a:t>
            </a:r>
            <a:r>
              <a:rPr lang="cs-CZ" sz="1200" dirty="0" smtClean="0"/>
              <a:t>_J.-Jan_Amos_</a:t>
            </a:r>
            <a:r>
              <a:rPr lang="cs-CZ" sz="1200" dirty="0" err="1" smtClean="0"/>
              <a:t>Komensky</a:t>
            </a:r>
            <a:r>
              <a:rPr lang="cs-CZ" sz="1200" dirty="0" smtClean="0"/>
              <a:t>_</a:t>
            </a:r>
            <a:r>
              <a:rPr lang="cs-CZ" sz="1200" dirty="0" err="1" smtClean="0"/>
              <a:t>lou</a:t>
            </a:r>
            <a:r>
              <a:rPr lang="cs-CZ" sz="1200" dirty="0" smtClean="0"/>
              <a:t>_100_.</a:t>
            </a:r>
            <a:r>
              <a:rPr lang="cs-CZ" sz="1200" dirty="0" err="1" smtClean="0"/>
              <a:t>jpg</a:t>
            </a:r>
            <a:r>
              <a:rPr lang="cs-CZ" sz="1200" dirty="0" smtClean="0"/>
              <a:t>&amp;w=1200&amp;h=793&amp;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=33ObUNaGGMbftAaNsYDYCw&amp;zoom=1&amp;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=707&amp;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=241&amp;dur=3466&amp;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=182&amp;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=276&amp;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=158&amp;ty=86&amp;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=16&amp;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=151&amp;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=222&amp;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=23&amp;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</a:t>
            </a:r>
            <a:r>
              <a:rPr lang="cs-CZ" sz="1200" dirty="0" smtClean="0">
                <a:hlinkClick r:id="rId3"/>
              </a:rPr>
              <a:t>:429,r:43,s:300,i:133</a:t>
            </a:r>
            <a:endParaRPr lang="cs-CZ" sz="1200" dirty="0" smtClean="0"/>
          </a:p>
          <a:p>
            <a:r>
              <a:rPr lang="cs-CZ" sz="1200" u="sng" dirty="0" smtClean="0">
                <a:hlinkClick r:id="rId4"/>
              </a:rPr>
              <a:t>http://cs.wikipedia.org/wiki/Soubor:Posledn%C3%AD_%C3%BAtulek_Komensk%C3%A9ho.jpg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=R_NX8XdrUGM2CM:&amp;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tyden.cz</a:t>
            </a:r>
            <a:r>
              <a:rPr lang="cs-CZ" sz="1200" dirty="0" smtClean="0"/>
              <a:t>/rubriky/</a:t>
            </a:r>
            <a:r>
              <a:rPr lang="cs-CZ" sz="1200" dirty="0" err="1" smtClean="0"/>
              <a:t>zahranici</a:t>
            </a:r>
            <a:r>
              <a:rPr lang="cs-CZ" sz="1200" dirty="0" smtClean="0"/>
              <a:t>/</a:t>
            </a:r>
            <a:r>
              <a:rPr lang="cs-CZ" sz="1200" dirty="0" err="1" smtClean="0"/>
              <a:t>amerika</a:t>
            </a:r>
            <a:r>
              <a:rPr lang="cs-CZ" sz="1200" dirty="0" smtClean="0"/>
              <a:t>/200-</a:t>
            </a:r>
            <a:r>
              <a:rPr lang="cs-CZ" sz="1200" dirty="0" err="1" smtClean="0"/>
              <a:t>tisic</a:t>
            </a:r>
            <a:r>
              <a:rPr lang="cs-CZ" sz="1200" dirty="0" smtClean="0"/>
              <a:t>-</a:t>
            </a:r>
            <a:r>
              <a:rPr lang="cs-CZ" sz="1200" dirty="0" err="1" smtClean="0"/>
              <a:t>deti</a:t>
            </a:r>
            <a:r>
              <a:rPr lang="cs-CZ" sz="1200" dirty="0" smtClean="0"/>
              <a:t>-dostava-ve-</a:t>
            </a:r>
            <a:r>
              <a:rPr lang="cs-CZ" sz="1200" dirty="0" err="1" smtClean="0"/>
              <a:t>skolach</a:t>
            </a:r>
            <a:r>
              <a:rPr lang="cs-CZ" sz="1200" dirty="0" smtClean="0"/>
              <a:t>-v-</a:t>
            </a:r>
            <a:r>
              <a:rPr lang="cs-CZ" sz="1200" dirty="0" err="1" smtClean="0"/>
              <a:t>usa</a:t>
            </a:r>
            <a:r>
              <a:rPr lang="cs-CZ" sz="1200" dirty="0" smtClean="0"/>
              <a:t>-</a:t>
            </a:r>
            <a:r>
              <a:rPr lang="cs-CZ" sz="1200" dirty="0" err="1" smtClean="0"/>
              <a:t>vyprask</a:t>
            </a:r>
            <a:r>
              <a:rPr lang="cs-CZ" sz="1200" dirty="0" smtClean="0"/>
              <a:t>_77187.html&amp;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=FPx6iH59Q_hS8M&amp;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tyden.cz</a:t>
            </a:r>
            <a:r>
              <a:rPr lang="cs-CZ" sz="1200" dirty="0" smtClean="0"/>
              <a:t>/</a:t>
            </a:r>
            <a:r>
              <a:rPr lang="cs-CZ" sz="1200" dirty="0" err="1" smtClean="0"/>
              <a:t>obrazek</a:t>
            </a:r>
            <a:r>
              <a:rPr lang="cs-CZ" sz="1200" dirty="0" smtClean="0"/>
              <a:t>/</a:t>
            </a:r>
            <a:r>
              <a:rPr lang="cs-CZ" sz="1200" dirty="0" err="1" smtClean="0"/>
              <a:t>skola.biti</a:t>
            </a:r>
            <a:r>
              <a:rPr lang="cs-CZ" sz="1200" dirty="0" smtClean="0"/>
              <a:t>-48b1694abb580_558x369.jpg&amp;w=558&amp;h=369&amp;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=zBTsULPON6rI0QX-9IHwAw&amp;zoom=1&amp;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=707&amp;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=129&amp;dur=3519&amp;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=182&amp;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=276&amp;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=176&amp;ty=123&amp;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=135&amp;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=212&amp;</a:t>
            </a:r>
            <a:r>
              <a:rPr lang="cs-CZ" sz="1200" dirty="0" smtClean="0">
                <a:hlinkClick r:id="rId5" action="ppaction://hlinkfile"/>
              </a:rPr>
              <a:t>start=0&amp;</a:t>
            </a:r>
            <a:r>
              <a:rPr lang="cs-CZ" sz="1200" dirty="0" err="1" smtClean="0">
                <a:hlinkClick r:id="rId5" action="ppaction://hlinkfile"/>
              </a:rPr>
              <a:t>ndsp</a:t>
            </a:r>
            <a:r>
              <a:rPr lang="cs-CZ" sz="1200" dirty="0" smtClean="0">
                <a:hlinkClick r:id="rId5" action="ppaction://hlinkfile"/>
              </a:rPr>
              <a:t>=15&amp;</a:t>
            </a:r>
            <a:r>
              <a:rPr lang="cs-CZ" sz="1200" dirty="0" err="1" smtClean="0">
                <a:hlinkClick r:id="rId5" action="ppaction://hlinkfile"/>
              </a:rPr>
              <a:t>ved</a:t>
            </a:r>
            <a:r>
              <a:rPr lang="cs-CZ" sz="1200" dirty="0" smtClean="0">
                <a:hlinkClick r:id="rId5" action="ppaction://hlinkfile"/>
              </a:rPr>
              <a:t>=1t:429,r:14,s:0,i:128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?start=218&amp;um=1&amp;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=wpNGddkNbm4yhM:&amp;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karlscalculus.org</a:t>
            </a:r>
            <a:r>
              <a:rPr lang="cs-CZ" sz="1200" dirty="0" smtClean="0"/>
              <a:t>/calc1.html&amp;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=_ZRKEDvaV1LaDM&amp;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karlscalculus.org</a:t>
            </a:r>
            <a:r>
              <a:rPr lang="cs-CZ" sz="1200" dirty="0" smtClean="0"/>
              <a:t>/</a:t>
            </a:r>
            <a:r>
              <a:rPr lang="cs-CZ" sz="1200" dirty="0" err="1" smtClean="0"/>
              <a:t>counting.gif</a:t>
            </a:r>
            <a:r>
              <a:rPr lang="cs-CZ" sz="1200" dirty="0" smtClean="0"/>
              <a:t>&amp;w=229&amp;h=272&amp;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=aRbsUKCQApSZ0QXztYHQCQ&amp;zoom=1&amp;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=4&amp;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=126&amp;dur=6340&amp;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=217&amp;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=183&amp;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=80&amp;ty=127&amp;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=9&amp;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=143&amp;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=121&amp;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=28&amp;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=1t:429,r:32,s:200,i:100</a:t>
            </a:r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</a:t>
            </a:r>
            <a:r>
              <a:rPr lang="cs-CZ" sz="1200" dirty="0" err="1" smtClean="0"/>
              <a:t>MTloVmkvUfVgtM</a:t>
            </a:r>
            <a:r>
              <a:rPr lang="cs-CZ" sz="1200" dirty="0" smtClean="0"/>
              <a:t>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skola.hrou.sweb.cz/pomucky.htm&amp;docid=1z41Har6ffU0LM&amp;imgurl=http://skola.hrou.sweb.cz/images/M.jpg&amp;w=300&amp;h=409&amp;ei=tBXsUK6cEIjR0QX114GgAw&amp;zoom=1&amp;iact=rc&amp;dur=240&amp;sig=114654242521839938474&amp;page=2&amp;tbnh=149&amp;tbnw=108&amp;start=17&amp;ndsp=24&amp;ved=1t:429,r:29,s:0,i:191&amp;tx=37&amp;ty=37</a:t>
            </a:r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=o4rznWlstT2NRM:&amp;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duhovaskola.cz</a:t>
            </a:r>
            <a:r>
              <a:rPr lang="cs-CZ" sz="1200" dirty="0" smtClean="0"/>
              <a:t>/</a:t>
            </a:r>
            <a:r>
              <a:rPr lang="cs-CZ" sz="1200" dirty="0" err="1" smtClean="0"/>
              <a:t>zs</a:t>
            </a:r>
            <a:r>
              <a:rPr lang="cs-CZ" sz="1200" dirty="0" smtClean="0"/>
              <a:t>-</a:t>
            </a:r>
            <a:r>
              <a:rPr lang="cs-CZ" sz="1200" dirty="0" err="1" smtClean="0"/>
              <a:t>radcice</a:t>
            </a:r>
            <a:r>
              <a:rPr lang="cs-CZ" sz="1200" dirty="0" smtClean="0"/>
              <a:t>/</a:t>
            </a:r>
            <a:r>
              <a:rPr lang="cs-CZ" sz="1200" dirty="0" err="1" smtClean="0"/>
              <a:t>zapisy</a:t>
            </a:r>
            <a:r>
              <a:rPr lang="cs-CZ" sz="1200" dirty="0" smtClean="0"/>
              <a:t>-3/</a:t>
            </a:r>
            <a:r>
              <a:rPr lang="cs-CZ" sz="1200" dirty="0" err="1" smtClean="0"/>
              <a:t>prvni</a:t>
            </a:r>
            <a:r>
              <a:rPr lang="cs-CZ" sz="1200" dirty="0" smtClean="0"/>
              <a:t>-</a:t>
            </a:r>
            <a:r>
              <a:rPr lang="cs-CZ" sz="1200" dirty="0" err="1" smtClean="0"/>
              <a:t>trida</a:t>
            </a:r>
            <a:r>
              <a:rPr lang="cs-CZ" sz="1200" dirty="0" smtClean="0"/>
              <a:t>-1/&amp;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=_9VuY-7Zq7XV2M&amp;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duhovaskola.cz</a:t>
            </a:r>
            <a:r>
              <a:rPr lang="cs-CZ" sz="1200" dirty="0" smtClean="0"/>
              <a:t>/</a:t>
            </a:r>
            <a:r>
              <a:rPr lang="cs-CZ" sz="1200" dirty="0" err="1" smtClean="0"/>
              <a:t>Files</a:t>
            </a:r>
            <a:r>
              <a:rPr lang="cs-CZ" sz="1200" dirty="0" smtClean="0"/>
              <a:t>/zs16/</a:t>
            </a:r>
            <a:r>
              <a:rPr lang="cs-CZ" sz="1200" dirty="0" err="1" smtClean="0"/>
              <a:t>obrazky</a:t>
            </a:r>
            <a:r>
              <a:rPr lang="cs-CZ" sz="1200" dirty="0" smtClean="0"/>
              <a:t>/</a:t>
            </a:r>
            <a:r>
              <a:rPr lang="cs-CZ" sz="1200" dirty="0" err="1" smtClean="0"/>
              <a:t>skolak.jpg</a:t>
            </a:r>
            <a:r>
              <a:rPr lang="cs-CZ" sz="1200" dirty="0" smtClean="0"/>
              <a:t>&amp;w=204&amp;h=167&amp;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=3BbsULjRIemQ0AWN0YC4CQ&amp;zoom=1&amp;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=409&amp;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=383&amp;dur=1272&amp;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=133&amp;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=163&amp;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=75&amp;ty=84&amp;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=133&amp;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=163&amp;start=0&amp;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=15&amp;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=1t:429,r:12,s:</a:t>
            </a:r>
            <a:r>
              <a:rPr lang="cs-CZ" sz="1200" dirty="0" smtClean="0">
                <a:hlinkClick r:id="rId6"/>
              </a:rPr>
              <a:t>0,i:121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</a:t>
            </a:r>
            <a:r>
              <a:rPr lang="cs-CZ" sz="1200" dirty="0" err="1" smtClean="0"/>
              <a:t>esEZrBmVyeGyGM</a:t>
            </a:r>
            <a:r>
              <a:rPr lang="cs-CZ" sz="1200" dirty="0" smtClean="0"/>
              <a:t>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gymjev.cz</a:t>
            </a:r>
            <a:r>
              <a:rPr lang="cs-CZ" sz="1200" dirty="0" smtClean="0"/>
              <a:t>/kabinet/latinsky-jazyk/&amp;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=rHPKrXFEf6BpOM&amp;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gymjev.cz</a:t>
            </a:r>
            <a:r>
              <a:rPr lang="cs-CZ" sz="1200" dirty="0" smtClean="0"/>
              <a:t>/</a:t>
            </a:r>
            <a:r>
              <a:rPr lang="cs-CZ" sz="1200" dirty="0" err="1" smtClean="0"/>
              <a:t>wp</a:t>
            </a:r>
            <a:r>
              <a:rPr lang="cs-CZ" sz="1200" dirty="0" smtClean="0"/>
              <a:t>-</a:t>
            </a:r>
            <a:r>
              <a:rPr lang="cs-CZ" sz="1200" dirty="0" err="1" smtClean="0"/>
              <a:t>content</a:t>
            </a:r>
            <a:r>
              <a:rPr lang="cs-CZ" sz="1200" dirty="0" smtClean="0"/>
              <a:t>/</a:t>
            </a:r>
            <a:r>
              <a:rPr lang="cs-CZ" sz="1200" dirty="0" err="1" smtClean="0"/>
              <a:t>uploads</a:t>
            </a:r>
            <a:r>
              <a:rPr lang="cs-CZ" sz="1200" dirty="0" smtClean="0"/>
              <a:t>/2012/06/menu_</a:t>
            </a:r>
            <a:r>
              <a:rPr lang="cs-CZ" sz="1200" dirty="0" err="1" smtClean="0"/>
              <a:t>laboratorio</a:t>
            </a:r>
            <a:r>
              <a:rPr lang="cs-CZ" sz="1200" dirty="0" smtClean="0"/>
              <a:t>_latino-copia1-300x186.jpg&amp;w=300&amp;h=186&amp;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=YBfsUM6vG4_N0AX2kIDICQ&amp;zoom=1&amp;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=446&amp;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=150&amp;dur=4856&amp;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=148&amp;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=240&amp;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=90&amp;ty=112&amp;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=140&amp;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=226&amp;start=0&amp;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=21&amp;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=1t:429,r:4,s:0,i</a:t>
            </a:r>
            <a:r>
              <a:rPr lang="cs-CZ" sz="1200" dirty="0" smtClean="0">
                <a:hlinkClick r:id="rId7" action="ppaction://hlinkfile"/>
              </a:rPr>
              <a:t>:97</a:t>
            </a:r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85720" y="357166"/>
            <a:ext cx="8501122" cy="6143668"/>
          </a:xfrm>
        </p:spPr>
        <p:txBody>
          <a:bodyPr>
            <a:normAutofit/>
          </a:bodyPr>
          <a:lstStyle/>
          <a:p>
            <a:r>
              <a:rPr lang="cs-CZ" sz="1200" dirty="0" smtClean="0">
                <a:hlinkClick r:id="rId3"/>
              </a:rPr>
              <a:t>http://cs.wikipedia.org/wiki/Soubor:Rembrandt-Komensky1.jpg</a:t>
            </a:r>
            <a:endParaRPr lang="cs-CZ" sz="1200" dirty="0" smtClean="0"/>
          </a:p>
          <a:p>
            <a:r>
              <a:rPr lang="cs-CZ" sz="1200" dirty="0" smtClean="0">
                <a:hlinkClick r:id="rId4"/>
              </a:rPr>
              <a:t>http://cs.wikipedia.org/wiki/Soubor:Naarden_kl.JPG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=UVK7v5OG66KTyM:&amp;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guangxiedu.net</a:t>
            </a:r>
            <a:r>
              <a:rPr lang="cs-CZ" sz="1200" dirty="0" smtClean="0"/>
              <a:t>/62/</a:t>
            </a:r>
            <a:r>
              <a:rPr lang="cs-CZ" sz="1200" dirty="0" err="1" smtClean="0"/>
              <a:t>general</a:t>
            </a:r>
            <a:r>
              <a:rPr lang="cs-CZ" sz="1200" dirty="0" smtClean="0"/>
              <a:t>-</a:t>
            </a:r>
            <a:r>
              <a:rPr lang="cs-CZ" sz="1200" dirty="0" err="1" smtClean="0"/>
              <a:t>classification</a:t>
            </a:r>
            <a:r>
              <a:rPr lang="cs-CZ" sz="1200" dirty="0" smtClean="0"/>
              <a:t>-</a:t>
            </a:r>
            <a:r>
              <a:rPr lang="cs-CZ" sz="1200" dirty="0" err="1" smtClean="0"/>
              <a:t>of</a:t>
            </a:r>
            <a:r>
              <a:rPr lang="cs-CZ" sz="1200" dirty="0" smtClean="0"/>
              <a:t>-</a:t>
            </a:r>
            <a:r>
              <a:rPr lang="cs-CZ" sz="1200" dirty="0" err="1" smtClean="0"/>
              <a:t>methods</a:t>
            </a:r>
            <a:r>
              <a:rPr lang="cs-CZ" sz="1200" dirty="0" smtClean="0"/>
              <a:t>-in-</a:t>
            </a:r>
            <a:r>
              <a:rPr lang="cs-CZ" sz="1200" dirty="0" err="1" smtClean="0"/>
              <a:t>teaching.html</a:t>
            </a:r>
            <a:r>
              <a:rPr lang="cs-CZ" sz="1200" dirty="0" smtClean="0"/>
              <a:t>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=O5b-jQXvf1--</a:t>
            </a:r>
            <a:r>
              <a:rPr lang="cs-CZ" sz="1200" dirty="0" err="1" smtClean="0"/>
              <a:t>qM</a:t>
            </a:r>
            <a:r>
              <a:rPr lang="cs-CZ" sz="1200" dirty="0" smtClean="0"/>
              <a:t>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guangxiedu.net</a:t>
            </a:r>
            <a:r>
              <a:rPr lang="cs-CZ" sz="1200" dirty="0" smtClean="0"/>
              <a:t>/</a:t>
            </a:r>
            <a:r>
              <a:rPr lang="cs-CZ" sz="1200" dirty="0" err="1" smtClean="0"/>
              <a:t>wp</a:t>
            </a:r>
            <a:r>
              <a:rPr lang="cs-CZ" sz="1200" dirty="0" smtClean="0"/>
              <a:t>-</a:t>
            </a:r>
            <a:r>
              <a:rPr lang="cs-CZ" sz="1200" dirty="0" err="1" smtClean="0"/>
              <a:t>content</a:t>
            </a:r>
            <a:r>
              <a:rPr lang="cs-CZ" sz="1200" dirty="0" smtClean="0"/>
              <a:t>/</a:t>
            </a:r>
            <a:r>
              <a:rPr lang="cs-CZ" sz="1200" dirty="0" err="1" smtClean="0"/>
              <a:t>uploads</a:t>
            </a:r>
            <a:r>
              <a:rPr lang="cs-CZ" sz="1200" dirty="0" smtClean="0"/>
              <a:t>/2011/07/</a:t>
            </a:r>
            <a:r>
              <a:rPr lang="cs-CZ" sz="1200" dirty="0" err="1" smtClean="0"/>
              <a:t>teacher</a:t>
            </a:r>
            <a:r>
              <a:rPr lang="cs-CZ" sz="1200" dirty="0" smtClean="0"/>
              <a:t>_</a:t>
            </a:r>
            <a:r>
              <a:rPr lang="cs-CZ" sz="1200" dirty="0" err="1" smtClean="0"/>
              <a:t>teaching</a:t>
            </a:r>
            <a:r>
              <a:rPr lang="cs-CZ" sz="1200" dirty="0" smtClean="0"/>
              <a:t>-13238.gif&amp;w=360&amp;h=332&amp;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</a:t>
            </a:r>
            <a:r>
              <a:rPr lang="cs-CZ" sz="1200" dirty="0" err="1" smtClean="0"/>
              <a:t>WRjsUN</a:t>
            </a:r>
            <a:r>
              <a:rPr lang="cs-CZ" sz="1200" dirty="0" smtClean="0"/>
              <a:t>_eLaWA0AW40YCwBg&amp;zoom=1&amp;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=749&amp;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=292&amp;dur=1599&amp;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=216&amp;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=234&amp;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=114&amp;ty=158&amp;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=4&amp;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=147&amp;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=155&amp;start=56&amp;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=22&amp;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</a:t>
            </a:r>
            <a:r>
              <a:rPr lang="cs-CZ" sz="1200" dirty="0" smtClean="0">
                <a:hlinkClick r:id="rId5"/>
              </a:rPr>
              <a:t>429,r:61,s:0,i:287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?start=169&amp;um=1&amp;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tbo</a:t>
            </a:r>
            <a:r>
              <a:rPr lang="cs-CZ" sz="1200" dirty="0" smtClean="0"/>
              <a:t>=d&amp;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</a:t>
            </a:r>
            <a:r>
              <a:rPr lang="cs-CZ" sz="1200" dirty="0" err="1" smtClean="0"/>
              <a:t>HAkCIVEx</a:t>
            </a:r>
            <a:r>
              <a:rPr lang="cs-CZ" sz="1200" dirty="0" smtClean="0"/>
              <a:t>_6uxsM:&amp;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besthomedecorators.com/emotion/emotion-faces-sad.html&amp;docid=GMo18dGFzjYziM&amp;imgurl=http://www.designdownloader.com/item/pngl/emotion_f028/emotion_f028-20111114203407-00005.png&amp;w=400&amp;h=400&amp;ei=lRnsUKi7BeWW0QXkjYCwCA&amp;zoom=1&amp;iact=hc&amp;vpx=646&amp;vpy=62&amp;dur=2651&amp;hovh=225&amp;hovw=225&amp;tx=144&amp;ty=162&amp;sig=114654242521839938474&amp;page=8&amp;tbnh=142&amp;tbnw=142&amp;ndsp=24&amp;ved=1t:429,r:73,s:100,i:223</a:t>
            </a:r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designdownloader.com/item/pngl/emotion_f028/emotion_f028-20111114203407-00005.png">
            <a:hlinkClick r:id="" action="ppaction://hlinkshowjump?jump=lastslideviewed" highlightClick="1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000108"/>
            <a:ext cx="3810000" cy="3810000"/>
          </a:xfrm>
          <a:prstGeom prst="rect">
            <a:avLst/>
          </a:prstGeom>
          <a:noFill/>
        </p:spPr>
      </p:pic>
      <p:sp>
        <p:nvSpPr>
          <p:cNvPr id="4" name="TextovéPole 3">
            <a:hlinkClick r:id="" action="ppaction://hlinkshowjump?jump=lastslideviewed" highlightClick="1"/>
          </p:cNvPr>
          <p:cNvSpPr txBox="1"/>
          <p:nvPr/>
        </p:nvSpPr>
        <p:spPr>
          <a:xfrm>
            <a:off x="6215074" y="4286256"/>
            <a:ext cx="24540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Špatně !!!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622</Words>
  <Application>Microsoft Office PowerPoint</Application>
  <PresentationFormat>Předvádění na obrazovce (4:3)</PresentationFormat>
  <Paragraphs>95</Paragraphs>
  <Slides>24</Slides>
  <Notes>24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sady Office</vt:lpstr>
      <vt:lpstr>Snímek 1</vt:lpstr>
      <vt:lpstr>ŠKOLA  J.A.KOMENSKÝ</vt:lpstr>
      <vt:lpstr>Snímek 3</vt:lpstr>
      <vt:lpstr>Školství na přelomu 17. a 18. století</vt:lpstr>
      <vt:lpstr>Snímek 5</vt:lpstr>
      <vt:lpstr>Snímek 6</vt:lpstr>
      <vt:lpstr>Snímek 7</vt:lpstr>
      <vt:lpstr>Snímek 8</vt:lpstr>
      <vt:lpstr>Jan Amos Komenský – „Učitel národů“</vt:lpstr>
      <vt:lpstr>Snímek 10</vt:lpstr>
      <vt:lpstr>Snímek 11</vt:lpstr>
      <vt:lpstr>Snímek 12</vt:lpstr>
      <vt:lpstr>Zásady J.A. Komenského</vt:lpstr>
      <vt:lpstr>Snímek 14</vt:lpstr>
      <vt:lpstr>OTÁZKY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David</cp:lastModifiedBy>
  <cp:revision>4</cp:revision>
  <dcterms:created xsi:type="dcterms:W3CDTF">2012-09-18T18:28:05Z</dcterms:created>
  <dcterms:modified xsi:type="dcterms:W3CDTF">2013-01-25T07:35:15Z</dcterms:modified>
</cp:coreProperties>
</file>