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4660"/>
  </p:normalViewPr>
  <p:slideViewPr>
    <p:cSldViewPr>
      <p:cViewPr>
        <p:scale>
          <a:sx n="66" d="100"/>
          <a:sy n="66" d="100"/>
        </p:scale>
        <p:origin x="-48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2A4C2-C607-48E1-B860-EAC115362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06FF0-0B28-428D-B254-1EA5C8D77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7F2A9-B92F-4C73-8378-AEB15C576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641C6-2DC3-4A5D-B50F-BF5C9EA3A9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D3446-1DA0-4863-9032-2C9BDFBD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27708-952B-4106-A588-F5E0D460AE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386E3-950C-4677-B073-6159489BF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B4849-19C4-486B-AB4E-EA034E403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7AC9A-CFDC-4EED-85C0-F21CD1D854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AB8BB-D475-4078-AA47-7E91447217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E162B-7096-452A-86A0-07B5B9045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88C72-F099-4969-B499-6B3E784086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%C4%8Cern%C3%A9_jezero_zab%C3%ADran%C3%A9_z_karov%C3%A9_st%C4%9Bny.JPG" TargetMode="External"/><Relationship Id="rId3" Type="http://schemas.openxmlformats.org/officeDocument/2006/relationships/hyperlink" Target="http://upload.wikimedia.org/wikipedia/commons/thumb/6/60/Plzen_Region_CoA_CZ.svg/398px-Plzen_Region_CoA_CZ.svg.png" TargetMode="External"/><Relationship Id="rId7" Type="http://schemas.openxmlformats.org/officeDocument/2006/relationships/hyperlink" Target="&amp;ved=1t:429,r:26,s:0,i:189" TargetMode="External"/><Relationship Id="rId2" Type="http://schemas.openxmlformats.org/officeDocument/2006/relationships/hyperlink" Target="http://upload.wikimedia.org/wikipedia/commons/thumb/4/4b/Flag_of_Plzen_Region.svg/640px-Flag_of_Plzen_Region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f/f4/P%C5%99%C3%ADrodatwo.jpg/600px-P%C5%99%C3%ADrodatwo.jpg" TargetMode="External"/><Relationship Id="rId5" Type="http://schemas.openxmlformats.org/officeDocument/2006/relationships/hyperlink" Target="http://cs.wikipedia.org/wiki/Soubor:Plzen_small_CoA.png" TargetMode="External"/><Relationship Id="rId4" Type="http://schemas.openxmlformats.org/officeDocument/2006/relationships/hyperlink" Target="http://cs.wikipedia.org/wiki/Soubor:2004_Plzensky_kraj.png" TargetMode="External"/><Relationship Id="rId9" Type="http://schemas.openxmlformats.org/officeDocument/2006/relationships/hyperlink" Target="http://upload.wikimedia.org/wikipedia/commons/thumb/9/9a/Motiva%C4%8Dn%C3%AD-foto-%C4%8Certovo-jezero.jpg/640px-Motiva%C4%8Dn%C3%AD-foto-%C4%8Certovo-jezero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b/View_of_the_Rab%C3%AD_Castle_(1).JPG/640px-View_of_the_Rab%C3%AD_Castle_(1).JPG" TargetMode="External"/><Relationship Id="rId7" Type="http://schemas.openxmlformats.org/officeDocument/2006/relationships/hyperlink" Target="http://cs.wikipedia.org/wiki/Soubor:BurgSvihov.jpg" TargetMode="External"/><Relationship Id="rId2" Type="http://schemas.openxmlformats.org/officeDocument/2006/relationships/hyperlink" Target="http://svihov.blog.cz/galerie/svihovska-galerie#5111814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%C4%8Cern%C3%A9_jezero_-_eastern_bank.jpg" TargetMode="External"/><Relationship Id="rId5" Type="http://schemas.openxmlformats.org/officeDocument/2006/relationships/hyperlink" Target="102&amp;ty=92" TargetMode="External"/><Relationship Id="rId4" Type="http://schemas.openxmlformats.org/officeDocument/2006/relationships/hyperlink" Target="175&amp;ndsp=24&amp;ved=1t:429,r:34,s:0,i:46&amp;tx=178&amp;ty=103&amp;vpx=724&amp;vpy=4&amp;hovh=194&amp;hovw=259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1&amp;tbnh=142&amp;tbnw=202&amp;start=0&amp;ndsp=15&amp;ved=1t:429,r:0,s:0,i:95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13_38_Prvouka_Plzeňský </a:t>
            </a:r>
            <a:r>
              <a:rPr lang="cs-CZ" i="1" dirty="0" smtClean="0">
                <a:latin typeface="Garamond" pitchFamily="18" charset="0"/>
              </a:rPr>
              <a:t>kraj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s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poměry Plzeňského kraje.Slouží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prověření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3071810"/>
            <a:ext cx="7772400" cy="1470025"/>
          </a:xfrm>
        </p:spPr>
        <p:txBody>
          <a:bodyPr/>
          <a:lstStyle/>
          <a:p>
            <a:r>
              <a:rPr lang="cs-CZ" dirty="0" smtClean="0"/>
              <a:t>PLZEŇSKÝ KRAJ</a:t>
            </a:r>
            <a:endParaRPr lang="cs-CZ" dirty="0"/>
          </a:p>
        </p:txBody>
      </p:sp>
      <p:pic>
        <p:nvPicPr>
          <p:cNvPr id="26626" name="Picture 2" descr="http://upload.wikimedia.org/wikipedia/commons/thumb/4/4b/Flag_of_Plzen_Region.svg/640px-Flag_of_Plzen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85728"/>
            <a:ext cx="3500462" cy="2335465"/>
          </a:xfrm>
          <a:prstGeom prst="rect">
            <a:avLst/>
          </a:prstGeom>
          <a:noFill/>
        </p:spPr>
      </p:pic>
      <p:pic>
        <p:nvPicPr>
          <p:cNvPr id="26628" name="Picture 4" descr="http://upload.wikimedia.org/wikipedia/commons/thumb/6/60/Plzen_Region_CoA_CZ.svg/398px-Plzen_Region_CoA_CZ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4429108"/>
            <a:ext cx="2013956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oubor:2004 Plzensky 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785794"/>
            <a:ext cx="8202505" cy="4748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Krajské město Plzeň</a:t>
            </a:r>
          </a:p>
        </p:txBody>
      </p:sp>
      <p:pic>
        <p:nvPicPr>
          <p:cNvPr id="24578" name="Picture 2" descr="http://czechtour.net/img/fotografie/plzen-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071678"/>
            <a:ext cx="5595934" cy="4196951"/>
          </a:xfrm>
          <a:prstGeom prst="rect">
            <a:avLst/>
          </a:prstGeom>
          <a:noFill/>
        </p:spPr>
      </p:pic>
      <p:pic>
        <p:nvPicPr>
          <p:cNvPr id="24580" name="Picture 4" descr="Soubor:Plzen small Co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500306"/>
            <a:ext cx="1285876" cy="1457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28625"/>
            <a:ext cx="8215313" cy="592931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Ostatní města – Klatovy, Rokycany, Tachov, Sušice, Domažlice</a:t>
            </a:r>
          </a:p>
          <a:p>
            <a:endParaRPr lang="cs-CZ" dirty="0"/>
          </a:p>
        </p:txBody>
      </p:sp>
      <p:pic>
        <p:nvPicPr>
          <p:cNvPr id="30722" name="Picture 2" descr="http://www.benzinky.cz/cms/mapy/mapa_plzensky_kraj_s_okres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1643050"/>
            <a:ext cx="3714776" cy="43033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Šumava (</a:t>
            </a:r>
            <a:r>
              <a:rPr lang="cs-CZ" dirty="0" err="1" smtClean="0"/>
              <a:t>Plechý</a:t>
            </a:r>
            <a:r>
              <a:rPr lang="cs-CZ" dirty="0" smtClean="0"/>
              <a:t> 1378m)</a:t>
            </a:r>
            <a:endParaRPr lang="cs-CZ" dirty="0"/>
          </a:p>
        </p:txBody>
      </p:sp>
      <p:pic>
        <p:nvPicPr>
          <p:cNvPr id="23554" name="Picture 2" descr="http://upload.wikimedia.org/wikipedia/commons/thumb/f/f4/P%C5%99%C3%ADrodatwo.jpg/600px-P%C5%99%C3%ADrodatw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071678"/>
            <a:ext cx="5715000" cy="42148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57250" y="428625"/>
            <a:ext cx="8286750" cy="600075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 Český les</a:t>
            </a:r>
            <a:endParaRPr lang="cs-CZ" dirty="0"/>
          </a:p>
        </p:txBody>
      </p:sp>
      <p:pic>
        <p:nvPicPr>
          <p:cNvPr id="31746" name="Picture 2" descr="http://www.slever.cz/uploaded/1misa/52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00174"/>
            <a:ext cx="7985385" cy="4071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Berounka – vzniká soutokem Mže, Radbuzy, </a:t>
            </a:r>
            <a:r>
              <a:rPr lang="cs-CZ" dirty="0" err="1" smtClean="0"/>
              <a:t>Úhlavy</a:t>
            </a:r>
            <a:r>
              <a:rPr lang="cs-CZ" dirty="0" smtClean="0"/>
              <a:t> a </a:t>
            </a:r>
            <a:r>
              <a:rPr lang="cs-CZ" dirty="0" err="1" smtClean="0"/>
              <a:t>Úslavy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1266" name="Picture 2" descr="http://www.padlo.cz/uploads/reky/f1266011342_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2786058"/>
            <a:ext cx="5715000" cy="38576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85750"/>
            <a:ext cx="8286750" cy="614362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Ledovcová jezera – Černé jezero – největší a nejhlubší (40m), Čertovo jezero</a:t>
            </a:r>
            <a:endParaRPr lang="cs-CZ" dirty="0"/>
          </a:p>
        </p:txBody>
      </p:sp>
      <p:pic>
        <p:nvPicPr>
          <p:cNvPr id="10242" name="Picture 2" descr="Soubor:&amp;Ccaron;erné jezero zabírané z karové st&amp;ecaron;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4286250" cy="4786306"/>
          </a:xfrm>
          <a:prstGeom prst="rect">
            <a:avLst/>
          </a:prstGeom>
          <a:noFill/>
        </p:spPr>
      </p:pic>
      <p:pic>
        <p:nvPicPr>
          <p:cNvPr id="10244" name="Picture 4" descr="http://upload.wikimedia.org/wikipedia/commons/thumb/9/9a/Motiva%C4%8Dn%C3%AD-foto-%C4%8Certovo-jezero.jpg/640px-Motiva%C4%8Dn%C3%AD-foto-%C4%8Certovo-jezer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2285992"/>
            <a:ext cx="3738546" cy="29292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Pěstování brambor a nenáročných obilovin (oves), karafiáty (Klatovy), chov skotu</a:t>
            </a:r>
            <a:endParaRPr lang="cs-CZ" dirty="0"/>
          </a:p>
        </p:txBody>
      </p:sp>
      <p:pic>
        <p:nvPicPr>
          <p:cNvPr id="9218" name="Picture 2" descr="http://www.zdorovienam.ru/plodi_cheliteli/ov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3071810"/>
            <a:ext cx="38100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614353"/>
          </a:xfrm>
        </p:spPr>
        <p:txBody>
          <a:bodyPr>
            <a:noAutofit/>
          </a:bodyPr>
          <a:lstStyle/>
          <a:p>
            <a:r>
              <a:rPr lang="cs-CZ" sz="3600" dirty="0" smtClean="0"/>
              <a:t>V okolí Plzně se těží kaolín a keramické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2714620"/>
            <a:ext cx="91440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 Plzeň – Prazdroj, Škodovy závody – lokomotivy,  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819368" y="3201415"/>
            <a:ext cx="14667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turbíny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54277" y="2119962"/>
            <a:ext cx="1717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suroviny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A PAMÁTNÁ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CHKO – Český les, Šumava</a:t>
            </a:r>
          </a:p>
          <a:p>
            <a:r>
              <a:rPr lang="cs-CZ" dirty="0" smtClean="0"/>
              <a:t>NP – Šumava</a:t>
            </a:r>
          </a:p>
          <a:p>
            <a:r>
              <a:rPr lang="cs-CZ" dirty="0" smtClean="0"/>
              <a:t>Vodní hrad </a:t>
            </a:r>
            <a:r>
              <a:rPr lang="cs-CZ" dirty="0" err="1" smtClean="0"/>
              <a:t>Švihov</a:t>
            </a:r>
            <a:endParaRPr lang="cs-CZ" dirty="0"/>
          </a:p>
        </p:txBody>
      </p:sp>
      <p:pic>
        <p:nvPicPr>
          <p:cNvPr id="7170" name="Picture 2" descr="http://nd01.jxs.cz/162/993/f5fa0cfd17_51118148_v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3714752"/>
            <a:ext cx="7170444" cy="25572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00125" y="428625"/>
            <a:ext cx="8143875" cy="600075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Hrad Rábí</a:t>
            </a:r>
            <a:endParaRPr lang="cs-CZ" dirty="0"/>
          </a:p>
        </p:txBody>
      </p:sp>
      <p:pic>
        <p:nvPicPr>
          <p:cNvPr id="6146" name="Picture 2" descr="http://upload.wikimedia.org/wikipedia/commons/thumb/6/6b/View_of_the_Rab%C3%AD_Castle_%281%29.JPG/640px-View_of_the_Rab%C3%AD_Castle_%281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85860"/>
            <a:ext cx="7963635" cy="5091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286750" cy="600075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Domažlice – Chodské slavnosti</a:t>
            </a:r>
            <a:endParaRPr lang="cs-CZ" dirty="0"/>
          </a:p>
        </p:txBody>
      </p:sp>
      <p:pic>
        <p:nvPicPr>
          <p:cNvPr id="5122" name="Picture 2" descr="http://www.mrakovskysoubor.cz/imgstore/web%20chodsk%C3%BD%202011/P8140430201109011307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500174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Soutok Berounky tvoří:</a:t>
            </a:r>
            <a:endParaRPr lang="cs-CZ" sz="2400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0" y="2214554"/>
            <a:ext cx="3857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Svratka a Svitava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0" y="2571744"/>
            <a:ext cx="4348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Mže, Radbuza, </a:t>
            </a:r>
            <a:r>
              <a:rPr lang="cs-CZ" sz="2400" dirty="0" err="1" smtClean="0"/>
              <a:t>Úhlava</a:t>
            </a:r>
            <a:r>
              <a:rPr lang="cs-CZ" sz="2400" dirty="0" smtClean="0"/>
              <a:t> a </a:t>
            </a:r>
            <a:r>
              <a:rPr lang="cs-CZ" sz="2400" dirty="0" err="1" smtClean="0"/>
              <a:t>Úslava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0" y="2928934"/>
            <a:ext cx="3429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Vltava a Labe </a:t>
            </a:r>
            <a:endParaRPr lang="cs-CZ" sz="2400" dirty="0"/>
          </a:p>
        </p:txBody>
      </p:sp>
      <p:pic>
        <p:nvPicPr>
          <p:cNvPr id="7170" name="Picture 2" descr="http://regiony.ic.cz/clanky/plzen/berounka_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3286124"/>
            <a:ext cx="6438900" cy="34099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00063"/>
            <a:ext cx="8229600" cy="614362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>Nejhlubší a největší jezero je:</a:t>
            </a:r>
          </a:p>
          <a:p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500034" y="1495655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Černé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00034" y="1895765"/>
            <a:ext cx="1491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Čertovo</a:t>
            </a:r>
            <a:endParaRPr lang="cs-CZ" sz="2400" dirty="0"/>
          </a:p>
        </p:txBody>
      </p:sp>
      <p:sp>
        <p:nvSpPr>
          <p:cNvPr id="7" name="TextovéPole 6">
            <a:hlinkClick r:id="" action="ppaction://hlinkshowjump?jump=lastslide" highlightClick="1"/>
          </p:cNvPr>
          <p:cNvSpPr txBox="1"/>
          <p:nvPr/>
        </p:nvSpPr>
        <p:spPr>
          <a:xfrm>
            <a:off x="500034" y="2252955"/>
            <a:ext cx="1637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Máchovo</a:t>
            </a:r>
            <a:endParaRPr lang="cs-CZ" sz="2400" dirty="0"/>
          </a:p>
        </p:txBody>
      </p:sp>
      <p:pic>
        <p:nvPicPr>
          <p:cNvPr id="4098" name="Picture 2" descr="Soubor:&amp;Ccaron;erné jezero - eastern ban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1857364"/>
            <a:ext cx="5286412" cy="3958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42938"/>
            <a:ext cx="8229600" cy="61436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Co je na obrázku:</a:t>
            </a:r>
            <a:endParaRPr lang="cs-CZ" sz="2400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357158" y="2000240"/>
            <a:ext cx="225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Hrad Karlštejn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357158" y="2357430"/>
            <a:ext cx="1856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Hrad Loket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357158" y="2714620"/>
            <a:ext cx="271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Vodní hrad </a:t>
            </a:r>
            <a:r>
              <a:rPr lang="cs-CZ" sz="2400" dirty="0" err="1" smtClean="0"/>
              <a:t>Švihov</a:t>
            </a:r>
            <a:endParaRPr lang="cs-CZ" sz="2400" dirty="0"/>
          </a:p>
        </p:txBody>
      </p:sp>
      <p:pic>
        <p:nvPicPr>
          <p:cNvPr id="3074" name="Picture 2" descr="Soubor:BurgSvih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1857364"/>
            <a:ext cx="4500562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28625"/>
            <a:ext cx="8229600" cy="6143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Co je na obrázku:</a:t>
            </a:r>
            <a:endParaRPr lang="cs-CZ" sz="2400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524949" y="1857364"/>
            <a:ext cx="1975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Hrad </a:t>
            </a:r>
            <a:r>
              <a:rPr lang="cs-CZ" sz="2400" dirty="0" err="1" smtClean="0"/>
              <a:t>Švihov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524949" y="2214554"/>
            <a:ext cx="1726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Hrad Rábí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24949" y="2571744"/>
            <a:ext cx="1943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Hrad Trosky</a:t>
            </a:r>
            <a:endParaRPr lang="cs-CZ" sz="2400" dirty="0"/>
          </a:p>
        </p:txBody>
      </p:sp>
      <p:pic>
        <p:nvPicPr>
          <p:cNvPr id="2050" name="Picture 2" descr="http://absolventi.gymcheb.cz/2010/mahoblo/septima/hrady/rab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2428868"/>
            <a:ext cx="5605615" cy="37195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00063"/>
            <a:ext cx="8229600" cy="614362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>Nejvyšší vrchol Šumavy je:</a:t>
            </a:r>
          </a:p>
          <a:p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42876" y="1752889"/>
            <a:ext cx="49291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dirty="0" smtClean="0"/>
              <a:t>a) </a:t>
            </a:r>
            <a:r>
              <a:rPr lang="cs-CZ" sz="2400" dirty="0" smtClean="0"/>
              <a:t>Klínovec (1244m</a:t>
            </a:r>
            <a:r>
              <a:rPr lang="cs-CZ" sz="2400" dirty="0" smtClean="0"/>
              <a:t>)</a:t>
            </a:r>
          </a:p>
          <a:p>
            <a:pPr marL="342900" indent="-342900"/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42844" y="2143116"/>
            <a:ext cx="7572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Sněžka (1602m)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142876" y="2538707"/>
            <a:ext cx="2407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</a:t>
            </a:r>
            <a:r>
              <a:rPr lang="cs-CZ" sz="2400" dirty="0" err="1" smtClean="0"/>
              <a:t>Plechý</a:t>
            </a:r>
            <a:r>
              <a:rPr lang="cs-CZ" sz="2400" dirty="0" smtClean="0"/>
              <a:t> (1377m)</a:t>
            </a:r>
            <a:endParaRPr lang="cs-CZ" sz="2400" dirty="0"/>
          </a:p>
        </p:txBody>
      </p:sp>
      <p:pic>
        <p:nvPicPr>
          <p:cNvPr id="1026" name="Picture 2" descr="http://www.tisicovky.cz/exp/sumava/hranicnik-hlv68/F682DCA6-ADC7-4A56-A262-B86DEC524368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2071678"/>
            <a:ext cx="5524496" cy="41433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28625"/>
            <a:ext cx="8143875" cy="6000750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http://upload.wikimedia.org/wikipedia/commons/thumb/4/4b/Flag_of_Plzen_Region.svg/640px-Flag_of_Plzen_Region.svg.png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http://upload.wikimedia.org/wikipedia/commons/thumb/6/60/Plzen_Region_CoA_CZ.svg/398px-Plzen_Region_CoA_CZ.svg.png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http://cs.wikipedia.org/wiki/Soubor:2004_Plzensky_kraj.png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http://cs.wikipedia.org/wiki/Soubor:Plzen_small_CoA.png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=7v17-o4pH1sFdM:&amp;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czechtour.net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/open-</a:t>
            </a:r>
            <a:r>
              <a:rPr lang="cs-CZ" sz="1200" dirty="0" err="1" smtClean="0"/>
              <a:t>plzen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=RQLVVMnwcb0pGM&amp;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czechtour.net/img/fotografie/plzen-03.jpg&amp;w=1024&amp;h=768&amp;ei=nfKpULu1GcXIsgadrYCIAw&amp;zoom=1&amp;iact=rc&amp;dur=475&amp;sig=114654242521839938474&amp;sqi=2&amp;page=1&amp;tbnh=144&amp;tbnw=174&amp;start=0&amp;ndsp=15&amp;ved=1t:429,r:6,s:0,i:152&amp;tx=60&amp;ty=113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=zEm70WkzGsoFYM:&amp;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=http://www.benzinky.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prislusenstvi</a:t>
            </a:r>
            <a:r>
              <a:rPr lang="cs-CZ" sz="1200" dirty="0" smtClean="0"/>
              <a:t>-link-kraj-1343&amp;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amN</a:t>
            </a:r>
            <a:r>
              <a:rPr lang="cs-CZ" sz="1200" dirty="0" smtClean="0"/>
              <a:t>_</a:t>
            </a:r>
            <a:r>
              <a:rPr lang="cs-CZ" sz="1200" dirty="0" err="1" smtClean="0"/>
              <a:t>zVafUCESEM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=http://www.benzinky.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cms</a:t>
            </a:r>
            <a:r>
              <a:rPr lang="cs-CZ" sz="1200" dirty="0" smtClean="0"/>
              <a:t>/mapy/mapa_</a:t>
            </a:r>
            <a:r>
              <a:rPr lang="cs-CZ" sz="1200" dirty="0" err="1" smtClean="0"/>
              <a:t>plzensky</a:t>
            </a:r>
            <a:r>
              <a:rPr lang="cs-CZ" sz="1200" dirty="0" smtClean="0"/>
              <a:t>_kraj_s_okresy.</a:t>
            </a:r>
            <a:r>
              <a:rPr lang="cs-CZ" sz="1200" dirty="0" err="1" smtClean="0"/>
              <a:t>gif</a:t>
            </a:r>
            <a:r>
              <a:rPr lang="cs-CZ" sz="1200" dirty="0" smtClean="0"/>
              <a:t>&amp;w=251&amp;h=315&amp;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GPSpUIbnDI</a:t>
            </a:r>
            <a:r>
              <a:rPr lang="cs-CZ" sz="1200" dirty="0" smtClean="0"/>
              <a:t>_EswbO8oHQCQ&amp;zoom=1&amp;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=783&amp;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=278&amp;dur=16796&amp;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=252&amp;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=200&amp;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=136&amp;ty=153&amp;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=105&amp;start=0&amp;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=1t:429,r:12,s:0,i:104</a:t>
            </a:r>
          </a:p>
          <a:p>
            <a:r>
              <a:rPr lang="cs-CZ" sz="1200" dirty="0" smtClean="0">
                <a:hlinkClick r:id="rId6"/>
              </a:rPr>
              <a:t>http://upload.wikimedia.org/wikipedia/commons/thumb/f/f4/P%C5%99%C3%ADrodatwo.jpg/600px-P%C5%99%C3%ADrodatwo.jpg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=3kQP2_tGbAJH2M:&amp;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slever.cz</a:t>
            </a:r>
            <a:r>
              <a:rPr lang="cs-CZ" sz="1200" dirty="0" smtClean="0"/>
              <a:t>/slevy/pobyt-pro-dva-s-polopenzi-v-hotelu-</a:t>
            </a:r>
            <a:r>
              <a:rPr lang="cs-CZ" sz="1200" dirty="0" err="1" smtClean="0"/>
              <a:t>haltrava</a:t>
            </a:r>
            <a:r>
              <a:rPr lang="cs-CZ" sz="1200" dirty="0" smtClean="0"/>
              <a:t>-v-klenci-pod-</a:t>
            </a:r>
            <a:r>
              <a:rPr lang="cs-CZ" sz="1200" dirty="0" err="1" smtClean="0"/>
              <a:t>cechovem</a:t>
            </a:r>
            <a:r>
              <a:rPr lang="cs-CZ" sz="1200" dirty="0" smtClean="0"/>
              <a:t>-na-domazlicku22/&amp;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=1p2YfZT2MIrrnM&amp;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slever.cz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uploaded</a:t>
            </a:r>
            <a:r>
              <a:rPr lang="cs-CZ" sz="1200" dirty="0" smtClean="0"/>
              <a:t>/1misa/52_1.jpg&amp;w=940&amp;h=332&amp;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=yPWpUJT0K8jzsgbz_</a:t>
            </a:r>
            <a:r>
              <a:rPr lang="cs-CZ" sz="1200" dirty="0" err="1" smtClean="0"/>
              <a:t>oDICQ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=153&amp;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=313&amp;dur=2674&amp;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=133&amp;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=378&amp;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=274&amp;ty=94&amp;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=98&amp;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=251&amp;start=15&amp;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ved</a:t>
            </a:r>
            <a:r>
              <a:rPr lang="cs-CZ" sz="1200" dirty="0" smtClean="0">
                <a:hlinkClick r:id="rId7"/>
              </a:rPr>
              <a:t>=1t:429,r:26,s:0,i:189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=y01ckY91Z3h-0M:&amp;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=http://www.padlo.</a:t>
            </a:r>
            <a:r>
              <a:rPr lang="cs-CZ" sz="1200" dirty="0" err="1" smtClean="0"/>
              <a:t>cz</a:t>
            </a:r>
            <a:r>
              <a:rPr lang="cs-CZ" sz="1200" dirty="0" smtClean="0"/>
              <a:t>/reka/5/</a:t>
            </a:r>
            <a:r>
              <a:rPr lang="cs-CZ" sz="1200" dirty="0" err="1" smtClean="0"/>
              <a:t>berounka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=TgpsXYj1vVYW9M&amp;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=http://www.padlo.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/reky/f1266011342_</a:t>
            </a:r>
            <a:r>
              <a:rPr lang="cs-CZ" sz="1200" dirty="0" err="1" smtClean="0"/>
              <a:t>t.jpg</a:t>
            </a:r>
            <a:r>
              <a:rPr lang="cs-CZ" sz="1200" dirty="0" smtClean="0"/>
              <a:t>&amp;w=600&amp;h=450&amp;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ufapUJLbGcHetAbzlYHgBA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=357&amp;dur=27&amp;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=150&amp;ty=202&amp;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=12&amp;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=1t:429,r:8,s:0,i:92</a:t>
            </a:r>
          </a:p>
          <a:p>
            <a:r>
              <a:rPr lang="cs-CZ" sz="1200" dirty="0" smtClean="0">
                <a:hlinkClick r:id="rId8"/>
              </a:rPr>
              <a:t>http://cs.wikipedia.org/wiki/Soubor:%C4%8Cern%C3%A9_jezero_zab%C3%ADran%C3%A9_z_karov%C3%A9_st%C4%9Bny.JPG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http://upload.wikimedia.org/wikipedia/commons/thumb/9/9a/Motiva%C4%8Dn%C3%AD-foto-%C4%8Certovo-jezero.jpg/640px-Motiva%C4%8Dn%C3%AD-foto-%C4%8Certovo-jezero.jpg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85750"/>
            <a:ext cx="8429625" cy="6143625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?start=91&amp;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hs</a:t>
            </a:r>
            <a:r>
              <a:rPr lang="cs-CZ" sz="1200" dirty="0" smtClean="0"/>
              <a:t>=973&amp;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=6gBN28rjt4XbvM:&amp;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zdorovienam.ru</a:t>
            </a:r>
            <a:r>
              <a:rPr lang="cs-CZ" sz="1200" dirty="0" smtClean="0"/>
              <a:t>/index/oves/0-510&amp;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=zrUFD1fDNv2rhM&amp;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zdorovienam.ru</a:t>
            </a:r>
            <a:r>
              <a:rPr lang="cs-CZ" sz="1200" dirty="0" smtClean="0"/>
              <a:t>/</a:t>
            </a:r>
            <a:r>
              <a:rPr lang="cs-CZ" sz="1200" dirty="0" err="1" smtClean="0"/>
              <a:t>plodi</a:t>
            </a:r>
            <a:r>
              <a:rPr lang="cs-CZ" sz="1200" dirty="0" smtClean="0"/>
              <a:t>_</a:t>
            </a:r>
            <a:r>
              <a:rPr lang="cs-CZ" sz="1200" dirty="0" err="1" smtClean="0"/>
              <a:t>cheliteli</a:t>
            </a:r>
            <a:r>
              <a:rPr lang="cs-CZ" sz="1200" dirty="0" smtClean="0"/>
              <a:t>/oves.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&amp;w=400&amp;h=300&amp;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MPmpUNfILMbzsgbIrIBA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&amp;dur=576&amp;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=5&amp;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=201&amp;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=1t:429,r:3,s:100,i:13&amp;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=118&amp;ty=100</a:t>
            </a:r>
          </a:p>
          <a:p>
            <a:r>
              <a:rPr lang="cs-CZ" sz="1200" dirty="0" smtClean="0">
                <a:hlinkClick r:id="rId2"/>
              </a:rPr>
              <a:t>http://svihov.blog.cz/galerie/svihovska-galerie#51118148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http://upload.wikimedia.org/wikipedia/commons/thumb/6/6b/View_of_the_Rab%C3%AD_Castle_%281%29.JPG/640px-View_of_the_Rab%C3%AD_Castle_%281%29.JPG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=cHMe2wDG12e4CM:&amp;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mrakovskysoubor.cz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fotogalerie</a:t>
            </a:r>
            <a:r>
              <a:rPr lang="cs-CZ" sz="1200" dirty="0" smtClean="0"/>
              <a:t>/</a:t>
            </a:r>
            <a:r>
              <a:rPr lang="cs-CZ" sz="1200" dirty="0" err="1" smtClean="0"/>
              <a:t>showimage.php</a:t>
            </a:r>
            <a:r>
              <a:rPr lang="cs-CZ" sz="1200" dirty="0" smtClean="0"/>
              <a:t>%3Fid_image%3D2759%26id_portfolio%3D28%26code%3Dcz&amp;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=Ckw2AtQZG57yyM&amp;</a:t>
            </a:r>
            <a:r>
              <a:rPr lang="cs-CZ" sz="1200" dirty="0" err="1" smtClean="0"/>
              <a:t>itg</a:t>
            </a:r>
            <a:r>
              <a:rPr lang="cs-CZ" sz="1200" dirty="0" smtClean="0"/>
              <a:t>=1&amp;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mrakovskysoubor.cz</a:t>
            </a:r>
            <a:r>
              <a:rPr lang="cs-CZ" sz="1200" dirty="0" smtClean="0"/>
              <a:t>/</a:t>
            </a:r>
            <a:r>
              <a:rPr lang="cs-CZ" sz="1200" dirty="0" err="1" smtClean="0"/>
              <a:t>imgstore</a:t>
            </a:r>
            <a:r>
              <a:rPr lang="cs-CZ" sz="1200" dirty="0" smtClean="0"/>
              <a:t>/web%252520chodsk%2525C3%2525BD%2525202011/P814043020110901130726.jpg&amp;w=800&amp;h=600&amp;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=RxSqUMXEHInktQbe0IFA&amp;zoom=1&amp;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&amp;dur=3041&amp;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4" action="ppaction://hlinkfile"/>
              </a:rPr>
              <a:t>175&amp;</a:t>
            </a:r>
            <a:r>
              <a:rPr lang="cs-CZ" sz="1200" dirty="0" err="1" smtClean="0">
                <a:hlinkClick r:id="rId4" action="ppaction://hlinkfile"/>
              </a:rPr>
              <a:t>ndsp</a:t>
            </a:r>
            <a:r>
              <a:rPr lang="cs-CZ" sz="1200" dirty="0" smtClean="0">
                <a:hlinkClick r:id="rId4" action="ppaction://hlinkfile"/>
              </a:rPr>
              <a:t>=24&amp;</a:t>
            </a:r>
            <a:r>
              <a:rPr lang="cs-CZ" sz="1200" dirty="0" err="1" smtClean="0">
                <a:hlinkClick r:id="rId4" action="ppaction://hlinkfile"/>
              </a:rPr>
              <a:t>ved</a:t>
            </a:r>
            <a:r>
              <a:rPr lang="cs-CZ" sz="1200" dirty="0" smtClean="0">
                <a:hlinkClick r:id="rId4" action="ppaction://hlinkfile"/>
              </a:rPr>
              <a:t>=1t:429,r:34,s:0,i:46&amp;</a:t>
            </a:r>
            <a:r>
              <a:rPr lang="cs-CZ" sz="1200" dirty="0" err="1" smtClean="0">
                <a:hlinkClick r:id="rId4" action="ppaction://hlinkfile"/>
              </a:rPr>
              <a:t>tx</a:t>
            </a:r>
            <a:r>
              <a:rPr lang="cs-CZ" sz="1200" dirty="0" smtClean="0">
                <a:hlinkClick r:id="rId4" action="ppaction://hlinkfile"/>
              </a:rPr>
              <a:t>=178&amp;ty=103&amp;</a:t>
            </a:r>
            <a:r>
              <a:rPr lang="cs-CZ" sz="1200" dirty="0" err="1" smtClean="0">
                <a:hlinkClick r:id="rId4" action="ppaction://hlinkfile"/>
              </a:rPr>
              <a:t>vpx</a:t>
            </a:r>
            <a:r>
              <a:rPr lang="cs-CZ" sz="1200" dirty="0" smtClean="0">
                <a:hlinkClick r:id="rId4" action="ppaction://hlinkfile"/>
              </a:rPr>
              <a:t>=724&amp;</a:t>
            </a:r>
            <a:r>
              <a:rPr lang="cs-CZ" sz="1200" dirty="0" err="1" smtClean="0">
                <a:hlinkClick r:id="rId4" action="ppaction://hlinkfile"/>
              </a:rPr>
              <a:t>vpy</a:t>
            </a:r>
            <a:r>
              <a:rPr lang="cs-CZ" sz="1200" dirty="0" smtClean="0">
                <a:hlinkClick r:id="rId4" action="ppaction://hlinkfile"/>
              </a:rPr>
              <a:t>=4&amp;</a:t>
            </a:r>
            <a:r>
              <a:rPr lang="cs-CZ" sz="1200" dirty="0" err="1" smtClean="0">
                <a:hlinkClick r:id="rId4" action="ppaction://hlinkfile"/>
              </a:rPr>
              <a:t>hovh</a:t>
            </a:r>
            <a:r>
              <a:rPr lang="cs-CZ" sz="1200" dirty="0" smtClean="0">
                <a:hlinkClick r:id="rId4" action="ppaction://hlinkfile"/>
              </a:rPr>
              <a:t>=194&amp;</a:t>
            </a:r>
            <a:r>
              <a:rPr lang="cs-CZ" sz="1200" dirty="0" err="1" smtClean="0">
                <a:hlinkClick r:id="rId4" action="ppaction://hlinkfile"/>
              </a:rPr>
              <a:t>hovw</a:t>
            </a:r>
            <a:r>
              <a:rPr lang="cs-CZ" sz="1200" dirty="0" smtClean="0">
                <a:hlinkClick r:id="rId4" action="ppaction://hlinkfile"/>
              </a:rPr>
              <a:t>=259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=efHf8OMMWFccWM:&amp;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=http://regiony.</a:t>
            </a:r>
            <a:r>
              <a:rPr lang="cs-CZ" sz="1200" dirty="0" err="1" smtClean="0"/>
              <a:t>ic.cz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%3Fclanek%3Dvodstvo%26dir%3Dplzen%26menu%3Dplzen&amp;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=hDPhjA05K-</a:t>
            </a:r>
            <a:r>
              <a:rPr lang="cs-CZ" sz="1200" dirty="0" err="1" smtClean="0"/>
              <a:t>dCYM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=http://regiony.</a:t>
            </a:r>
            <a:r>
              <a:rPr lang="cs-CZ" sz="1200" dirty="0" err="1" smtClean="0"/>
              <a:t>ic.cz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</a:t>
            </a:r>
            <a:r>
              <a:rPr lang="cs-CZ" sz="1200" dirty="0" err="1" smtClean="0"/>
              <a:t>plzen</a:t>
            </a:r>
            <a:r>
              <a:rPr lang="cs-CZ" sz="1200" dirty="0" smtClean="0"/>
              <a:t>/</a:t>
            </a:r>
            <a:r>
              <a:rPr lang="cs-CZ" sz="1200" dirty="0" err="1" smtClean="0"/>
              <a:t>berounka</a:t>
            </a:r>
            <a:r>
              <a:rPr lang="cs-CZ" sz="1200" dirty="0" smtClean="0"/>
              <a:t>_v.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&amp;w=900&amp;h=477&amp;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=owTGUIHpKInAswaZ54D4Ag&amp;zoom=1&amp;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&amp;dur=684&amp;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=245&amp;start=0&amp;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=1t:429,r:1,s:0,i:84&amp;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5" action="ppaction://hlinkfile"/>
              </a:rPr>
              <a:t>102&amp;ty=92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http://cs.wikipedia.org/wiki/Soubor:%C4%8Cern%C3%A9_jezero_-_eastern_bank.jpg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http://cs.wikipedia.org/wiki/Soubor:BurgSvihov.jpg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=j22swEPDcb8Q0M:&amp;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=http://absolventi.</a:t>
            </a:r>
            <a:r>
              <a:rPr lang="cs-CZ" sz="1200" dirty="0" err="1" smtClean="0"/>
              <a:t>gymcheb.cz</a:t>
            </a:r>
            <a:r>
              <a:rPr lang="cs-CZ" sz="1200" dirty="0" smtClean="0"/>
              <a:t>/2010/</a:t>
            </a:r>
            <a:r>
              <a:rPr lang="cs-CZ" sz="1200" dirty="0" err="1" smtClean="0"/>
              <a:t>mahoblo</a:t>
            </a:r>
            <a:r>
              <a:rPr lang="cs-CZ" sz="1200" dirty="0" smtClean="0"/>
              <a:t>/septima/hrady/hrady.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=ptACtXGGxwYT5M&amp;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=http://absolventi.</a:t>
            </a:r>
            <a:r>
              <a:rPr lang="cs-CZ" sz="1200" dirty="0" err="1" smtClean="0"/>
              <a:t>gymcheb.cz</a:t>
            </a:r>
            <a:r>
              <a:rPr lang="cs-CZ" sz="1200" dirty="0" smtClean="0"/>
              <a:t>/2010/</a:t>
            </a:r>
            <a:r>
              <a:rPr lang="cs-CZ" sz="1200" dirty="0" err="1" smtClean="0"/>
              <a:t>mahoblo</a:t>
            </a:r>
            <a:r>
              <a:rPr lang="cs-CZ" sz="1200" dirty="0" smtClean="0"/>
              <a:t>/septima/hrady/rabi.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&amp;w=532&amp;h=353&amp;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cQbGUML</a:t>
            </a:r>
            <a:r>
              <a:rPr lang="cs-CZ" sz="1200" dirty="0" smtClean="0"/>
              <a:t>-M4fJtAasmYDwAg&amp;zoom=1&amp;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&amp;dur=422&amp;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=184&amp;start=15&amp;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=1t:429,r:15,s:0,i:179&amp;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=131&amp;ty=102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285728"/>
            <a:ext cx="84296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=WCEcYUmRNK44fM:&amp;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tisicovky.cz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/hory/</a:t>
            </a:r>
            <a:r>
              <a:rPr lang="cs-CZ" sz="1200" dirty="0" err="1" smtClean="0"/>
              <a:t>sumava</a:t>
            </a:r>
            <a:r>
              <a:rPr lang="cs-CZ" sz="1200" dirty="0" smtClean="0"/>
              <a:t>/plechy-hlv21/&amp;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=9--41FtuMs0nmM&amp;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tisicovky.cz</a:t>
            </a:r>
            <a:r>
              <a:rPr lang="cs-CZ" sz="1200" dirty="0" smtClean="0"/>
              <a:t>/exp/</a:t>
            </a:r>
            <a:r>
              <a:rPr lang="cs-CZ" sz="1200" dirty="0" err="1" smtClean="0"/>
              <a:t>sumava</a:t>
            </a:r>
            <a:r>
              <a:rPr lang="cs-CZ" sz="1200" dirty="0" smtClean="0"/>
              <a:t>/</a:t>
            </a:r>
            <a:r>
              <a:rPr lang="cs-CZ" sz="1200" dirty="0" err="1" smtClean="0"/>
              <a:t>hranicnik</a:t>
            </a:r>
            <a:r>
              <a:rPr lang="cs-CZ" sz="1200" dirty="0" smtClean="0"/>
              <a:t>-hlv68/F682DCA6-ADC7-4A56-A262-B86DEC524368big.jpg&amp;w=640&amp;h=480&amp;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=9AbGUJHVF4vHswauv4GoBQ&amp;zoom=1&amp;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=164&amp;dur=3022&amp;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=95&amp;ty=111&amp;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2" action="ppaction://hlinkfile"/>
              </a:rPr>
              <a:t>1&amp;</a:t>
            </a:r>
            <a:r>
              <a:rPr lang="cs-CZ" sz="1200" dirty="0" err="1" smtClean="0">
                <a:hlinkClick r:id="rId2" action="ppaction://hlinkfile"/>
              </a:rPr>
              <a:t>tbnh</a:t>
            </a:r>
            <a:r>
              <a:rPr lang="cs-CZ" sz="1200" dirty="0" smtClean="0">
                <a:hlinkClick r:id="rId2" action="ppaction://hlinkfile"/>
              </a:rPr>
              <a:t>=142&amp;</a:t>
            </a:r>
            <a:r>
              <a:rPr lang="cs-CZ" sz="1200" dirty="0" err="1" smtClean="0">
                <a:hlinkClick r:id="rId2" action="ppaction://hlinkfile"/>
              </a:rPr>
              <a:t>tbnw</a:t>
            </a:r>
            <a:r>
              <a:rPr lang="cs-CZ" sz="1200" dirty="0" smtClean="0">
                <a:hlinkClick r:id="rId2" action="ppaction://hlinkfile"/>
              </a:rPr>
              <a:t>=202&amp;start=0&amp;</a:t>
            </a:r>
            <a:r>
              <a:rPr lang="cs-CZ" sz="1200" dirty="0" err="1" smtClean="0">
                <a:hlinkClick r:id="rId2" action="ppaction://hlinkfile"/>
              </a:rPr>
              <a:t>ndsp</a:t>
            </a:r>
            <a:r>
              <a:rPr lang="cs-CZ" sz="1200" dirty="0" smtClean="0">
                <a:hlinkClick r:id="rId2" action="ppaction://hlinkfile"/>
              </a:rPr>
              <a:t>=15&amp;</a:t>
            </a:r>
            <a:r>
              <a:rPr lang="cs-CZ" sz="1200" dirty="0" err="1" smtClean="0">
                <a:hlinkClick r:id="rId2" action="ppaction://hlinkfile"/>
              </a:rPr>
              <a:t>ved</a:t>
            </a:r>
            <a:r>
              <a:rPr lang="cs-CZ" sz="1200" dirty="0" smtClean="0">
                <a:hlinkClick r:id="rId2" action="ppaction://hlinkfile"/>
              </a:rPr>
              <a:t>=1t:429,r:0,s:0,i:95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lastslideviewed" highlightClick="1"/>
          </p:cNvPr>
          <p:cNvSpPr/>
          <p:nvPr/>
        </p:nvSpPr>
        <p:spPr>
          <a:xfrm>
            <a:off x="2500298" y="2714620"/>
            <a:ext cx="377161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/>
              <a:t>Špatně </a:t>
            </a:r>
            <a:r>
              <a:rPr lang="cs-CZ" sz="7200" dirty="0" smtClean="0">
                <a:sym typeface="Wingdings" pitchFamily="2" charset="2"/>
              </a:rPr>
              <a:t>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393</Words>
  <Application>Microsoft Office PowerPoint</Application>
  <PresentationFormat>Předvádění na obrazovce (4:3)</PresentationFormat>
  <Paragraphs>75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PLZEŇSKÝ KRAJ</vt:lpstr>
      <vt:lpstr>Snímek 3</vt:lpstr>
      <vt:lpstr>OSÍDLENÍ</vt:lpstr>
      <vt:lpstr>Snímek 5</vt:lpstr>
      <vt:lpstr>POVRCH</vt:lpstr>
      <vt:lpstr>Snímek 7</vt:lpstr>
      <vt:lpstr>VODSTVO</vt:lpstr>
      <vt:lpstr>Snímek 9</vt:lpstr>
      <vt:lpstr>ZEMĚDĚLSTVÍ</vt:lpstr>
      <vt:lpstr>PRŮMYSL</vt:lpstr>
      <vt:lpstr>VÝZNAMNÁ A PAMÁTNÁ MÍSTA</vt:lpstr>
      <vt:lpstr>Snímek 13</vt:lpstr>
      <vt:lpstr>Snímek 14</vt:lpstr>
      <vt:lpstr>OTÁZKY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3</cp:revision>
  <dcterms:created xsi:type="dcterms:W3CDTF">2007-11-01T12:24:33Z</dcterms:created>
  <dcterms:modified xsi:type="dcterms:W3CDTF">2013-01-21T20:30:16Z</dcterms:modified>
</cp:coreProperties>
</file>