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63" autoAdjust="0"/>
    <p:restoredTop sz="94660"/>
  </p:normalViewPr>
  <p:slideViewPr>
    <p:cSldViewPr>
      <p:cViewPr varScale="1">
        <p:scale>
          <a:sx n="68" d="100"/>
          <a:sy n="68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>
            <a:alpha val="9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4999F6-C28B-429E-BB9C-9BD1E3C3BB0F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00940-1F0B-415E-A5B1-8E46F2F40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ndsp=14&amp;ved=1t:429,r:3,s:0,i:90" TargetMode="External"/><Relationship Id="rId2" Type="http://schemas.openxmlformats.org/officeDocument/2006/relationships/hyperlink" Target="http://upload.wikimedia.org/wikipedia/commons/thumb/0/0e/Nasa_earth.jpg/640px-Nasa_earth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,i:46" TargetMode="External"/><Relationship Id="rId5" Type="http://schemas.openxmlformats.org/officeDocument/2006/relationships/hyperlink" Target="http://cs.wikipedia.org/wiki/Soubor:Globespin.gif" TargetMode="External"/><Relationship Id="rId4" Type="http://schemas.openxmlformats.org/officeDocument/2006/relationships/hyperlink" Target=":108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=138&amp;start=13&amp;ndsp=22&amp;ved=1t:429,r:17,s:0,i:132" TargetMode="External"/><Relationship Id="rId2" Type="http://schemas.openxmlformats.org/officeDocument/2006/relationships/hyperlink" Target="2&amp;page=2&amp;tbnh=133&amp;tbnw=173&amp;ndsp=20&amp;ved=1t:429,r:23,s:0,i:13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:0,i:37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7"/>
          <p:cNvSpPr>
            <a:spLocks noGrp="1"/>
          </p:cNvSpPr>
          <p:nvPr>
            <p:ph sz="half" idx="1"/>
          </p:nvPr>
        </p:nvSpPr>
        <p:spPr>
          <a:xfrm>
            <a:off x="107950" y="260350"/>
            <a:ext cx="8928100" cy="2520950"/>
          </a:xfrm>
        </p:spPr>
        <p:txBody>
          <a:bodyPr>
            <a:normAutofit fontScale="85000" lnSpcReduction="10000"/>
          </a:bodyPr>
          <a:lstStyle/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školy: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ZŠ Klášterec nad Ohří, Krátká 676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Autor: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Mgr. David Adámek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materiálu: </a:t>
            </a:r>
            <a:r>
              <a:rPr lang="cs-CZ" i="1" dirty="0" smtClean="0">
                <a:latin typeface="Garamond" pitchFamily="18" charset="0"/>
                <a:cs typeface="Times New Roman" pitchFamily="18" charset="0"/>
              </a:rPr>
              <a:t>VY_32_INOVACE_</a:t>
            </a:r>
            <a:r>
              <a:rPr lang="cs-CZ" i="1" dirty="0" smtClean="0">
                <a:latin typeface="Garamond" pitchFamily="18" charset="0"/>
              </a:rPr>
              <a:t>15_38_Prvouka_Země - roční období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Garamond" pitchFamily="18" charset="0"/>
                <a:cs typeface="Times New Roman" pitchFamily="18" charset="0"/>
              </a:rPr>
            </a:br>
            <a:r>
              <a:rPr lang="cs-CZ" dirty="0" smtClean="0">
                <a:latin typeface="Garamond" pitchFamily="18" charset="0"/>
                <a:cs typeface="Times New Roman" pitchFamily="18" charset="0"/>
              </a:rPr>
              <a:t>Číslo projektu: CZ.1.07/1.4.00/21.1115</a:t>
            </a:r>
            <a:endParaRPr lang="cs-CZ" dirty="0" smtClean="0">
              <a:latin typeface="Garamond" pitchFamily="18" charset="0"/>
            </a:endParaRPr>
          </a:p>
        </p:txBody>
      </p:sp>
      <p:sp>
        <p:nvSpPr>
          <p:cNvPr id="2051" name="Zástupný symbol pro obsah 8"/>
          <p:cNvSpPr>
            <a:spLocks noGrp="1"/>
          </p:cNvSpPr>
          <p:nvPr>
            <p:ph sz="half" idx="2"/>
          </p:nvPr>
        </p:nvSpPr>
        <p:spPr>
          <a:xfrm>
            <a:off x="107950" y="5157788"/>
            <a:ext cx="8928100" cy="1123950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Prezentace seznamuje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s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pohyby Země, s ročními obdobími a střídáním dne a noci. Slouží k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základnímu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prověření vědomostí a shrnutí po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odprezentování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učiva. Prvouka pro 5. ročník.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36838"/>
            <a:ext cx="3425825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3141663"/>
            <a:ext cx="4687888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ZEMĚ A JEJÍ POHYBY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358246" cy="6000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Země je jedinou planetou, kde je dokázaná existence života. K tomu přispívají i její pohyby.</a:t>
            </a:r>
            <a:endParaRPr lang="cs-CZ" dirty="0"/>
          </a:p>
        </p:txBody>
      </p:sp>
      <p:pic>
        <p:nvPicPr>
          <p:cNvPr id="6148" name="Picture 4" descr="http://upload.wikimedia.org/wikipedia/commons/thumb/0/0e/Nasa_earth.jpg/640px-Nasa_eart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643050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STŘÍDÁNÍ DNE A NOCI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Díky tomu, že se Země otáčí kolem své osy se střídá den a noc. Jedna otočka Země trvá 24 hodin.</a:t>
            </a:r>
            <a:endParaRPr lang="cs-CZ" dirty="0"/>
          </a:p>
        </p:txBody>
      </p:sp>
      <p:pic>
        <p:nvPicPr>
          <p:cNvPr id="5122" name="Picture 2" descr="http://www.oskole.sk/userfiles/image/zemepis/pohyby_zeme/image007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3143248"/>
            <a:ext cx="6438900" cy="3533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STŘÍDÁNÍ ROČNÍCH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14422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Země obíhá kolem Slunce 365 dní a 6 hodin. Pomyslná zemská osa je nakloněna a nemění svůj směr.</a:t>
            </a:r>
            <a:endParaRPr lang="cs-CZ" dirty="0"/>
          </a:p>
        </p:txBody>
      </p:sp>
      <p:pic>
        <p:nvPicPr>
          <p:cNvPr id="4098" name="Picture 2" descr="http://www.zsdobrichovice.cz/programy/zemepis/rocni_obdobi/soubory/rocni%20obdob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2771774"/>
            <a:ext cx="6191250" cy="40862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500042"/>
            <a:ext cx="8429684" cy="6000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Na jednotlivá místa na Zemi dopadají sluneční paprsky pod různým úhlem a po různě dlouhou dobu.</a:t>
            </a:r>
            <a:endParaRPr lang="cs-CZ" dirty="0"/>
          </a:p>
        </p:txBody>
      </p:sp>
      <p:pic>
        <p:nvPicPr>
          <p:cNvPr id="3074" name="Picture 2" descr="http://www.zatlanka.cz/vyukove-materialy/zemepis/obrazky/dopad_slunecnich_paprsk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7" y="2416578"/>
            <a:ext cx="6929486" cy="32984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ROČNÍ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60"/>
            <a:ext cx="9144000" cy="642942"/>
          </a:xfrm>
        </p:spPr>
        <p:txBody>
          <a:bodyPr>
            <a:normAutofit/>
          </a:bodyPr>
          <a:lstStyle/>
          <a:p>
            <a:r>
              <a:rPr lang="cs-CZ" dirty="0" smtClean="0"/>
              <a:t>21. března – jarní rovnodennost – stejně dlouhý den</a:t>
            </a:r>
          </a:p>
        </p:txBody>
      </p:sp>
      <p:sp>
        <p:nvSpPr>
          <p:cNvPr id="4" name="Obdélník 3"/>
          <p:cNvSpPr/>
          <p:nvPr/>
        </p:nvSpPr>
        <p:spPr>
          <a:xfrm>
            <a:off x="0" y="2415597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21. června – letní slunovrat – nejdelší den a</a:t>
            </a:r>
          </a:p>
        </p:txBody>
      </p:sp>
      <p:sp>
        <p:nvSpPr>
          <p:cNvPr id="5" name="Obdélník 4"/>
          <p:cNvSpPr/>
          <p:nvPr/>
        </p:nvSpPr>
        <p:spPr>
          <a:xfrm>
            <a:off x="0" y="3558605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23. září – podzimní rovnodennost – stejně dlouhý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4558737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21. prosince – zimní slunovrat – nejdelší noc 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428596" y="1844093"/>
            <a:ext cx="10807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a noc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428596" y="5072074"/>
            <a:ext cx="23381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nejkratší den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428596" y="2987101"/>
            <a:ext cx="230768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nejkratší noc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428596" y="4058671"/>
            <a:ext cx="190308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den a noc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nd03.jxs.cz/799/243/a954e159b0_56887606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808" y="857232"/>
            <a:ext cx="8300665" cy="51976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1"/>
            <a:ext cx="8472518" cy="971544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dirty="0" smtClean="0"/>
              <a:t>Jak dlouho trvá jedna otočka Země kolem své osy?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1071538" y="2857496"/>
            <a:ext cx="1196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1 den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1071538" y="3214686"/>
            <a:ext cx="14526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1 měsíc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1071538" y="3571876"/>
            <a:ext cx="1104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1 rok</a:t>
            </a:r>
            <a:endParaRPr lang="cs-CZ" sz="2400" dirty="0"/>
          </a:p>
        </p:txBody>
      </p:sp>
      <p:pic>
        <p:nvPicPr>
          <p:cNvPr id="24578" name="Picture 2" descr="Soubor:Globespin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58" y="2428868"/>
            <a:ext cx="3876668" cy="38766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571480"/>
            <a:ext cx="8229600" cy="8286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Jak dlouho trvá  jeden oběh Země kolem Slunce?</a:t>
            </a:r>
            <a:endParaRPr lang="cs-CZ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714348" y="2214554"/>
            <a:ext cx="1438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1 měsíc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714348" y="2571744"/>
            <a:ext cx="1210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1 den</a:t>
            </a:r>
            <a:endParaRPr lang="cs-CZ" sz="2400" dirty="0"/>
          </a:p>
        </p:txBody>
      </p:sp>
      <p:sp>
        <p:nvSpPr>
          <p:cNvPr id="7" name="TextovéPole 6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714348" y="2928934"/>
            <a:ext cx="1104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1 rok</a:t>
            </a:r>
            <a:endParaRPr lang="cs-CZ" sz="2400" dirty="0"/>
          </a:p>
        </p:txBody>
      </p:sp>
      <p:pic>
        <p:nvPicPr>
          <p:cNvPr id="23554" name="Picture 2" descr="http://home.zcu.cz/%7Ekehar/astrokoutek/slovnik/obdobi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2428868"/>
            <a:ext cx="4752975" cy="2905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428604"/>
            <a:ext cx="8229600" cy="6858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Kdy začíná jarní rovnodennost?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714348" y="3214686"/>
            <a:ext cx="16427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1. března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714348" y="3643314"/>
            <a:ext cx="18126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21. března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714348" y="4038905"/>
            <a:ext cx="17806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31. března</a:t>
            </a:r>
            <a:endParaRPr lang="cs-CZ" sz="2400" dirty="0"/>
          </a:p>
        </p:txBody>
      </p:sp>
      <p:pic>
        <p:nvPicPr>
          <p:cNvPr id="27650" name="Picture 2" descr="http://limepublish.freshlime.cz/demo/files/tres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64" y="2324510"/>
            <a:ext cx="5362570" cy="40429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428604"/>
            <a:ext cx="8229600" cy="75723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Kdy začíná zimní slunovrat?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472307" y="2428868"/>
            <a:ext cx="20135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31. prosince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428596" y="2824459"/>
            <a:ext cx="20279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21. prosince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472307" y="3253087"/>
            <a:ext cx="1840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1. prosince</a:t>
            </a:r>
            <a:endParaRPr lang="cs-CZ" sz="2400" dirty="0"/>
          </a:p>
        </p:txBody>
      </p:sp>
      <p:pic>
        <p:nvPicPr>
          <p:cNvPr id="26626" name="Picture 2" descr="http://4.bp.blogspot.com/-CGRabQ3ZgdI/TvOEVRd-mqI/AAAAAAAAFzU/0hZkG6yHy7Y/s1600/Winter-Solstice-2010+%25281%252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2357430"/>
            <a:ext cx="5524496" cy="41433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428604"/>
            <a:ext cx="8229600" cy="8286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Co se děje o rovnodennosti?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0" y="2467269"/>
            <a:ext cx="4148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Den je stejně dlouhý jako noc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0" y="2928934"/>
            <a:ext cx="2991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Noc je delší než den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0" y="3357562"/>
            <a:ext cx="30189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Den je delší než noc</a:t>
            </a:r>
            <a:endParaRPr lang="cs-CZ" sz="2400" dirty="0"/>
          </a:p>
        </p:txBody>
      </p:sp>
      <p:pic>
        <p:nvPicPr>
          <p:cNvPr id="25602" name="Picture 2" descr="http://1.bp.blogspot.com/-Gt3_ZXiZm_0/TYM58BzTNiI/AAAAAAAAAE0/YdyQAGyTDQs/s1600/Mon%25C3%25A1d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2500306"/>
            <a:ext cx="3809533" cy="36242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428604"/>
            <a:ext cx="8229600" cy="68579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Co se děje o letním slunovratu?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-5071" y="2324393"/>
            <a:ext cx="4148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Den je stejně dlouhý jako noc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-5071" y="2681583"/>
            <a:ext cx="37950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Nejdelší noc, nejkratší den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-5071" y="3038773"/>
            <a:ext cx="3763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Nejdelší den, nejkratší noc</a:t>
            </a:r>
            <a:endParaRPr lang="cs-CZ" sz="2400" dirty="0"/>
          </a:p>
        </p:txBody>
      </p:sp>
      <p:pic>
        <p:nvPicPr>
          <p:cNvPr id="29700" name="Picture 4" descr="http://www.spektrumzdravi.cz/wp-content/uploads/2011/06/pozdrav-slunci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1857364"/>
            <a:ext cx="4062404" cy="40624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429684" cy="6215106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>
                <a:hlinkClick r:id="rId2"/>
              </a:rPr>
              <a:t>http://upload.wikimedia.org/wikipedia/commons/thumb/0/0e/Nasa_earth.jpg/640px-Nasa_earth.jpg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hs</a:t>
            </a:r>
            <a:r>
              <a:rPr lang="cs-CZ" sz="1200" dirty="0" smtClean="0"/>
              <a:t>=</a:t>
            </a:r>
            <a:r>
              <a:rPr lang="cs-CZ" sz="1200" dirty="0" err="1" smtClean="0"/>
              <a:t>Glk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Dt</a:t>
            </a:r>
            <a:r>
              <a:rPr lang="cs-CZ" sz="1200" dirty="0" smtClean="0"/>
              <a:t>-89oUl613dUM:&amp;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oskole.sk</a:t>
            </a:r>
            <a:r>
              <a:rPr lang="cs-CZ" sz="1200" dirty="0" smtClean="0"/>
              <a:t>/%3Fid_</a:t>
            </a:r>
            <a:r>
              <a:rPr lang="cs-CZ" sz="1200" dirty="0" err="1" smtClean="0"/>
              <a:t>cat</a:t>
            </a:r>
            <a:r>
              <a:rPr lang="cs-CZ" sz="1200" dirty="0" smtClean="0"/>
              <a:t>%3D120%26clanok%3D9830&amp;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=jFis6RyRJToYGM&amp;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oskole.sk</a:t>
            </a:r>
            <a:r>
              <a:rPr lang="cs-CZ" sz="1200" dirty="0" smtClean="0"/>
              <a:t>/</a:t>
            </a:r>
            <a:r>
              <a:rPr lang="cs-CZ" sz="1200" dirty="0" err="1" smtClean="0"/>
              <a:t>userfiles</a:t>
            </a:r>
            <a:r>
              <a:rPr lang="cs-CZ" sz="1200" dirty="0" smtClean="0"/>
              <a:t>/image/</a:t>
            </a:r>
            <a:r>
              <a:rPr lang="cs-CZ" sz="1200" dirty="0" err="1" smtClean="0"/>
              <a:t>zemepis</a:t>
            </a:r>
            <a:r>
              <a:rPr lang="cs-CZ" sz="1200" dirty="0" smtClean="0"/>
              <a:t>/pohyby_</a:t>
            </a:r>
            <a:r>
              <a:rPr lang="cs-CZ" sz="1200" dirty="0" err="1" smtClean="0"/>
              <a:t>zeme</a:t>
            </a:r>
            <a:r>
              <a:rPr lang="cs-CZ" sz="1200" dirty="0" smtClean="0"/>
              <a:t>/image007.png&amp;w=2000&amp;h=1100&amp;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elrIUMGTPMHbswbuwoDYBg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=680&amp;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=143&amp;dur=3407&amp;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=166&amp;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=303&amp;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=71&amp;ty=82&amp;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=144&amp;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=293&amp;start=0&amp;</a:t>
            </a:r>
            <a:r>
              <a:rPr lang="cs-CZ" sz="1200" dirty="0" err="1" smtClean="0">
                <a:hlinkClick r:id="rId3" action="ppaction://hlinkfile"/>
              </a:rPr>
              <a:t>ndsp</a:t>
            </a:r>
            <a:r>
              <a:rPr lang="cs-CZ" sz="1200" dirty="0" smtClean="0">
                <a:hlinkClick r:id="rId3" action="ppaction://hlinkfile"/>
              </a:rPr>
              <a:t>=14&amp;</a:t>
            </a:r>
            <a:r>
              <a:rPr lang="cs-CZ" sz="1200" dirty="0" err="1" smtClean="0">
                <a:hlinkClick r:id="rId3" action="ppaction://hlinkfile"/>
              </a:rPr>
              <a:t>ved</a:t>
            </a:r>
            <a:r>
              <a:rPr lang="cs-CZ" sz="1200" dirty="0" smtClean="0">
                <a:hlinkClick r:id="rId3" action="ppaction://hlinkfile"/>
              </a:rPr>
              <a:t>=1t:429,r:3,s:0,i:90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=6jAy3LUguCDU7M:&amp;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zsdobrichovice.cz</a:t>
            </a:r>
            <a:r>
              <a:rPr lang="cs-CZ" sz="1200" dirty="0" smtClean="0"/>
              <a:t>/programy/</a:t>
            </a:r>
            <a:r>
              <a:rPr lang="cs-CZ" sz="1200" dirty="0" err="1" smtClean="0"/>
              <a:t>zemepis</a:t>
            </a:r>
            <a:r>
              <a:rPr lang="cs-CZ" sz="1200" dirty="0" smtClean="0"/>
              <a:t>/</a:t>
            </a:r>
            <a:r>
              <a:rPr lang="cs-CZ" sz="1200" dirty="0" err="1" smtClean="0"/>
              <a:t>rocni</a:t>
            </a:r>
            <a:r>
              <a:rPr lang="cs-CZ" sz="1200" dirty="0" smtClean="0"/>
              <a:t>_</a:t>
            </a:r>
            <a:r>
              <a:rPr lang="cs-CZ" sz="1200" dirty="0" err="1" smtClean="0"/>
              <a:t>obdobi</a:t>
            </a:r>
            <a:r>
              <a:rPr lang="cs-CZ" sz="1200" dirty="0" smtClean="0"/>
              <a:t>/index.</a:t>
            </a:r>
            <a:r>
              <a:rPr lang="cs-CZ" sz="1200" dirty="0" err="1" smtClean="0"/>
              <a:t>htm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=wsKVgIy48XkrgM&amp;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zsdobrichovice.cz</a:t>
            </a:r>
            <a:r>
              <a:rPr lang="cs-CZ" sz="1200" dirty="0" smtClean="0"/>
              <a:t>/programy/</a:t>
            </a:r>
            <a:r>
              <a:rPr lang="cs-CZ" sz="1200" dirty="0" err="1" smtClean="0"/>
              <a:t>zemepis</a:t>
            </a:r>
            <a:r>
              <a:rPr lang="cs-CZ" sz="1200" dirty="0" smtClean="0"/>
              <a:t>/</a:t>
            </a:r>
            <a:r>
              <a:rPr lang="cs-CZ" sz="1200" dirty="0" err="1" smtClean="0"/>
              <a:t>rocni</a:t>
            </a:r>
            <a:r>
              <a:rPr lang="cs-CZ" sz="1200" dirty="0" smtClean="0"/>
              <a:t>_</a:t>
            </a:r>
            <a:r>
              <a:rPr lang="cs-CZ" sz="1200" dirty="0" err="1" smtClean="0"/>
              <a:t>obdobi</a:t>
            </a:r>
            <a:r>
              <a:rPr lang="cs-CZ" sz="1200" dirty="0" smtClean="0"/>
              <a:t>/soubory/</a:t>
            </a:r>
            <a:r>
              <a:rPr lang="cs-CZ" sz="1200" dirty="0" err="1" smtClean="0"/>
              <a:t>rocni</a:t>
            </a:r>
            <a:r>
              <a:rPr lang="cs-CZ" sz="1200" dirty="0" smtClean="0"/>
              <a:t>%252520obdobi.jpg&amp;w=650&amp;h=429&amp;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=XlzIUOSYDIn1sga9kICIAg&amp;zoom=1&amp;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&amp;dur=406&amp;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=135&amp;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=210&amp;start=0&amp;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=18&amp;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=1t:429,r:3,s:0,i:90&amp;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=79&amp;ty=69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=LW2flYHuvNiOzM:&amp;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zatlanka.cz</a:t>
            </a:r>
            <a:r>
              <a:rPr lang="cs-CZ" sz="1200" dirty="0" smtClean="0"/>
              <a:t>/</a:t>
            </a:r>
            <a:r>
              <a:rPr lang="cs-CZ" sz="1200" dirty="0" err="1" smtClean="0"/>
              <a:t>vyukove</a:t>
            </a:r>
            <a:r>
              <a:rPr lang="cs-CZ" sz="1200" dirty="0" smtClean="0"/>
              <a:t>-</a:t>
            </a:r>
            <a:r>
              <a:rPr lang="cs-CZ" sz="1200" dirty="0" err="1" smtClean="0"/>
              <a:t>materialy</a:t>
            </a:r>
            <a:r>
              <a:rPr lang="cs-CZ" sz="1200" dirty="0" smtClean="0"/>
              <a:t>/</a:t>
            </a:r>
            <a:r>
              <a:rPr lang="cs-CZ" sz="1200" dirty="0" err="1" smtClean="0"/>
              <a:t>zemepis</a:t>
            </a:r>
            <a:r>
              <a:rPr lang="cs-CZ" sz="1200" dirty="0" smtClean="0"/>
              <a:t>/pohyby_</a:t>
            </a:r>
            <a:r>
              <a:rPr lang="cs-CZ" sz="1200" dirty="0" err="1" smtClean="0"/>
              <a:t>zeme</a:t>
            </a:r>
            <a:r>
              <a:rPr lang="cs-CZ" sz="1200" dirty="0" smtClean="0"/>
              <a:t>_</a:t>
            </a:r>
            <a:r>
              <a:rPr lang="cs-CZ" sz="1200" dirty="0" err="1" smtClean="0"/>
              <a:t>obeh</a:t>
            </a:r>
            <a:r>
              <a:rPr lang="cs-CZ" sz="1200" dirty="0" smtClean="0"/>
              <a:t>_</a:t>
            </a:r>
            <a:r>
              <a:rPr lang="cs-CZ" sz="1200" dirty="0" err="1" smtClean="0"/>
              <a:t>zeme</a:t>
            </a:r>
            <a:r>
              <a:rPr lang="cs-CZ" sz="1200" dirty="0" smtClean="0"/>
              <a:t>_okolo_slunce.</a:t>
            </a:r>
            <a:r>
              <a:rPr lang="cs-CZ" sz="1200" dirty="0" err="1" smtClean="0"/>
              <a:t>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=FdiDWvbm8gGTZM&amp;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zatlanka.cz</a:t>
            </a:r>
            <a:r>
              <a:rPr lang="cs-CZ" sz="1200" dirty="0" smtClean="0"/>
              <a:t>/</a:t>
            </a:r>
            <a:r>
              <a:rPr lang="cs-CZ" sz="1200" dirty="0" err="1" smtClean="0"/>
              <a:t>vyukove</a:t>
            </a:r>
            <a:r>
              <a:rPr lang="cs-CZ" sz="1200" dirty="0" smtClean="0"/>
              <a:t>-</a:t>
            </a:r>
            <a:r>
              <a:rPr lang="cs-CZ" sz="1200" dirty="0" err="1" smtClean="0"/>
              <a:t>materialy</a:t>
            </a:r>
            <a:r>
              <a:rPr lang="cs-CZ" sz="1200" dirty="0" smtClean="0"/>
              <a:t>/</a:t>
            </a:r>
            <a:r>
              <a:rPr lang="cs-CZ" sz="1200" dirty="0" err="1" smtClean="0"/>
              <a:t>zemepis</a:t>
            </a:r>
            <a:r>
              <a:rPr lang="cs-CZ" sz="1200" dirty="0" smtClean="0"/>
              <a:t>/</a:t>
            </a:r>
            <a:r>
              <a:rPr lang="cs-CZ" sz="1200" dirty="0" err="1" smtClean="0"/>
              <a:t>obrazky</a:t>
            </a:r>
            <a:r>
              <a:rPr lang="cs-CZ" sz="1200" dirty="0" smtClean="0"/>
              <a:t>/dopad_</a:t>
            </a:r>
            <a:r>
              <a:rPr lang="cs-CZ" sz="1200" dirty="0" err="1" smtClean="0"/>
              <a:t>slunecnich</a:t>
            </a:r>
            <a:r>
              <a:rPr lang="cs-CZ" sz="1200" dirty="0" smtClean="0"/>
              <a:t>_paprsku.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&amp;w=500&amp;h=238&amp;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=HF_</a:t>
            </a:r>
            <a:r>
              <a:rPr lang="cs-CZ" sz="1200" dirty="0" err="1" smtClean="0"/>
              <a:t>IUMqQAoTNswaXioDQAQ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=657&amp;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=297&amp;dur=751&amp;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=155&amp;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=326&amp;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=222&amp;ty=118&amp;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=134&amp;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=264&amp;start=0&amp;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=13&amp;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=1t:429,r:8,s:0,i:105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=28lXJ3b79voN7M:&amp;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zuzcinazeme.blog.cz/&amp;docid=iedLFI7EhX3ISM&amp;imgurl=http://nd03.jxs.cz/799/243/a954e159b0_56887606_o2.jpg&amp;w=642&amp;h=402&amp;ei=qF_IUMugC4e0tAa8sICwAg&amp;zoom=1&amp;iact=hc&amp;vpx=234&amp;vpy=235&amp;dur=3108&amp;hovh=178&amp;hovw=284&amp;tx=119&amp;ty=73&amp;sig=114654242521839938474&amp;sqi=2&amp;page=1&amp;tbnh=138&amp;tbnw=220&amp;start=0&amp;ndsp=17&amp;ved=1t:429,r:9,s:0,i</a:t>
            </a:r>
            <a:r>
              <a:rPr lang="cs-CZ" sz="1200" dirty="0" smtClean="0">
                <a:hlinkClick r:id="rId4" action="ppaction://hlinkfile"/>
              </a:rPr>
              <a:t>:108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http://cs.wikipedia.org/wiki/Soubor:Globespin.gif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?start=34&amp;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=5xH6uM8W-V0q4M:&amp;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home.zcu.cz/~kehar/astrokoutek/slovnik/slovnik4.html&amp;docid=8tnWjDFiS4ZfsM&amp;imgurl=http://home.zcu.cz/~kehar/astrokoutek/slovnik/obdobi.gif&amp;w=499&amp;h=305&amp;ei=oGLIULuqFM_esga4yICYBg&amp;zoom=1&amp;iact=hc&amp;vpx=12&amp;vpy=258&amp;dur=411&amp;hovh=165&amp;hovw=272&amp;tx=66&amp;ty=127&amp;sig=114654242521839938474&amp;sqi=2&amp;page=3&amp;tbnh=159&amp;tbnw=261&amp;ndsp=19&amp;ved=1t:429,r:34,s:0</a:t>
            </a:r>
            <a:r>
              <a:rPr lang="cs-CZ" sz="1200" dirty="0" smtClean="0">
                <a:hlinkClick r:id="rId6" action="ppaction://hlinkfile"/>
              </a:rPr>
              <a:t>,i:46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=QHom1P5ruGohrM:&amp;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limepublish.freshlime.cz/demo/cz/jaro/&amp;docid=lknthDUvImltiM&amp;imgurl=http://limepublish.freshlime.cz/demo/files/tresen.jpg&amp;w=796&amp;h=600&amp;ei=BGTIUNytHILYtAbyqIH4Cw&amp;zoom=1&amp;iact=hc&amp;vpx=622&amp;vpy=330&amp;dur=102&amp;hovh=195&amp;hovw=259&amp;tx=109&amp;ty=126&amp;sig=114654242521839938474&amp;page=3&amp;tbnh=134&amp;tbnw=177&amp;start=34&amp;ndsp=22&amp;ved=1t:429,r:37,s:0,i:196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285728"/>
            <a:ext cx="8501122" cy="6215106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?start=15&amp;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=dbJFg683ttAo1M:&amp;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barefootangiebee.com</a:t>
            </a:r>
            <a:r>
              <a:rPr lang="cs-CZ" sz="1200" dirty="0" smtClean="0"/>
              <a:t>/2011/12/</a:t>
            </a:r>
            <a:r>
              <a:rPr lang="cs-CZ" sz="1200" dirty="0" err="1" smtClean="0"/>
              <a:t>merry</a:t>
            </a:r>
            <a:r>
              <a:rPr lang="cs-CZ" sz="1200" dirty="0" smtClean="0"/>
              <a:t>-</a:t>
            </a:r>
            <a:r>
              <a:rPr lang="cs-CZ" sz="1200" dirty="0" err="1" smtClean="0"/>
              <a:t>winter</a:t>
            </a:r>
            <a:r>
              <a:rPr lang="cs-CZ" sz="1200" dirty="0" smtClean="0"/>
              <a:t>-</a:t>
            </a:r>
            <a:r>
              <a:rPr lang="cs-CZ" sz="1200" dirty="0" err="1" smtClean="0"/>
              <a:t>solstice</a:t>
            </a:r>
            <a:r>
              <a:rPr lang="cs-CZ" sz="1200" dirty="0" smtClean="0"/>
              <a:t>-</a:t>
            </a:r>
            <a:r>
              <a:rPr lang="cs-CZ" sz="1200" dirty="0" err="1" smtClean="0"/>
              <a:t>and</a:t>
            </a:r>
            <a:r>
              <a:rPr lang="cs-CZ" sz="1200" dirty="0" smtClean="0"/>
              <a:t>-my-favorite.</a:t>
            </a:r>
            <a:r>
              <a:rPr lang="cs-CZ" sz="1200" dirty="0" err="1" smtClean="0"/>
              <a:t>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=w_Aq7_V55XT4EM&amp;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=http://4.bp.blogspot.com/-CGRabQ3ZgdI/</a:t>
            </a:r>
            <a:r>
              <a:rPr lang="cs-CZ" sz="1200" dirty="0" err="1" smtClean="0"/>
              <a:t>TvOEVRd</a:t>
            </a:r>
            <a:r>
              <a:rPr lang="cs-CZ" sz="1200" dirty="0" smtClean="0"/>
              <a:t>-</a:t>
            </a:r>
            <a:r>
              <a:rPr lang="cs-CZ" sz="1200" dirty="0" err="1" smtClean="0"/>
              <a:t>mqI</a:t>
            </a:r>
            <a:r>
              <a:rPr lang="cs-CZ" sz="1200" dirty="0" smtClean="0"/>
              <a:t>/</a:t>
            </a:r>
            <a:r>
              <a:rPr lang="cs-CZ" sz="1200" dirty="0" err="1" smtClean="0"/>
              <a:t>AAAAAAAAFzU</a:t>
            </a:r>
            <a:r>
              <a:rPr lang="cs-CZ" sz="1200" dirty="0" smtClean="0"/>
              <a:t>/0hZkG6yHy7Y/s1600/</a:t>
            </a:r>
            <a:r>
              <a:rPr lang="cs-CZ" sz="1200" dirty="0" err="1" smtClean="0"/>
              <a:t>Winter</a:t>
            </a:r>
            <a:r>
              <a:rPr lang="cs-CZ" sz="1200" dirty="0" smtClean="0"/>
              <a:t>-</a:t>
            </a:r>
            <a:r>
              <a:rPr lang="cs-CZ" sz="1200" dirty="0" err="1" smtClean="0"/>
              <a:t>Solstice</a:t>
            </a:r>
            <a:r>
              <a:rPr lang="cs-CZ" sz="1200" dirty="0" smtClean="0"/>
              <a:t>-2010%252B%252525281%25252529.jpg&amp;w=1600&amp;h=1200&amp;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=BWXIUK2tIIresgbGm4HgDQ&amp;zoom=1&amp;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=576&amp;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=194&amp;dur=701&amp;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=164&amp;ty=144&amp;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</a:t>
            </a:r>
            <a:r>
              <a:rPr lang="cs-CZ" sz="1200" dirty="0" smtClean="0">
                <a:hlinkClick r:id="rId2" action="ppaction://hlinkfile"/>
              </a:rPr>
              <a:t>2&amp;</a:t>
            </a:r>
            <a:r>
              <a:rPr lang="cs-CZ" sz="1200" dirty="0" err="1" smtClean="0">
                <a:hlinkClick r:id="rId2" action="ppaction://hlinkfile"/>
              </a:rPr>
              <a:t>page</a:t>
            </a:r>
            <a:r>
              <a:rPr lang="cs-CZ" sz="1200" dirty="0" smtClean="0">
                <a:hlinkClick r:id="rId2" action="ppaction://hlinkfile"/>
              </a:rPr>
              <a:t>=2&amp;</a:t>
            </a:r>
            <a:r>
              <a:rPr lang="cs-CZ" sz="1200" dirty="0" err="1" smtClean="0">
                <a:hlinkClick r:id="rId2" action="ppaction://hlinkfile"/>
              </a:rPr>
              <a:t>tbnh</a:t>
            </a:r>
            <a:r>
              <a:rPr lang="cs-CZ" sz="1200" dirty="0" smtClean="0">
                <a:hlinkClick r:id="rId2" action="ppaction://hlinkfile"/>
              </a:rPr>
              <a:t>=133&amp;</a:t>
            </a:r>
            <a:r>
              <a:rPr lang="cs-CZ" sz="1200" dirty="0" err="1" smtClean="0">
                <a:hlinkClick r:id="rId2" action="ppaction://hlinkfile"/>
              </a:rPr>
              <a:t>tbnw</a:t>
            </a:r>
            <a:r>
              <a:rPr lang="cs-CZ" sz="1200" dirty="0" smtClean="0">
                <a:hlinkClick r:id="rId2" action="ppaction://hlinkfile"/>
              </a:rPr>
              <a:t>=173&amp;</a:t>
            </a:r>
            <a:r>
              <a:rPr lang="cs-CZ" sz="1200" dirty="0" err="1" smtClean="0">
                <a:hlinkClick r:id="rId2" action="ppaction://hlinkfile"/>
              </a:rPr>
              <a:t>ndsp</a:t>
            </a:r>
            <a:r>
              <a:rPr lang="cs-CZ" sz="1200" dirty="0" smtClean="0">
                <a:hlinkClick r:id="rId2" action="ppaction://hlinkfile"/>
              </a:rPr>
              <a:t>=20&amp;</a:t>
            </a:r>
            <a:r>
              <a:rPr lang="cs-CZ" sz="1200" dirty="0" err="1" smtClean="0">
                <a:hlinkClick r:id="rId2" action="ppaction://hlinkfile"/>
              </a:rPr>
              <a:t>ved</a:t>
            </a:r>
            <a:r>
              <a:rPr lang="cs-CZ" sz="1200" dirty="0" smtClean="0">
                <a:hlinkClick r:id="rId2" action="ppaction://hlinkfile"/>
              </a:rPr>
              <a:t>=1t:429,r:23,s:0,i:13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=e3zb3KgYbU1k9M:&amp;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reflexnidoteky.blogspot.com/2011/03/meditace-jarni-rovnodennosti.html&amp;docid=atpe4Ff-8x6R2M&amp;imgurl=http://1.bp.blogspot.com/-Gt3_ZXiZm_0/TYM58BzTNiI/AAAAAAAAAE0/YdyQAGyTDQs/s1600/Mon%252525C3%252525A1da.jpg&amp;w=329&amp;h=313&amp;ei=F2bIUPmDOsnEsgaTzoCYDA&amp;zoom=1&amp;iact=hc&amp;vpx=4&amp;vpy=297&amp;dur=1319&amp;hovh=219&amp;hovw=230&amp;tx=70&amp;ty=116&amp;sig=114654242521839938474&amp;sqi=2&amp;page=2&amp;tbnh=146&amp;tbnw</a:t>
            </a:r>
            <a:r>
              <a:rPr lang="cs-CZ" sz="1200" dirty="0" smtClean="0">
                <a:hlinkClick r:id="rId3" action="ppaction://hlinkfile"/>
              </a:rPr>
              <a:t>=138&amp;start=13&amp;ndsp=22&amp;ved=1t:429,r:17,s:0,i:132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?start=15&amp;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=BWVLk5fhGz3DKM:&amp;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spektrumzdravi.cz</a:t>
            </a:r>
            <a:r>
              <a:rPr lang="cs-CZ" sz="1200" dirty="0" smtClean="0"/>
              <a:t>/</a:t>
            </a:r>
            <a:r>
              <a:rPr lang="cs-CZ" sz="1200" dirty="0" err="1" smtClean="0"/>
              <a:t>clanky</a:t>
            </a:r>
            <a:r>
              <a:rPr lang="cs-CZ" sz="1200" dirty="0" smtClean="0"/>
              <a:t>/</a:t>
            </a:r>
            <a:r>
              <a:rPr lang="cs-CZ" sz="1200" dirty="0" err="1" smtClean="0"/>
              <a:t>zivotni</a:t>
            </a:r>
            <a:r>
              <a:rPr lang="cs-CZ" sz="1200" dirty="0" smtClean="0"/>
              <a:t>-styl/letni-slunovrat-a-</a:t>
            </a:r>
            <a:r>
              <a:rPr lang="cs-CZ" sz="1200" dirty="0" err="1" smtClean="0"/>
              <a:t>svatojanska</a:t>
            </a:r>
            <a:r>
              <a:rPr lang="cs-CZ" sz="1200" dirty="0" smtClean="0"/>
              <a:t>-noc/&amp;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=WjKOl2iTtkMLdM&amp;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spektrumzdravi.cz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/2011/06/pozdrav-slunci-1.jpg&amp;w=1024&amp;h=1024&amp;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=ZGfIUKjTBcvBswbt7YDACg&amp;zoom=1&amp;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=268&amp;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=265&amp;dur=917&amp;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=225&amp;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=225&amp;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=113&amp;ty=129&amp;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=155&amp;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=150&amp;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=1t:429,r:31,s</a:t>
            </a:r>
            <a:r>
              <a:rPr lang="cs-CZ" sz="1200" dirty="0" smtClean="0">
                <a:hlinkClick r:id="rId4" action="ppaction://hlinkfile"/>
              </a:rPr>
              <a:t>:0,i:37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=vfnVu4PNWYSzCM:&amp;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dinosauri-bakov.galerie.cz/70820763&amp;docid=f_kQJ0j7Pccb4M&amp;imgurl=http://nd04.jxs.cz/089/849/dfc496cd58_70820763_u.jpg%253F1289059503&amp;w=475&amp;h=500&amp;ei=pWjIULDaFsXYtAakyIHwBA&amp;zoom=1&amp;iact=hc&amp;vpx=131&amp;vpy=113&amp;dur=1728&amp;hovh=230&amp;hovw=219&amp;tx=149&amp;ty=121&amp;sig=114654242521839938474&amp;sqi=2&amp;page=1&amp;tbnh=147&amp;tbnw=140&amp;start=0&amp;ndsp=20&amp;ved=1t:429,r:1,s:0,i:84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http://nd04.jxs.cz/089/849/dfc496cd58_70820763_u.jpg?1289059503">
            <a:hlinkClick r:id="" action="ppaction://hlinkshowjump?jump=lastslideviewed" highlightClick="1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285860"/>
            <a:ext cx="4524375" cy="4762500"/>
          </a:xfrm>
          <a:prstGeom prst="rect">
            <a:avLst/>
          </a:prstGeom>
          <a:noFill/>
        </p:spPr>
      </p:pic>
      <p:sp>
        <p:nvSpPr>
          <p:cNvPr id="3" name="TextovéPole 2">
            <a:hlinkClick r:id="" action="ppaction://hlinkshowjump?jump=lastslideviewed" highlightClick="1"/>
          </p:cNvPr>
          <p:cNvSpPr txBox="1"/>
          <p:nvPr/>
        </p:nvSpPr>
        <p:spPr>
          <a:xfrm>
            <a:off x="6357950" y="3786190"/>
            <a:ext cx="24540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Špatně !!!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454</Words>
  <Application>Microsoft Office PowerPoint</Application>
  <PresentationFormat>Předvádění na obrazovce (4:3)</PresentationFormat>
  <Paragraphs>64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ZEMĚ A JEJÍ POHYBY</vt:lpstr>
      <vt:lpstr>Snímek 3</vt:lpstr>
      <vt:lpstr>STŘÍDÁNÍ DNE A NOCI</vt:lpstr>
      <vt:lpstr>STŘÍDÁNÍ ROČNÍCH OBDOBÍ</vt:lpstr>
      <vt:lpstr>Snímek 6</vt:lpstr>
      <vt:lpstr>ROČNÍ OBDOBÍ</vt:lpstr>
      <vt:lpstr>Snímek 8</vt:lpstr>
      <vt:lpstr>OTÁZKY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Rodina</cp:lastModifiedBy>
  <cp:revision>1</cp:revision>
  <dcterms:created xsi:type="dcterms:W3CDTF">2012-11-08T09:25:08Z</dcterms:created>
  <dcterms:modified xsi:type="dcterms:W3CDTF">2013-01-21T20:21:20Z</dcterms:modified>
</cp:coreProperties>
</file>