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72" r:id="rId9"/>
    <p:sldId id="27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036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467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39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37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59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59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50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30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34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381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20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916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VY_32_INOVACE_01_OV9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Formy států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seznámení se se	základními formami států.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17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41"/>
            <a:ext cx="7772400" cy="1872208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Formy států</a:t>
            </a:r>
            <a:endParaRPr lang="cs-CZ" sz="8000" dirty="0">
              <a:solidFill>
                <a:srgbClr val="00B050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933056"/>
            <a:ext cx="5184576" cy="62292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(Stát a právo – principy demokracie)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87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1. Demokratické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6724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i="1" dirty="0" smtClean="0"/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ráva a svobody občanů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odíl občanů na vládě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vobodné volby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apř. VB, ČR, Polsko, USA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  <p:pic>
        <p:nvPicPr>
          <p:cNvPr id="1026" name="Picture 2" descr="C:\Users\Jana\AppData\Local\Microsoft\Windows\Temporary Internet Files\Content.IE5\8185BRI6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207" y="2210666"/>
            <a:ext cx="1800454" cy="118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ana\AppData\Local\Microsoft\Windows\Temporary Internet Files\Content.IE5\8185BRI6\MC9001292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0160" y="4437112"/>
            <a:ext cx="2196501" cy="1791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430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752528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00B050"/>
                </a:solidFill>
              </a:rPr>
              <a:t>přímá:  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ozhodují všichni občané mající volební právo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áročná          méně častá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eferendum, plebiscit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Švýcarsko</a:t>
            </a:r>
          </a:p>
          <a:p>
            <a:pPr>
              <a:buFont typeface="Courier New" pitchFamily="49" charset="0"/>
              <a:buChar char="o"/>
            </a:pPr>
            <a:r>
              <a:rPr lang="cs-CZ" dirty="0">
                <a:solidFill>
                  <a:srgbClr val="00B050"/>
                </a:solidFill>
              </a:rPr>
              <a:t>z</a:t>
            </a:r>
            <a:r>
              <a:rPr lang="cs-CZ" dirty="0" smtClean="0">
                <a:solidFill>
                  <a:srgbClr val="00B050"/>
                </a:solidFill>
              </a:rPr>
              <a:t>astupitelská: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r</a:t>
            </a:r>
            <a:r>
              <a:rPr lang="cs-CZ" dirty="0" smtClean="0"/>
              <a:t>ozhoduje skupina lidí volených občany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ČR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99792" y="263691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Demokracie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pic>
        <p:nvPicPr>
          <p:cNvPr id="2050" name="Picture 2" descr="C:\Users\Jana\AppData\Local\Microsoft\Windows\Temporary Internet Files\Content.IE5\8185BRI6\MC9003494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28937"/>
            <a:ext cx="1814170" cy="1211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6FRIDCRR\MC9000012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165" y="5133100"/>
            <a:ext cx="1357361" cy="912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71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2</a:t>
            </a:r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. Nedemokratické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67240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i="1" dirty="0" smtClean="0"/>
          </a:p>
          <a:p>
            <a:pPr>
              <a:buFontTx/>
              <a:buChar char="-"/>
            </a:pPr>
            <a:r>
              <a:rPr lang="cs-CZ" dirty="0"/>
              <a:t>t</a:t>
            </a:r>
            <a:r>
              <a:rPr lang="cs-CZ" dirty="0" smtClean="0"/>
              <a:t>otalitní, diktatury, autokratické</a:t>
            </a:r>
          </a:p>
          <a:p>
            <a:pPr>
              <a:buFontTx/>
              <a:buChar char="-"/>
            </a:pPr>
            <a:r>
              <a:rPr lang="cs-CZ" dirty="0" smtClean="0"/>
              <a:t>vládne jeden člověk či úzká skupina lidí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eexistují svobodné volby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apř. KLDR; fašistické Německo, ČSSR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  <p:pic>
        <p:nvPicPr>
          <p:cNvPr id="3074" name="Picture 2" descr="C:\Users\Jana\AppData\Local\Microsoft\Windows\Temporary Internet Files\Content.IE5\5AFPVKM7\MC900364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365104"/>
            <a:ext cx="1639519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12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A) Republika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6724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/>
              <a:t>- </a:t>
            </a:r>
            <a:r>
              <a:rPr lang="cs-CZ" dirty="0" smtClean="0"/>
              <a:t>v čele volený </a:t>
            </a:r>
            <a:r>
              <a:rPr lang="cs-CZ" dirty="0" smtClean="0">
                <a:solidFill>
                  <a:srgbClr val="00B050"/>
                </a:solidFill>
              </a:rPr>
              <a:t>prezident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/>
              <a:t>p</a:t>
            </a:r>
            <a:r>
              <a:rPr lang="cs-CZ" u="sng" dirty="0" smtClean="0"/>
              <a:t>arlamentní</a:t>
            </a:r>
          </a:p>
          <a:p>
            <a:pPr lvl="1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parlament (např. ČR)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u="sng" dirty="0" smtClean="0"/>
              <a:t>prezidentská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 prezident (např. USA)</a:t>
            </a:r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4098" name="Picture 2" descr="C:\Users\Jana\AppData\Local\Microsoft\Windows\Temporary Internet Files\Content.IE5\6FRIDCRR\MC900397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411818"/>
            <a:ext cx="1436522" cy="2037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128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B</a:t>
            </a:r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) Monarchie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11256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i="1" dirty="0" smtClean="0"/>
              <a:t>- </a:t>
            </a:r>
            <a:r>
              <a:rPr lang="cs-CZ" dirty="0" smtClean="0"/>
              <a:t>v čele nevolený </a:t>
            </a:r>
            <a:r>
              <a:rPr lang="cs-CZ" dirty="0" smtClean="0">
                <a:solidFill>
                  <a:srgbClr val="00B050"/>
                </a:solidFill>
              </a:rPr>
              <a:t>panovník</a:t>
            </a:r>
            <a:r>
              <a:rPr lang="cs-CZ" dirty="0" smtClean="0"/>
              <a:t> (král, císař, sultán, kníže, …)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u="sng" dirty="0" smtClean="0"/>
              <a:t>absolutní</a:t>
            </a:r>
          </a:p>
          <a:p>
            <a:pPr lvl="1"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neomezená moc panovníka (např. sultanáty, emiráty)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u="sng" dirty="0" smtClean="0"/>
              <a:t>konstituční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 panovník omezen ústavou - konstitucí (např. VB)</a:t>
            </a:r>
          </a:p>
          <a:p>
            <a:pPr>
              <a:buFont typeface="Wingdings" pitchFamily="2" charset="2"/>
              <a:buChar char="§"/>
            </a:pPr>
            <a:r>
              <a:rPr lang="cs-CZ" u="sng" dirty="0" smtClean="0"/>
              <a:t>parlamentní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 panovník vládne spolu s parlamentem (např. Japonsko)</a:t>
            </a:r>
          </a:p>
          <a:p>
            <a:pPr marL="457200" lvl="1" indent="0">
              <a:buNone/>
            </a:pPr>
            <a:endParaRPr lang="cs-CZ" dirty="0" smtClean="0"/>
          </a:p>
          <a:p>
            <a:pPr marL="5715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 marL="5715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POZN.:</a:t>
            </a:r>
          </a:p>
          <a:p>
            <a:pPr marL="5715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Zvláštní forma – </a:t>
            </a:r>
            <a:r>
              <a:rPr lang="cs-CZ" sz="2800" u="sng" dirty="0" smtClean="0">
                <a:solidFill>
                  <a:srgbClr val="00B050"/>
                </a:solidFill>
              </a:rPr>
              <a:t>teokracie</a:t>
            </a:r>
            <a:r>
              <a:rPr lang="cs-CZ" sz="2800" dirty="0" smtClean="0">
                <a:solidFill>
                  <a:srgbClr val="00B050"/>
                </a:solidFill>
              </a:rPr>
              <a:t> – moc opřená o vůli boží </a:t>
            </a:r>
          </a:p>
          <a:p>
            <a:pPr marL="57150" indent="0">
              <a:buNone/>
            </a:pPr>
            <a:r>
              <a:rPr lang="cs-CZ" sz="2800" dirty="0" smtClean="0">
                <a:solidFill>
                  <a:srgbClr val="00B050"/>
                </a:solidFill>
              </a:rPr>
              <a:t>(Vatikán, Írán, Súdán)</a:t>
            </a:r>
          </a:p>
          <a:p>
            <a:pPr lvl="1">
              <a:buFont typeface="Wingdings" pitchFamily="2" charset="2"/>
              <a:buChar char="q"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5122" name="Picture 2" descr="C:\Users\Jana\AppData\Local\Microsoft\Windows\Temporary Internet Files\Content.IE5\90FK01R9\MC900405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49080"/>
            <a:ext cx="1136833" cy="1516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8029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i</a:t>
            </a:r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) Unitární státy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122413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jediná vláda, ústava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apř. ČR, Francie</a:t>
            </a:r>
          </a:p>
          <a:p>
            <a:pPr marL="457200" lvl="1" indent="0">
              <a:buNone/>
            </a:pPr>
            <a:endParaRPr lang="cs-CZ" dirty="0" smtClean="0"/>
          </a:p>
          <a:p>
            <a:pPr marL="57150" indent="0"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 marL="457200" lvl="1" indent="0">
              <a:buNone/>
            </a:pPr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</p:txBody>
      </p:sp>
      <p:pic>
        <p:nvPicPr>
          <p:cNvPr id="1026" name="Picture 2" descr="C:\Users\Jana\AppData\Local\Microsoft\Windows\Temporary Internet Files\Content.IE5\6FRIDCRR\MC900349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40968"/>
            <a:ext cx="1919326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0052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544348" y="76470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err="1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ii</a:t>
            </a:r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) Federativní státy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44348" y="2272308"/>
            <a:ext cx="8229600" cy="2313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ěkolik států, provincií</a:t>
            </a:r>
          </a:p>
          <a:p>
            <a:pPr>
              <a:buFontTx/>
              <a:buChar char="-"/>
            </a:pPr>
            <a:r>
              <a:rPr lang="cs-CZ" dirty="0" smtClean="0"/>
              <a:t>Federativní vláda a vlády jednotlivých států</a:t>
            </a:r>
          </a:p>
          <a:p>
            <a:pPr>
              <a:buFontTx/>
              <a:buChar char="-"/>
            </a:pPr>
            <a:r>
              <a:rPr lang="cs-CZ" dirty="0" smtClean="0"/>
              <a:t>např. USA, SRN</a:t>
            </a:r>
          </a:p>
          <a:p>
            <a:pPr marL="457200" lvl="1" indent="0">
              <a:buFont typeface="Arial" pitchFamily="34" charset="0"/>
              <a:buNone/>
            </a:pPr>
            <a:endParaRPr lang="cs-CZ" dirty="0" smtClean="0"/>
          </a:p>
          <a:p>
            <a:pPr marL="57150" indent="0">
              <a:buFont typeface="Arial" pitchFamily="34" charset="0"/>
              <a:buNone/>
            </a:pPr>
            <a:endParaRPr lang="cs-CZ" sz="2800" dirty="0" smtClean="0">
              <a:solidFill>
                <a:srgbClr val="00B050"/>
              </a:solidFill>
            </a:endParaRPr>
          </a:p>
          <a:p>
            <a:pPr marL="457200" lvl="1" indent="0">
              <a:buFont typeface="Arial" pitchFamily="34" charset="0"/>
              <a:buNone/>
            </a:pPr>
            <a:endParaRPr lang="cs-CZ" dirty="0" smtClean="0"/>
          </a:p>
          <a:p>
            <a:pPr marL="457200" lvl="1" indent="0">
              <a:buFont typeface="Arial" pitchFamily="34" charset="0"/>
              <a:buNone/>
            </a:pPr>
            <a:endParaRPr lang="cs-CZ" dirty="0" smtClean="0"/>
          </a:p>
        </p:txBody>
      </p:sp>
      <p:pic>
        <p:nvPicPr>
          <p:cNvPr id="2050" name="Picture 2" descr="C:\Users\Jana\AppData\Local\Microsoft\Windows\Temporary Internet Files\Content.IE5\8185BRI6\MC9004263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8837" y="3429000"/>
            <a:ext cx="4636739" cy="2601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8474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Otázky a úkoly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464496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AutoNum type="arabicPeriod"/>
            </a:pPr>
            <a:r>
              <a:rPr lang="cs-CZ" i="1" dirty="0" smtClean="0"/>
              <a:t>Charakterizuj demokratický stát.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Zamysli se nad tím, proč je přímá forma demokracie náročná. Uplatňuje se i u nás?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Porovnej republiku a monarchii. Uveď u každé z nich možné klady a zápory.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Který teokratický stát v Evropě znáš? Ukaž ho na mapě.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Na mapě vyhledej státy, o kterých se v prezentaci hovořilo.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Proč řadíme fašistické Německo k totalitním státům?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Jaký titul může užívat panovník?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Kdo v ČR volí prezidenta?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11560" y="1094709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Budeš potřebovat mapu!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545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ndalus" pitchFamily="18" charset="-78"/>
                <a:cs typeface="Andalus" pitchFamily="18" charset="-78"/>
              </a:rPr>
              <a:t>Možné odpovědi</a:t>
            </a:r>
            <a:endParaRPr lang="en-GB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968552"/>
          </a:xfrm>
        </p:spPr>
        <p:txBody>
          <a:bodyPr>
            <a:normAutofit fontScale="62500" lnSpcReduction="20000"/>
          </a:bodyPr>
          <a:lstStyle/>
          <a:p>
            <a:pPr marL="514350" indent="-514350">
              <a:buAutoNum type="arabicPeriod"/>
            </a:pPr>
            <a:r>
              <a:rPr lang="cs-CZ" i="1" dirty="0" smtClean="0"/>
              <a:t>Na vládě se podílejí všichni občané s volebním právem, v zemi probíhají svobodné volby, práva občanů jsou zajištěna, …. 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Finančně – vytištění a rozvoz tiskovin, zajištění volebních komisařů, pronájem místností; časově – příprava, realizace; u nás – referendum o zvláště závažných otázkách (v rámci státu, obce, kraje, …).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Republika – méně finančně nákladná, prezident volen na omezené období x nepřipravenost prezidenta na funkci, možná nestabilita</a:t>
            </a:r>
          </a:p>
          <a:p>
            <a:pPr marL="0" indent="0">
              <a:buNone/>
            </a:pPr>
            <a:r>
              <a:rPr lang="cs-CZ" i="1" dirty="0" smtClean="0"/>
              <a:t>Monarchie –panovník vládne časově neomezeně, větší stabilita, panovník je na svou funkci dopředu připravován x finančně nákladnější, možná nestabilita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i="1" dirty="0" smtClean="0"/>
              <a:t>Vatikán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i="1" dirty="0" smtClean="0"/>
              <a:t>ČR, Polsko, USA, Velká Británie, KLDR, Írán, Japonsko, Vatikán, Švýcarsko, Francie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i="1" dirty="0" smtClean="0"/>
              <a:t>Neomezená moc vůdce (A. Hitlera), nerespektování lidských práv, neexistence voleb, …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i="1" dirty="0"/>
              <a:t>k</a:t>
            </a:r>
            <a:r>
              <a:rPr lang="cs-CZ" i="1" dirty="0" smtClean="0"/>
              <a:t>rál, sultán, císař, kníže, papež, …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i="1" dirty="0" smtClean="0"/>
              <a:t>Parlament ČR na společné schůzi obou komor</a:t>
            </a:r>
          </a:p>
        </p:txBody>
      </p:sp>
    </p:spTree>
    <p:extLst>
      <p:ext uri="{BB962C8B-B14F-4D97-AF65-F5344CB8AC3E}">
        <p14:creationId xmlns:p14="http://schemas.microsoft.com/office/powerpoint/2010/main" val="293548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Malý kvíz na závěr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3975" y="1124744"/>
            <a:ext cx="4032448" cy="64807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Kterým státům náleží tyto vlajky?:</a:t>
            </a:r>
          </a:p>
          <a:p>
            <a:pPr marL="0" indent="0">
              <a:buNone/>
            </a:pPr>
            <a:endParaRPr lang="cs-CZ" i="1" dirty="0" smtClean="0"/>
          </a:p>
        </p:txBody>
      </p:sp>
      <p:pic>
        <p:nvPicPr>
          <p:cNvPr id="6146" name="Picture 2" descr="C:\Users\Jana\AppData\Local\Microsoft\Windows\Temporary Internet Files\Content.IE5\6FRIDCRR\MC900015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27" y="1772816"/>
            <a:ext cx="1861982" cy="149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\AppData\Local\Microsoft\Windows\Temporary Internet Files\Content.IE5\5AFPVKM7\MC900129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26" y="1815807"/>
            <a:ext cx="1759313" cy="148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\AppData\Local\Microsoft\Windows\Temporary Internet Files\Content.IE5\8185BRI6\MC9000158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466" y="1988840"/>
            <a:ext cx="1912119" cy="154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ana\AppData\Local\Microsoft\Windows\Temporary Internet Files\Content.IE5\6FRIDCRR\MC900015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17" y="4291534"/>
            <a:ext cx="1741018" cy="13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ana\AppData\Local\Microsoft\Windows\Temporary Internet Files\Content.IE5\8185BRI6\MC900015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26" y="4365104"/>
            <a:ext cx="1771191" cy="1427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ana\AppData\Local\Microsoft\Windows\Temporary Internet Files\Content.IE5\8185BRI6\MC9001291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562" y="4236769"/>
            <a:ext cx="1920989" cy="15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7" y="3272214"/>
            <a:ext cx="2736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Spojené království Velké Británie a Severního Irska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374024"/>
            <a:ext cx="1718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80301" y="3574270"/>
            <a:ext cx="1718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Polská republika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9" y="582794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Slovenská republika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7" y="584352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Spolková republika Německo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7104" y="5881677"/>
            <a:ext cx="1718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Japonsko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130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  <p:bldP spid="13" grpId="0"/>
      <p:bldP spid="14" grpId="0"/>
      <p:bldP spid="15" grpId="0"/>
      <p:bldP spid="1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Malý kvíz na závěr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496944" cy="43204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i="1" dirty="0" smtClean="0"/>
              <a:t>Které z následujících států řadíme mezi republiky a které mezi monarchie?</a:t>
            </a:r>
          </a:p>
          <a:p>
            <a:pPr marL="0" indent="0">
              <a:buNone/>
            </a:pPr>
            <a:endParaRPr lang="cs-CZ" i="1" dirty="0" smtClean="0"/>
          </a:p>
        </p:txBody>
      </p:sp>
      <p:pic>
        <p:nvPicPr>
          <p:cNvPr id="6146" name="Picture 2" descr="C:\Users\Jana\AppData\Local\Microsoft\Windows\Temporary Internet Files\Content.IE5\6FRIDCRR\MC900015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27" y="1772816"/>
            <a:ext cx="1861982" cy="149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\AppData\Local\Microsoft\Windows\Temporary Internet Files\Content.IE5\5AFPVKM7\MC900129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26" y="1815807"/>
            <a:ext cx="1759313" cy="148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\AppData\Local\Microsoft\Windows\Temporary Internet Files\Content.IE5\8185BRI6\MC9000158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466" y="1988840"/>
            <a:ext cx="1912119" cy="154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ana\AppData\Local\Microsoft\Windows\Temporary Internet Files\Content.IE5\6FRIDCRR\MC900015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17" y="4291534"/>
            <a:ext cx="1741018" cy="13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ana\AppData\Local\Microsoft\Windows\Temporary Internet Files\Content.IE5\8185BRI6\MC900015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26" y="4365104"/>
            <a:ext cx="1771191" cy="1427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ana\AppData\Local\Microsoft\Windows\Temporary Internet Files\Content.IE5\8185BRI6\MC9001291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562" y="4236769"/>
            <a:ext cx="1920989" cy="15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43296" y="3346541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87851" y="5792408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83599" y="3429000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R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275655" y="3614888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R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315006" y="5783941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R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4535999" y="5827940"/>
            <a:ext cx="396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102639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Malý kvíz na závěr</a:t>
            </a:r>
            <a:endParaRPr lang="en-GB" dirty="0">
              <a:solidFill>
                <a:srgbClr val="00B05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3974" y="1124744"/>
            <a:ext cx="7370393" cy="64807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i="1" dirty="0" smtClean="0"/>
              <a:t>Kdo je hlavním reprezentantem těchto států?</a:t>
            </a:r>
          </a:p>
          <a:p>
            <a:pPr marL="0" indent="0">
              <a:buNone/>
            </a:pPr>
            <a:endParaRPr lang="cs-CZ" i="1" dirty="0" smtClean="0"/>
          </a:p>
        </p:txBody>
      </p:sp>
      <p:pic>
        <p:nvPicPr>
          <p:cNvPr id="6146" name="Picture 2" descr="C:\Users\Jana\AppData\Local\Microsoft\Windows\Temporary Internet Files\Content.IE5\6FRIDCRR\MC900015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27" y="1772816"/>
            <a:ext cx="1861982" cy="1499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ana\AppData\Local\Microsoft\Windows\Temporary Internet Files\Content.IE5\5AFPVKM7\MC9001291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26" y="1815807"/>
            <a:ext cx="1759313" cy="148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Jana\AppData\Local\Microsoft\Windows\Temporary Internet Files\Content.IE5\8185BRI6\MC9000158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466" y="1988840"/>
            <a:ext cx="1912119" cy="1542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ana\AppData\Local\Microsoft\Windows\Temporary Internet Files\Content.IE5\6FRIDCRR\MC9000159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17" y="4291534"/>
            <a:ext cx="1741018" cy="1367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ana\AppData\Local\Microsoft\Windows\Temporary Internet Files\Content.IE5\8185BRI6\MC9000158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026" y="4365104"/>
            <a:ext cx="1771191" cy="1427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ana\AppData\Local\Microsoft\Windows\Temporary Internet Files\Content.IE5\8185BRI6\MC90012914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4562" y="4236769"/>
            <a:ext cx="1920989" cy="15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336118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královna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594928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císař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05557" y="353730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prezident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354585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prezident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583472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prezident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579919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prezident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393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14" grpId="0"/>
      <p:bldP spid="1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345638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dirty="0" smtClean="0"/>
              <a:t>Gratulujeme, došel jsi až do konce.</a:t>
            </a:r>
          </a:p>
          <a:p>
            <a:pPr marL="0" indent="0" algn="ctr">
              <a:buNone/>
            </a:pPr>
            <a:r>
              <a:rPr lang="cs-CZ" sz="5000" dirty="0" smtClean="0"/>
              <a:t>Teď už víš, v jakém státě žijeme.</a:t>
            </a:r>
            <a:endParaRPr lang="cs-CZ" sz="5000" dirty="0"/>
          </a:p>
        </p:txBody>
      </p:sp>
    </p:spTree>
    <p:extLst>
      <p:ext uri="{BB962C8B-B14F-4D97-AF65-F5344CB8AC3E}">
        <p14:creationId xmlns:p14="http://schemas.microsoft.com/office/powerpoint/2010/main" val="197910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6" name="Picture 3" descr="C:\Users\Jana\AppData\Local\Microsoft\Windows\Temporary Internet Files\Content.IE5\5AFPVKM7\MC900129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49080"/>
            <a:ext cx="1759313" cy="148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Jana\AppData\Local\Microsoft\Windows\Temporary Internet Files\Content.IE5\8185BRI6\MC900129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149080"/>
            <a:ext cx="1920989" cy="1591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8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547</Words>
  <Application>Microsoft Office PowerPoint</Application>
  <PresentationFormat>Předvádění na obrazovce (4:3)</PresentationFormat>
  <Paragraphs>113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Formy států</vt:lpstr>
      <vt:lpstr>1. Demokratické</vt:lpstr>
      <vt:lpstr>Demokracie</vt:lpstr>
      <vt:lpstr>2. Nedemokratické</vt:lpstr>
      <vt:lpstr>A) Republika</vt:lpstr>
      <vt:lpstr>B) Monarchie</vt:lpstr>
      <vt:lpstr>i) Unitární státy</vt:lpstr>
      <vt:lpstr>Prezentace aplikace PowerPoint</vt:lpstr>
      <vt:lpstr>Otázky a úkoly</vt:lpstr>
      <vt:lpstr>Možné odpovědi</vt:lpstr>
      <vt:lpstr>Malý kvíz na závěr</vt:lpstr>
      <vt:lpstr>Malý kvíz na závěr</vt:lpstr>
      <vt:lpstr>Malý kvíz na závěr</vt:lpstr>
      <vt:lpstr>Prezentace aplikace PowerPoint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24</cp:revision>
  <dcterms:created xsi:type="dcterms:W3CDTF">2012-08-20T04:02:37Z</dcterms:created>
  <dcterms:modified xsi:type="dcterms:W3CDTF">2012-12-27T16:21:38Z</dcterms:modified>
</cp:coreProperties>
</file>