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4" r:id="rId15"/>
    <p:sldId id="279" r:id="rId16"/>
    <p:sldId id="280" r:id="rId17"/>
    <p:sldId id="281" r:id="rId18"/>
    <p:sldId id="282" r:id="rId19"/>
    <p:sldId id="269" r:id="rId20"/>
    <p:sldId id="27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036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46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39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37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459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598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50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430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3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8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20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91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Ústava ČR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sloužící k rámcovému seznámení se s Ústavou ČR.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17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872208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Ústava ČR</a:t>
            </a:r>
            <a:endParaRPr lang="cs-CZ" sz="8000" dirty="0">
              <a:solidFill>
                <a:srgbClr val="00B050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(Stát a právo – principy demokracie)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4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9"/>
            <a:ext cx="186986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92125"/>
            <a:ext cx="2052828" cy="17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87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Ústava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1044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i="1" dirty="0" smtClean="0"/>
          </a:p>
          <a:p>
            <a:pPr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ejvyšší zákon ČR</a:t>
            </a:r>
          </a:p>
          <a:p>
            <a:pPr>
              <a:buFontTx/>
              <a:buChar char="-"/>
            </a:pPr>
            <a:r>
              <a:rPr lang="cs-CZ" dirty="0" smtClean="0"/>
              <a:t>součástí </a:t>
            </a:r>
            <a:r>
              <a:rPr lang="cs-CZ" u="sng" dirty="0"/>
              <a:t>ú</a:t>
            </a:r>
            <a:r>
              <a:rPr lang="cs-CZ" u="sng" dirty="0" smtClean="0"/>
              <a:t>stavního pořádku ČR</a:t>
            </a:r>
          </a:p>
          <a:p>
            <a:pPr lvl="2">
              <a:buFont typeface="Wingdings" pitchFamily="2" charset="2"/>
              <a:buChar char="q"/>
            </a:pPr>
            <a:r>
              <a:rPr lang="cs-CZ" dirty="0" smtClean="0"/>
              <a:t>Ústava</a:t>
            </a:r>
          </a:p>
          <a:p>
            <a:pPr lvl="2">
              <a:buFont typeface="Wingdings" pitchFamily="2" charset="2"/>
              <a:buChar char="q"/>
            </a:pPr>
            <a:r>
              <a:rPr lang="cs-CZ" dirty="0" smtClean="0"/>
              <a:t>Listina základních práv a svobod</a:t>
            </a:r>
          </a:p>
          <a:p>
            <a:pPr lvl="2">
              <a:buFont typeface="Wingdings" pitchFamily="2" charset="2"/>
              <a:buChar char="q"/>
            </a:pPr>
            <a:r>
              <a:rPr lang="cs-CZ" dirty="0"/>
              <a:t>ú</a:t>
            </a:r>
            <a:r>
              <a:rPr lang="cs-CZ" dirty="0" smtClean="0"/>
              <a:t>stavní zákony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d 1.1 1993</a:t>
            </a:r>
          </a:p>
          <a:p>
            <a:pPr>
              <a:buFontTx/>
              <a:buChar char="-"/>
            </a:pPr>
            <a:r>
              <a:rPr lang="cs-CZ" dirty="0"/>
              <a:t>z</a:t>
            </a:r>
            <a:r>
              <a:rPr lang="cs-CZ" dirty="0" smtClean="0"/>
              <a:t>ákladní principy našeho státu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reambule a 8 hlav </a:t>
            </a:r>
          </a:p>
          <a:p>
            <a:pPr>
              <a:buFontTx/>
              <a:buChar char="-"/>
            </a:pPr>
            <a:endParaRPr lang="cs-CZ" dirty="0" smtClean="0"/>
          </a:p>
        </p:txBody>
      </p:sp>
      <p:pic>
        <p:nvPicPr>
          <p:cNvPr id="4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852936"/>
            <a:ext cx="2052828" cy="17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43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– </a:t>
            </a:r>
            <a:r>
              <a:rPr lang="cs-CZ" b="1" u="sng" dirty="0"/>
              <a:t>Základní ustanovení</a:t>
            </a:r>
            <a:endParaRPr lang="cs-CZ" dirty="0"/>
          </a:p>
          <a:p>
            <a:pPr lvl="0"/>
            <a:r>
              <a:rPr lang="cs-CZ" dirty="0"/>
              <a:t>ČR – svrchovaný, jednotný a demokratický stát</a:t>
            </a:r>
          </a:p>
          <a:p>
            <a:pPr lvl="0"/>
            <a:r>
              <a:rPr lang="cs-CZ" dirty="0"/>
              <a:t>Praha – hlavní město</a:t>
            </a:r>
          </a:p>
          <a:p>
            <a:r>
              <a:rPr lang="cs-CZ" dirty="0"/>
              <a:t>státní občanství</a:t>
            </a:r>
          </a:p>
          <a:p>
            <a:pPr lvl="0"/>
            <a:r>
              <a:rPr lang="cs-CZ" dirty="0" smtClean="0"/>
              <a:t>státní </a:t>
            </a:r>
            <a:r>
              <a:rPr lang="cs-CZ" dirty="0"/>
              <a:t>symboly: </a:t>
            </a:r>
            <a:endParaRPr lang="cs-CZ" dirty="0" smtClean="0"/>
          </a:p>
          <a:p>
            <a:pPr lvl="1"/>
            <a:r>
              <a:rPr lang="cs-CZ" dirty="0" smtClean="0"/>
              <a:t>malý </a:t>
            </a:r>
            <a:r>
              <a:rPr lang="cs-CZ" dirty="0"/>
              <a:t>a velký státní znak, vlajka, standarta, pečeť, hymna, </a:t>
            </a:r>
            <a:r>
              <a:rPr lang="cs-CZ" dirty="0" smtClean="0"/>
              <a:t>trikolóra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první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pic>
        <p:nvPicPr>
          <p:cNvPr id="5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301208"/>
            <a:ext cx="1542866" cy="130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2" y="4293096"/>
            <a:ext cx="756084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57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8995" y="33265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druhá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467544" y="1628800"/>
            <a:ext cx="77768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u="sng" dirty="0" smtClean="0"/>
              <a:t>- Moc zákonodárná</a:t>
            </a:r>
            <a:endParaRPr lang="cs-CZ" sz="3200" dirty="0"/>
          </a:p>
          <a:p>
            <a:pPr lvl="0"/>
            <a:r>
              <a:rPr lang="cs-CZ" sz="3200" dirty="0">
                <a:solidFill>
                  <a:srgbClr val="00B050"/>
                </a:solidFill>
              </a:rPr>
              <a:t>Parlament</a:t>
            </a:r>
            <a:r>
              <a:rPr lang="cs-CZ" sz="3200" dirty="0"/>
              <a:t> České republiky (P ČR)</a:t>
            </a:r>
          </a:p>
          <a:p>
            <a:pPr marL="914400" lvl="1" indent="-457200">
              <a:buFont typeface="Wingdings" pitchFamily="2" charset="2"/>
              <a:buChar char="q"/>
            </a:pPr>
            <a:r>
              <a:rPr lang="cs-CZ" sz="3200" dirty="0"/>
              <a:t>Poslanecká sněmovna (PS PČR</a:t>
            </a:r>
            <a:r>
              <a:rPr lang="cs-CZ" sz="3200" dirty="0" smtClean="0"/>
              <a:t>)</a:t>
            </a:r>
          </a:p>
          <a:p>
            <a:pPr lvl="1"/>
            <a:r>
              <a:rPr lang="cs-CZ" sz="3200" dirty="0"/>
              <a:t>	</a:t>
            </a:r>
            <a:r>
              <a:rPr lang="cs-CZ" sz="3200" dirty="0" smtClean="0"/>
              <a:t> </a:t>
            </a:r>
            <a:r>
              <a:rPr lang="cs-CZ" sz="3200" dirty="0"/>
              <a:t>– 200 poslanců, na 4 roky, od 21 let</a:t>
            </a:r>
          </a:p>
          <a:p>
            <a:pPr marL="914400" lvl="1" indent="-457200">
              <a:buFont typeface="Wingdings" pitchFamily="2" charset="2"/>
              <a:buChar char="q"/>
            </a:pPr>
            <a:r>
              <a:rPr lang="cs-CZ" sz="3200" dirty="0" smtClean="0"/>
              <a:t>Senát </a:t>
            </a:r>
            <a:r>
              <a:rPr lang="cs-CZ" sz="3200" dirty="0"/>
              <a:t>(S PČR</a:t>
            </a:r>
            <a:r>
              <a:rPr lang="cs-CZ" sz="3200" dirty="0" smtClean="0"/>
              <a:t>)</a:t>
            </a:r>
          </a:p>
          <a:p>
            <a:pPr lvl="1"/>
            <a:r>
              <a:rPr lang="cs-CZ" sz="3200" dirty="0" smtClean="0"/>
              <a:t>	– </a:t>
            </a:r>
            <a:r>
              <a:rPr lang="cs-CZ" sz="3200" dirty="0"/>
              <a:t>81 senátorů, na 6 let, od 40 </a:t>
            </a:r>
            <a:r>
              <a:rPr lang="cs-CZ" sz="3200" dirty="0" smtClean="0"/>
              <a:t>let</a:t>
            </a:r>
          </a:p>
          <a:p>
            <a:r>
              <a:rPr lang="cs-CZ" sz="3200" dirty="0" smtClean="0"/>
              <a:t>- schvalování zákonů</a:t>
            </a:r>
            <a:endParaRPr lang="cs-CZ" sz="3200" dirty="0"/>
          </a:p>
        </p:txBody>
      </p:sp>
      <p:pic>
        <p:nvPicPr>
          <p:cNvPr id="7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820" y="4725144"/>
            <a:ext cx="2052828" cy="17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12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třetí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2859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3900" u="sng" dirty="0" smtClean="0"/>
              <a:t>– </a:t>
            </a:r>
            <a:r>
              <a:rPr lang="cs-CZ" sz="4800" u="sng" dirty="0"/>
              <a:t>Moc výkonná</a:t>
            </a:r>
            <a:endParaRPr lang="cs-CZ" sz="4800" dirty="0"/>
          </a:p>
          <a:p>
            <a:pPr lvl="0"/>
            <a:r>
              <a:rPr lang="cs-CZ" sz="4800" dirty="0">
                <a:solidFill>
                  <a:srgbClr val="00B050"/>
                </a:solidFill>
              </a:rPr>
              <a:t>prezident, vláda, státní zastupitelství</a:t>
            </a:r>
          </a:p>
          <a:p>
            <a:pPr marL="0" lvl="0" indent="0">
              <a:buNone/>
            </a:pPr>
            <a:r>
              <a:rPr lang="cs-CZ" sz="4800" u="sng" dirty="0" smtClean="0">
                <a:solidFill>
                  <a:srgbClr val="00B050"/>
                </a:solidFill>
              </a:rPr>
              <a:t>prezident</a:t>
            </a:r>
            <a:r>
              <a:rPr lang="cs-CZ" sz="4800" dirty="0" smtClean="0">
                <a:solidFill>
                  <a:srgbClr val="00B050"/>
                </a:solidFill>
              </a:rPr>
              <a:t> </a:t>
            </a:r>
            <a:r>
              <a:rPr lang="cs-CZ" sz="4800" dirty="0" smtClean="0"/>
              <a:t>= hlava státu</a:t>
            </a:r>
          </a:p>
          <a:p>
            <a:pPr lvl="1"/>
            <a:r>
              <a:rPr lang="cs-CZ" sz="4800" dirty="0" smtClean="0"/>
              <a:t>volen parlamentem na společném zasedání obou komor</a:t>
            </a:r>
          </a:p>
          <a:p>
            <a:pPr lvl="1"/>
            <a:r>
              <a:rPr lang="cs-CZ" sz="4800" dirty="0" smtClean="0"/>
              <a:t>5 let (nejvýše však 2x za sebou)</a:t>
            </a:r>
          </a:p>
          <a:p>
            <a:pPr lvl="1"/>
            <a:r>
              <a:rPr lang="cs-CZ" sz="4800" u="sng" dirty="0" smtClean="0"/>
              <a:t>Funkce</a:t>
            </a:r>
            <a:r>
              <a:rPr lang="cs-CZ" sz="4800" dirty="0" smtClean="0"/>
              <a:t>: jmenuje předsedu vlády a členy vlády, soudce; podepisuje zákony; odvolává vládu; odpouští a zmírňuje tresty; uděluje amnestii (propouští odsouzené, při významné příležitosti); zastupuje stát navenek, je vrchním velitelem armády; vyhlašuje volby do parlamentu atd.</a:t>
            </a:r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2112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třetí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7260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cs-CZ" sz="11600" u="sng" dirty="0">
                <a:solidFill>
                  <a:srgbClr val="00B050"/>
                </a:solidFill>
              </a:rPr>
              <a:t>vláda</a:t>
            </a:r>
            <a:r>
              <a:rPr lang="cs-CZ" sz="11600" dirty="0"/>
              <a:t> = vrcholný orgán výkonné moci</a:t>
            </a:r>
          </a:p>
          <a:p>
            <a:pPr lvl="1"/>
            <a:r>
              <a:rPr lang="cs-CZ" sz="11600" dirty="0"/>
              <a:t>tvoří ji předseda vlády (premiér), místopředsedové a </a:t>
            </a:r>
            <a:r>
              <a:rPr lang="cs-CZ" sz="11600" dirty="0" smtClean="0"/>
              <a:t>ministři</a:t>
            </a:r>
          </a:p>
          <a:p>
            <a:pPr lvl="1"/>
            <a:r>
              <a:rPr lang="cs-CZ" sz="11600" dirty="0"/>
              <a:t>u</a:t>
            </a:r>
            <a:r>
              <a:rPr lang="cs-CZ" sz="11600" dirty="0" smtClean="0"/>
              <a:t>vádí zákony do praxe</a:t>
            </a:r>
            <a:endParaRPr lang="cs-CZ" sz="11600" dirty="0"/>
          </a:p>
          <a:p>
            <a:pPr lvl="1"/>
            <a:r>
              <a:rPr lang="cs-CZ" sz="11600" dirty="0"/>
              <a:t>rozhoduje ve sboru (všichni společně)</a:t>
            </a:r>
          </a:p>
          <a:p>
            <a:pPr lvl="1"/>
            <a:r>
              <a:rPr lang="cs-CZ" sz="11600" dirty="0"/>
              <a:t>k usnesení vlády potřeba nadpoloviční většiny všech </a:t>
            </a:r>
            <a:r>
              <a:rPr lang="cs-CZ" sz="11600" u="sng" dirty="0" smtClean="0"/>
              <a:t>členů</a:t>
            </a:r>
          </a:p>
          <a:p>
            <a:pPr marL="57150" indent="0">
              <a:buNone/>
            </a:pPr>
            <a:endParaRPr lang="cs-CZ" sz="11600" dirty="0"/>
          </a:p>
          <a:p>
            <a:r>
              <a:rPr lang="cs-CZ" sz="11600" u="sng" dirty="0"/>
              <a:t>Ministerstva vlády ČR</a:t>
            </a:r>
            <a:endParaRPr lang="cs-CZ" sz="11600" dirty="0"/>
          </a:p>
          <a:p>
            <a:pPr lvl="0"/>
            <a:r>
              <a:rPr lang="cs-CZ" sz="11600" dirty="0"/>
              <a:t>sídlí v Praze</a:t>
            </a:r>
          </a:p>
          <a:p>
            <a:pPr lvl="0"/>
            <a:r>
              <a:rPr lang="cs-CZ" sz="11600" dirty="0"/>
              <a:t>n</a:t>
            </a:r>
            <a:r>
              <a:rPr lang="cs-CZ" sz="11600" dirty="0" smtClean="0"/>
              <a:t>apř. :</a:t>
            </a:r>
            <a:r>
              <a:rPr lang="cs-CZ" sz="11600" dirty="0"/>
              <a:t> </a:t>
            </a:r>
            <a:r>
              <a:rPr lang="cs-CZ" sz="11600" dirty="0" smtClean="0"/>
              <a:t>Ministerstvo vnitra, zahraničních věcí, financí, spravedlnosti, zemědělství, zdravotnictví, školství</a:t>
            </a:r>
            <a:r>
              <a:rPr lang="cs-CZ" sz="11600" dirty="0"/>
              <a:t>, mládeže a tělovýchovy</a:t>
            </a:r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5632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třetí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24847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3000" u="sng" dirty="0" smtClean="0">
                <a:solidFill>
                  <a:srgbClr val="00B050"/>
                </a:solidFill>
              </a:rPr>
              <a:t>státní </a:t>
            </a:r>
            <a:r>
              <a:rPr lang="cs-CZ" sz="3000" u="sng" dirty="0">
                <a:solidFill>
                  <a:srgbClr val="00B050"/>
                </a:solidFill>
              </a:rPr>
              <a:t>zastupitelství</a:t>
            </a:r>
            <a:r>
              <a:rPr lang="cs-CZ" sz="3000" dirty="0">
                <a:solidFill>
                  <a:srgbClr val="00B050"/>
                </a:solidFill>
              </a:rPr>
              <a:t> </a:t>
            </a:r>
            <a:r>
              <a:rPr lang="cs-CZ" sz="3000" dirty="0"/>
              <a:t>– zastupuje stát v trestním </a:t>
            </a:r>
            <a:r>
              <a:rPr lang="cs-CZ" sz="3000" dirty="0" smtClean="0"/>
              <a:t>řízení</a:t>
            </a:r>
          </a:p>
          <a:p>
            <a:pPr marL="457200" lvl="1" indent="0">
              <a:buNone/>
            </a:pPr>
            <a:endParaRPr lang="cs-CZ" sz="3000" dirty="0"/>
          </a:p>
          <a:p>
            <a:pPr>
              <a:buClr>
                <a:schemeClr val="tx1"/>
              </a:buClr>
            </a:pPr>
            <a:r>
              <a:rPr lang="cs-CZ" sz="3000" dirty="0">
                <a:solidFill>
                  <a:srgbClr val="00B050"/>
                </a:solidFill>
              </a:rPr>
              <a:t>Nejvyšší státní zastupitelství </a:t>
            </a:r>
            <a:r>
              <a:rPr lang="cs-CZ" sz="3000" dirty="0" smtClean="0">
                <a:solidFill>
                  <a:srgbClr val="00B050"/>
                </a:solidFill>
              </a:rPr>
              <a:t>- </a:t>
            </a:r>
            <a:r>
              <a:rPr lang="cs-CZ" sz="3000" dirty="0" smtClean="0"/>
              <a:t>Brno</a:t>
            </a:r>
            <a:endParaRPr lang="cs-CZ" sz="3000" dirty="0"/>
          </a:p>
          <a:p>
            <a:r>
              <a:rPr lang="cs-CZ" sz="3000" dirty="0" smtClean="0"/>
              <a:t>vrchní </a:t>
            </a:r>
            <a:r>
              <a:rPr lang="cs-CZ" sz="3000" dirty="0"/>
              <a:t>státní zastupitelství </a:t>
            </a:r>
            <a:r>
              <a:rPr lang="cs-CZ" sz="3000" dirty="0" smtClean="0"/>
              <a:t>- Praha </a:t>
            </a:r>
            <a:r>
              <a:rPr lang="cs-CZ" sz="3000" dirty="0"/>
              <a:t>a v </a:t>
            </a:r>
            <a:r>
              <a:rPr lang="cs-CZ" sz="3000" dirty="0" smtClean="0"/>
              <a:t>Olomouc</a:t>
            </a:r>
            <a:endParaRPr lang="cs-CZ" sz="3000" dirty="0"/>
          </a:p>
          <a:p>
            <a:r>
              <a:rPr lang="cs-CZ" sz="3000" dirty="0"/>
              <a:t>osm krajských </a:t>
            </a:r>
            <a:r>
              <a:rPr lang="cs-CZ" sz="3000" dirty="0" smtClean="0"/>
              <a:t>SZ</a:t>
            </a:r>
          </a:p>
          <a:p>
            <a:r>
              <a:rPr lang="cs-CZ" sz="3000" dirty="0" smtClean="0"/>
              <a:t>86 </a:t>
            </a:r>
            <a:r>
              <a:rPr lang="cs-CZ" sz="3000" dirty="0"/>
              <a:t>okresních </a:t>
            </a:r>
            <a:r>
              <a:rPr lang="cs-CZ" sz="3000" dirty="0" smtClean="0"/>
              <a:t>SZ</a:t>
            </a:r>
            <a:endParaRPr lang="cs-CZ" sz="3000" dirty="0"/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216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čtvrtá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u="sng" dirty="0" smtClean="0"/>
              <a:t>– </a:t>
            </a:r>
            <a:r>
              <a:rPr lang="cs-CZ" sz="3000" u="sng" dirty="0"/>
              <a:t>Moc soudní</a:t>
            </a:r>
            <a:endParaRPr lang="cs-CZ" sz="3000" dirty="0"/>
          </a:p>
          <a:p>
            <a:pPr lvl="0">
              <a:buClr>
                <a:schemeClr val="tx1"/>
              </a:buClr>
            </a:pPr>
            <a:r>
              <a:rPr lang="cs-CZ" sz="3000" dirty="0">
                <a:solidFill>
                  <a:srgbClr val="00B050"/>
                </a:solidFill>
              </a:rPr>
              <a:t>Ústavní soud </a:t>
            </a:r>
            <a:r>
              <a:rPr lang="cs-CZ" sz="3000" dirty="0"/>
              <a:t>– 15 soudců, na 10 let, soulad zákonů s ústavou</a:t>
            </a:r>
          </a:p>
          <a:p>
            <a:pPr lvl="0"/>
            <a:r>
              <a:rPr lang="cs-CZ" sz="3000" dirty="0" err="1" smtClean="0"/>
              <a:t>čtyřčlánková</a:t>
            </a:r>
            <a:r>
              <a:rPr lang="cs-CZ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soustava</a:t>
            </a:r>
            <a:r>
              <a:rPr lang="cs-CZ" sz="3000" dirty="0" smtClean="0"/>
              <a:t>: </a:t>
            </a:r>
            <a:r>
              <a:rPr lang="cs-CZ" sz="3000" dirty="0"/>
              <a:t>okresní, </a:t>
            </a:r>
            <a:r>
              <a:rPr lang="cs-CZ" sz="3000" dirty="0" smtClean="0"/>
              <a:t>krajské, </a:t>
            </a:r>
            <a:r>
              <a:rPr lang="cs-CZ" sz="3000" dirty="0"/>
              <a:t>vrchní, </a:t>
            </a:r>
            <a:r>
              <a:rPr lang="cs-CZ" sz="3000" dirty="0" smtClean="0"/>
              <a:t>nejvyšší soudy</a:t>
            </a:r>
          </a:p>
          <a:p>
            <a:pPr lvl="0"/>
            <a:r>
              <a:rPr lang="cs-CZ" sz="3000" dirty="0"/>
              <a:t>s</a:t>
            </a:r>
            <a:r>
              <a:rPr lang="cs-CZ" sz="3000" dirty="0" smtClean="0"/>
              <a:t>oudci - doživotně</a:t>
            </a:r>
            <a:endParaRPr lang="cs-CZ" sz="3000" dirty="0"/>
          </a:p>
          <a:p>
            <a:pPr marL="457200" lvl="1" indent="0">
              <a:buNone/>
            </a:pPr>
            <a:endParaRPr lang="cs-CZ" dirty="0" smtClean="0"/>
          </a:p>
        </p:txBody>
      </p:sp>
      <p:pic>
        <p:nvPicPr>
          <p:cNvPr id="3075" name="Picture 3" descr="C:\Users\Jana\AppData\Local\Microsoft\Windows\Temporary Internet Files\Content.IE5\90FK01R9\MC9001992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1780515" cy="138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74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pátá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u="sng" dirty="0" smtClean="0"/>
              <a:t>- Nejvyšší </a:t>
            </a:r>
            <a:r>
              <a:rPr lang="cs-CZ" sz="3000" u="sng" dirty="0"/>
              <a:t>kontrolní </a:t>
            </a:r>
            <a:r>
              <a:rPr lang="cs-CZ" sz="3000" u="sng" dirty="0" smtClean="0"/>
              <a:t>úřad (NKÚ)</a:t>
            </a:r>
            <a:endParaRPr lang="cs-CZ" sz="3000" dirty="0"/>
          </a:p>
          <a:p>
            <a:pPr marL="0" indent="0">
              <a:buNone/>
            </a:pPr>
            <a:r>
              <a:rPr lang="cs-CZ" sz="3000" dirty="0"/>
              <a:t>- kontrola hospodaření se státním majetkem a plnění státního rozpočtu</a:t>
            </a:r>
          </a:p>
          <a:p>
            <a:pPr marL="457200" lvl="1" indent="0">
              <a:buNone/>
            </a:pPr>
            <a:endParaRPr lang="cs-CZ" dirty="0" smtClean="0"/>
          </a:p>
        </p:txBody>
      </p:sp>
      <p:pic>
        <p:nvPicPr>
          <p:cNvPr id="4099" name="Picture 3" descr="C:\Users\Jana\AppData\Local\Microsoft\Windows\Temporary Internet Files\Content.IE5\8185BRI6\MC900196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282" y="3789040"/>
            <a:ext cx="1866078" cy="18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0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šestá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u="sng" dirty="0" smtClean="0"/>
              <a:t>– </a:t>
            </a:r>
            <a:r>
              <a:rPr lang="cs-CZ" sz="3000" u="sng" dirty="0"/>
              <a:t>Česká národní </a:t>
            </a:r>
            <a:r>
              <a:rPr lang="cs-CZ" sz="3000" u="sng" dirty="0" smtClean="0"/>
              <a:t>banka (ČNB)</a:t>
            </a:r>
            <a:endParaRPr lang="cs-CZ" sz="3000" dirty="0"/>
          </a:p>
          <a:p>
            <a:pPr marL="0" indent="0">
              <a:buNone/>
            </a:pPr>
            <a:r>
              <a:rPr lang="cs-CZ" sz="3000" dirty="0" smtClean="0"/>
              <a:t>	- </a:t>
            </a:r>
            <a:r>
              <a:rPr lang="cs-CZ" sz="3000" dirty="0"/>
              <a:t>stabilita měny, vydávání a stahování </a:t>
            </a:r>
            <a:r>
              <a:rPr lang="cs-CZ" sz="3000" dirty="0" smtClean="0"/>
              <a:t>peněz, péče o zlaté rezervy, dohled nad bankami, pojišťovnami, …</a:t>
            </a:r>
            <a:endParaRPr lang="cs-CZ" sz="3000" dirty="0"/>
          </a:p>
          <a:p>
            <a:pPr marL="457200" lvl="1" indent="0">
              <a:buNone/>
            </a:pPr>
            <a:endParaRPr lang="cs-CZ" dirty="0" smtClean="0"/>
          </a:p>
        </p:txBody>
      </p:sp>
      <p:pic>
        <p:nvPicPr>
          <p:cNvPr id="5122" name="Picture 2" descr="C:\Users\Jana\AppData\Local\Microsoft\Windows\Temporary Internet Files\Content.IE5\6FRIDCRR\MC9002805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49080"/>
            <a:ext cx="2041556" cy="18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83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sedmá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– </a:t>
            </a:r>
            <a:r>
              <a:rPr lang="cs-CZ" u="sng" dirty="0"/>
              <a:t>Územní samospráva</a:t>
            </a:r>
            <a:endParaRPr lang="cs-CZ" sz="2400" dirty="0"/>
          </a:p>
          <a:p>
            <a:pPr lvl="0"/>
            <a:r>
              <a:rPr lang="cs-CZ" dirty="0"/>
              <a:t>ČR s dělí na obce (města, vesnice) = základní územní samosprávné celky</a:t>
            </a:r>
            <a:endParaRPr lang="cs-CZ" sz="2400" dirty="0"/>
          </a:p>
          <a:p>
            <a:pPr lvl="0"/>
            <a:r>
              <a:rPr lang="cs-CZ" dirty="0"/>
              <a:t>kraje = vyšší územní samosprávné </a:t>
            </a:r>
            <a:r>
              <a:rPr lang="cs-CZ" dirty="0" smtClean="0"/>
              <a:t>celky</a:t>
            </a:r>
          </a:p>
          <a:p>
            <a:pPr lvl="0"/>
            <a:r>
              <a:rPr lang="cs-CZ" sz="3000" dirty="0"/>
              <a:t>z</a:t>
            </a:r>
            <a:r>
              <a:rPr lang="cs-CZ" sz="3000" dirty="0" smtClean="0"/>
              <a:t>astupitelé – voleni na 4 roky</a:t>
            </a:r>
            <a:endParaRPr lang="cs-CZ" sz="3000" dirty="0"/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1456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Hlava osmá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u="sng" dirty="0" smtClean="0"/>
              <a:t>– </a:t>
            </a:r>
            <a:r>
              <a:rPr lang="cs-CZ" sz="3000" u="sng" dirty="0"/>
              <a:t>Přechodná a závěrečná ustanovení</a:t>
            </a:r>
            <a:endParaRPr lang="cs-CZ" sz="3000" dirty="0"/>
          </a:p>
          <a:p>
            <a:r>
              <a:rPr lang="cs-CZ" sz="3000" dirty="0" smtClean="0"/>
              <a:t> </a:t>
            </a:r>
            <a:r>
              <a:rPr lang="cs-CZ" sz="3000" dirty="0"/>
              <a:t>platnost ústavy od 1.1. </a:t>
            </a:r>
            <a:r>
              <a:rPr lang="cs-CZ" sz="3000" dirty="0" smtClean="0"/>
              <a:t>1993</a:t>
            </a:r>
          </a:p>
          <a:p>
            <a:r>
              <a:rPr lang="cs-CZ" sz="3000" dirty="0"/>
              <a:t>d</a:t>
            </a:r>
            <a:r>
              <a:rPr lang="cs-CZ" sz="3000" dirty="0" smtClean="0"/>
              <a:t>odatečně přijaté ústavní zákony</a:t>
            </a:r>
          </a:p>
          <a:p>
            <a:r>
              <a:rPr lang="cs-CZ" sz="3000" dirty="0"/>
              <a:t>ú</a:t>
            </a:r>
            <a:r>
              <a:rPr lang="cs-CZ" sz="3000" dirty="0" smtClean="0"/>
              <a:t>stavní pořádek</a:t>
            </a:r>
            <a:endParaRPr lang="cs-CZ" sz="3000" dirty="0"/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0211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Otázky a úkoly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405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i="1" dirty="0" smtClean="0">
                <a:solidFill>
                  <a:srgbClr val="92D050"/>
                </a:solidFill>
              </a:rPr>
              <a:t>Na internetu vyhledej přesné znění naší ústavy. Pokud si nevíš rady s některými odpověďmi, vyhledej je zde.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Kolik hlav má ústava?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Kdo zastupuje v ČR moc zákonodárnou a čeho se především týká?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Ve které hlavě ústavy najdeš údaje o funkci prezidenta?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Kdy vstoupila v platnost naše současná ústava?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Jaké státní symboly ČR znáš?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Kde sídlí Ústavní soud?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Od kolika let můžeš být zvolen do senátu?</a:t>
            </a:r>
          </a:p>
        </p:txBody>
      </p:sp>
    </p:spTree>
    <p:extLst>
      <p:ext uri="{BB962C8B-B14F-4D97-AF65-F5344CB8AC3E}">
        <p14:creationId xmlns:p14="http://schemas.microsoft.com/office/powerpoint/2010/main" val="116545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Otázky a úkoly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4644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Na kolik let jsou voleni poslanci?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Kdo stojí v čele vlády?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Kdo je hlavním představitelem našeho státu?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Vysvětli pojem obec?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Jaké typy soudů znáš?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Vyjmenuj alespoň 4 ministerstva. Ve kterém městě sídlí?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Na jak dlouho a kým jsou jmenováni soudci?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Vyhledej v ústavě 5 informací, o kterých jsme v hodinách nehovořili a sděl je svým spolužákům.</a:t>
            </a:r>
          </a:p>
        </p:txBody>
      </p:sp>
    </p:spTree>
    <p:extLst>
      <p:ext uri="{BB962C8B-B14F-4D97-AF65-F5344CB8AC3E}">
        <p14:creationId xmlns:p14="http://schemas.microsoft.com/office/powerpoint/2010/main" val="354680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Řešení</a:t>
            </a:r>
            <a:endParaRPr lang="en-GB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405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i="1" dirty="0" smtClean="0">
                <a:solidFill>
                  <a:srgbClr val="92D050"/>
                </a:solidFill>
              </a:rPr>
              <a:t>Na internetu vyhledej přesné znění naší ústavy. Pokud si nevíš rady s některými odpověďmi, vyhledej je zde.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8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Parlament, schvalování zákonů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třetí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1.1. 1993</a:t>
            </a:r>
          </a:p>
          <a:p>
            <a:pPr marL="514350" indent="-514350">
              <a:buAutoNum type="arabicPeriod"/>
            </a:pPr>
            <a:r>
              <a:rPr lang="cs-CZ" i="1" dirty="0"/>
              <a:t>m</a:t>
            </a:r>
            <a:r>
              <a:rPr lang="cs-CZ" i="1" dirty="0" smtClean="0"/>
              <a:t>alý a velký státní znak, vlajka, standarta, pečeť, hymna, trikolóra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v Brně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374169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Řešení</a:t>
            </a:r>
            <a:endParaRPr lang="en-GB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4644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4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Ministerský předseda (premiér)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prezident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Vesnice, město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Nejvyšší, vrchní, krajský, okresní, ústavní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Ministerstvo vnitra, dopravy a spojů, zdravotnictví, životního prostředí, …. ; v Praze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/>
              <a:t>p</a:t>
            </a:r>
            <a:r>
              <a:rPr lang="cs-CZ" sz="2700" i="1" dirty="0" smtClean="0"/>
              <a:t>rezidentem; na doživotí, ústavní soudci na 10 let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cs-CZ" sz="2700" i="1" dirty="0" smtClean="0"/>
              <a:t>……..</a:t>
            </a:r>
          </a:p>
        </p:txBody>
      </p:sp>
    </p:spTree>
    <p:extLst>
      <p:ext uri="{BB962C8B-B14F-4D97-AF65-F5344CB8AC3E}">
        <p14:creationId xmlns:p14="http://schemas.microsoft.com/office/powerpoint/2010/main" val="130062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16 – 15 </a:t>
            </a:r>
            <a:r>
              <a:rPr lang="cs-CZ" sz="2500" dirty="0" smtClean="0"/>
              <a:t>správných odpovědí</a:t>
            </a:r>
            <a:r>
              <a:rPr lang="cs-CZ" dirty="0" smtClean="0"/>
              <a:t>	VÝBORNÝ</a:t>
            </a:r>
          </a:p>
          <a:p>
            <a:r>
              <a:rPr lang="cs-CZ" dirty="0" smtClean="0"/>
              <a:t>14 – 12				CHVALITEBNÝ</a:t>
            </a:r>
          </a:p>
          <a:p>
            <a:r>
              <a:rPr lang="cs-CZ" dirty="0" smtClean="0"/>
              <a:t>11 – 8				DOBRÝ</a:t>
            </a:r>
          </a:p>
          <a:p>
            <a:r>
              <a:rPr lang="cs-CZ" dirty="0" smtClean="0"/>
              <a:t>7 – 4				DOSTATEČNÝ</a:t>
            </a:r>
          </a:p>
          <a:p>
            <a:r>
              <a:rPr lang="cs-CZ" dirty="0" smtClean="0"/>
              <a:t>3 – 0				NEDOSTATEČNÝ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Pokud jsi získal(a) méně než 8 bodů, měl by sis projít ústavu ještě jednou!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83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15841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dirty="0" smtClean="0"/>
              <a:t>Gratulujeme, teď jsi odborníkem na naši ústavu.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97910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8" name="Picture 3" descr="C:\Users\Jana\AppData\Local\Microsoft\Windows\Temporary Internet Files\Content.IE5\8185BRI6\MC900196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61048"/>
            <a:ext cx="1866078" cy="18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Jana\AppData\Local\Microsoft\Windows\Temporary Internet Files\Content.IE5\5AFPVKM7\MC9000562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44408"/>
            <a:ext cx="2052828" cy="17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08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543</Words>
  <Application>Microsoft Office PowerPoint</Application>
  <PresentationFormat>Předvádění na obrazovce (4:3)</PresentationFormat>
  <Paragraphs>131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Ústava ČR</vt:lpstr>
      <vt:lpstr>Ústava</vt:lpstr>
      <vt:lpstr>Hlava první</vt:lpstr>
      <vt:lpstr>Hlava druhá</vt:lpstr>
      <vt:lpstr>Hlava třetí</vt:lpstr>
      <vt:lpstr>Hlava třetí</vt:lpstr>
      <vt:lpstr>Hlava třetí</vt:lpstr>
      <vt:lpstr>Hlava čtvrtá</vt:lpstr>
      <vt:lpstr>Hlava pátá</vt:lpstr>
      <vt:lpstr>Hlava šestá</vt:lpstr>
      <vt:lpstr>Hlava sedmá</vt:lpstr>
      <vt:lpstr>Hlava osmá</vt:lpstr>
      <vt:lpstr>Otázky a úkoly</vt:lpstr>
      <vt:lpstr>Otázky a úkoly</vt:lpstr>
      <vt:lpstr>Řešení</vt:lpstr>
      <vt:lpstr>Řešení</vt:lpstr>
      <vt:lpstr>Hodnocení</vt:lpstr>
      <vt:lpstr>Prezentace aplikace PowerPoint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49</cp:revision>
  <dcterms:created xsi:type="dcterms:W3CDTF">2012-08-20T04:02:37Z</dcterms:created>
  <dcterms:modified xsi:type="dcterms:W3CDTF">2012-12-27T16:21:54Z</dcterms:modified>
</cp:coreProperties>
</file>