
<file path=[Content_Types].xml><?xml version="1.0" encoding="utf-8"?>
<Types xmlns="http://schemas.openxmlformats.org/package/2006/content-types"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83" r:id="rId8"/>
    <p:sldId id="275" r:id="rId9"/>
    <p:sldId id="276" r:id="rId10"/>
    <p:sldId id="264" r:id="rId11"/>
    <p:sldId id="285" r:id="rId12"/>
    <p:sldId id="284" r:id="rId13"/>
    <p:sldId id="286" r:id="rId14"/>
    <p:sldId id="282" r:id="rId15"/>
    <p:sldId id="269" r:id="rId16"/>
    <p:sldId id="271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43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5513C-6506-4ADE-8CFC-74C1F7740373}" type="datetimeFigureOut">
              <a:rPr lang="cs-CZ" smtClean="0"/>
              <a:t>27.12.2012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A7659B-203B-48E3-905D-6D1C8299E8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20369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5513C-6506-4ADE-8CFC-74C1F7740373}" type="datetimeFigureOut">
              <a:rPr lang="cs-CZ" smtClean="0"/>
              <a:t>27.12.2012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A7659B-203B-48E3-905D-6D1C8299E8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24670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5513C-6506-4ADE-8CFC-74C1F7740373}" type="datetimeFigureOut">
              <a:rPr lang="cs-CZ" smtClean="0"/>
              <a:t>27.12.2012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A7659B-203B-48E3-905D-6D1C8299E8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03988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5513C-6506-4ADE-8CFC-74C1F7740373}" type="datetimeFigureOut">
              <a:rPr lang="cs-CZ" smtClean="0"/>
              <a:t>27.12.2012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A7659B-203B-48E3-905D-6D1C8299E8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53798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5513C-6506-4ADE-8CFC-74C1F7740373}" type="datetimeFigureOut">
              <a:rPr lang="cs-CZ" smtClean="0"/>
              <a:t>27.12.2012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A7659B-203B-48E3-905D-6D1C8299E8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54598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5513C-6506-4ADE-8CFC-74C1F7740373}" type="datetimeFigureOut">
              <a:rPr lang="cs-CZ" smtClean="0"/>
              <a:t>27.12.2012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A7659B-203B-48E3-905D-6D1C8299E8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65980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5513C-6506-4ADE-8CFC-74C1F7740373}" type="datetimeFigureOut">
              <a:rPr lang="cs-CZ" smtClean="0"/>
              <a:t>27.12.2012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A7659B-203B-48E3-905D-6D1C8299E8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85053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5513C-6506-4ADE-8CFC-74C1F7740373}" type="datetimeFigureOut">
              <a:rPr lang="cs-CZ" smtClean="0"/>
              <a:t>27.12.2012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A7659B-203B-48E3-905D-6D1C8299E8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74309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5513C-6506-4ADE-8CFC-74C1F7740373}" type="datetimeFigureOut">
              <a:rPr lang="cs-CZ" smtClean="0"/>
              <a:t>27.12.2012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A7659B-203B-48E3-905D-6D1C8299E8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2342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5513C-6506-4ADE-8CFC-74C1F7740373}" type="datetimeFigureOut">
              <a:rPr lang="cs-CZ" smtClean="0"/>
              <a:t>27.12.2012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A7659B-203B-48E3-905D-6D1C8299E8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13818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5513C-6506-4ADE-8CFC-74C1F7740373}" type="datetimeFigureOut">
              <a:rPr lang="cs-CZ" smtClean="0"/>
              <a:t>27.12.2012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A7659B-203B-48E3-905D-6D1C8299E8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82017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15513C-6506-4ADE-8CFC-74C1F7740373}" type="datetimeFigureOut">
              <a:rPr lang="cs-CZ" smtClean="0"/>
              <a:t>27.12.2012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A7659B-203B-48E3-905D-6D1C8299E8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09169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395288" y="1484313"/>
            <a:ext cx="8229600" cy="4568825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2000" dirty="0"/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Název školy:</a:t>
            </a:r>
            <a:r>
              <a:rPr lang="cs-CZ" sz="2000" dirty="0">
                <a:solidFill>
                  <a:schemeClr val="tx2"/>
                </a:solidFill>
              </a:rPr>
              <a:t>	</a:t>
            </a:r>
            <a:r>
              <a:rPr lang="cs-CZ" sz="1600" dirty="0">
                <a:solidFill>
                  <a:schemeClr val="tx2"/>
                </a:solidFill>
              </a:rPr>
              <a:t>Základní škola Městec Králové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Autor:</a:t>
            </a:r>
            <a:r>
              <a:rPr lang="cs-CZ" sz="2000" dirty="0">
                <a:solidFill>
                  <a:schemeClr val="tx2"/>
                </a:solidFill>
              </a:rPr>
              <a:t>	</a:t>
            </a:r>
            <a:r>
              <a:rPr lang="cs-CZ" sz="1600" dirty="0" smtClean="0">
                <a:solidFill>
                  <a:schemeClr val="tx2"/>
                </a:solidFill>
              </a:rPr>
              <a:t>Mgr. Jana Volková</a:t>
            </a: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Název:</a:t>
            </a:r>
            <a:r>
              <a:rPr lang="cs-CZ" sz="2000">
                <a:solidFill>
                  <a:schemeClr val="tx2"/>
                </a:solidFill>
              </a:rPr>
              <a:t>	</a:t>
            </a:r>
            <a:r>
              <a:rPr lang="cs-CZ" sz="1600" smtClean="0">
                <a:solidFill>
                  <a:schemeClr val="tx2"/>
                </a:solidFill>
              </a:rPr>
              <a:t>VY_32_INOVACE_01_OV9</a:t>
            </a: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Číslo projektu:</a:t>
            </a:r>
            <a:r>
              <a:rPr lang="cs-CZ" sz="2000" dirty="0">
                <a:solidFill>
                  <a:schemeClr val="tx2"/>
                </a:solidFill>
              </a:rPr>
              <a:t>	</a:t>
            </a:r>
            <a:r>
              <a:rPr lang="cs-CZ" sz="1600" dirty="0">
                <a:solidFill>
                  <a:schemeClr val="tx2"/>
                </a:solidFill>
              </a:rPr>
              <a:t>CZ.1.07/1.4.00/21.2313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Téma:	</a:t>
            </a:r>
            <a:r>
              <a:rPr lang="cs-CZ" sz="1800" dirty="0" smtClean="0">
                <a:solidFill>
                  <a:schemeClr val="tx2"/>
                </a:solidFill>
              </a:rPr>
              <a:t>Listina základních práv a svobod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</a:endParaRPr>
          </a:p>
          <a:p>
            <a:pPr algn="just"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Anotace:	</a:t>
            </a:r>
            <a:r>
              <a:rPr lang="cs-CZ" sz="1600" dirty="0" smtClean="0">
                <a:solidFill>
                  <a:schemeClr val="tx2"/>
                </a:solidFill>
              </a:rPr>
              <a:t>Prezentace sloužící k rámcovému seznámení se s Listinou základních 	práv a svobod.</a:t>
            </a:r>
            <a:endParaRPr lang="cs-CZ" sz="2000" dirty="0">
              <a:solidFill>
                <a:schemeClr val="tx2"/>
              </a:solidFill>
            </a:endParaRPr>
          </a:p>
        </p:txBody>
      </p:sp>
      <p:pic>
        <p:nvPicPr>
          <p:cNvPr id="2051" name="Picture 4"/>
          <p:cNvPicPr>
            <a:picLocks noGrp="1" noChangeAspect="1" noChangeArrowheads="1"/>
          </p:cNvPicPr>
          <p:nvPr>
            <p:ph type="title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55650" y="274638"/>
            <a:ext cx="7489825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081779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988841"/>
            <a:ext cx="7772400" cy="1872208"/>
          </a:xfrm>
        </p:spPr>
        <p:txBody>
          <a:bodyPr>
            <a:normAutofit fontScale="90000"/>
          </a:bodyPr>
          <a:lstStyle/>
          <a:p>
            <a:r>
              <a:rPr lang="cs-CZ" sz="8000" dirty="0" smtClean="0">
                <a:solidFill>
                  <a:schemeClr val="accent6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Listina základních práv a svobod</a:t>
            </a:r>
            <a:endParaRPr lang="cs-CZ" sz="8000" dirty="0">
              <a:solidFill>
                <a:schemeClr val="accent6">
                  <a:lumMod val="50000"/>
                </a:schemeClr>
              </a:solidFill>
              <a:latin typeface="Andalus" pitchFamily="18" charset="-78"/>
              <a:cs typeface="Andalus" pitchFamily="18" charset="-78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979712" y="4365104"/>
            <a:ext cx="5184576" cy="622920"/>
          </a:xfrm>
        </p:spPr>
        <p:txBody>
          <a:bodyPr>
            <a:normAutofit fontScale="85000" lnSpcReduction="10000"/>
          </a:bodyPr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(Stát a právo – principy demokracie)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88705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052736"/>
            <a:ext cx="8229600" cy="460851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i="1" dirty="0" smtClean="0"/>
          </a:p>
          <a:p>
            <a:pPr>
              <a:buFontTx/>
              <a:buChar char="-"/>
            </a:pPr>
            <a:r>
              <a:rPr lang="cs-CZ" dirty="0" smtClean="0"/>
              <a:t>součástí </a:t>
            </a:r>
            <a:r>
              <a:rPr lang="cs-CZ" u="sng" dirty="0"/>
              <a:t>ú</a:t>
            </a:r>
            <a:r>
              <a:rPr lang="cs-CZ" u="sng" dirty="0" smtClean="0"/>
              <a:t>stavního pořádku ČR</a:t>
            </a:r>
          </a:p>
          <a:p>
            <a:pPr lvl="2">
              <a:buFont typeface="Wingdings" pitchFamily="2" charset="2"/>
              <a:buChar char="q"/>
            </a:pPr>
            <a:r>
              <a:rPr lang="cs-CZ" dirty="0" smtClean="0"/>
              <a:t>Ústava</a:t>
            </a:r>
          </a:p>
          <a:p>
            <a:pPr lvl="2">
              <a:buFont typeface="Wingdings" pitchFamily="2" charset="2"/>
              <a:buChar char="q"/>
            </a:pPr>
            <a:r>
              <a:rPr lang="cs-CZ" dirty="0" smtClean="0"/>
              <a:t>Listina základních práv a svobod</a:t>
            </a:r>
          </a:p>
          <a:p>
            <a:pPr lvl="2">
              <a:buFont typeface="Wingdings" pitchFamily="2" charset="2"/>
              <a:buChar char="q"/>
            </a:pPr>
            <a:r>
              <a:rPr lang="cs-CZ" dirty="0"/>
              <a:t>ú</a:t>
            </a:r>
            <a:r>
              <a:rPr lang="cs-CZ" dirty="0" smtClean="0"/>
              <a:t>stavní zákony</a:t>
            </a:r>
          </a:p>
          <a:p>
            <a:pPr>
              <a:buFontTx/>
              <a:buChar char="-"/>
            </a:pPr>
            <a:r>
              <a:rPr lang="cs-CZ" dirty="0"/>
              <a:t>n</a:t>
            </a:r>
            <a:r>
              <a:rPr lang="cs-CZ" dirty="0" smtClean="0"/>
              <a:t>ezrušitelná lidská práva a svobody</a:t>
            </a:r>
          </a:p>
          <a:p>
            <a:pPr>
              <a:buFontTx/>
              <a:buChar char="-"/>
            </a:pPr>
            <a:r>
              <a:rPr lang="cs-CZ" dirty="0"/>
              <a:t>p</a:t>
            </a:r>
            <a:r>
              <a:rPr lang="cs-CZ" dirty="0" smtClean="0"/>
              <a:t>rincip svobody a rovnosti</a:t>
            </a:r>
          </a:p>
          <a:p>
            <a:pPr>
              <a:buFontTx/>
              <a:buChar char="-"/>
            </a:pPr>
            <a:r>
              <a:rPr lang="cs-CZ" dirty="0"/>
              <a:t>p</a:t>
            </a:r>
            <a:r>
              <a:rPr lang="cs-CZ" dirty="0" smtClean="0"/>
              <a:t>ráva, ale POVINNOSTI</a:t>
            </a:r>
          </a:p>
          <a:p>
            <a:pPr>
              <a:buFontTx/>
              <a:buChar char="-"/>
            </a:pPr>
            <a:r>
              <a:rPr lang="cs-CZ" dirty="0"/>
              <a:t>p</a:t>
            </a:r>
            <a:r>
              <a:rPr lang="cs-CZ" dirty="0" smtClean="0"/>
              <a:t>reambule a šest hlav</a:t>
            </a:r>
          </a:p>
          <a:p>
            <a:pPr>
              <a:buFontTx/>
              <a:buChar char="-"/>
            </a:pPr>
            <a:endParaRPr lang="cs-CZ" dirty="0" smtClean="0"/>
          </a:p>
        </p:txBody>
      </p:sp>
      <p:pic>
        <p:nvPicPr>
          <p:cNvPr id="1029" name="Picture 5" descr="C:\Users\Jana\AppData\Local\Microsoft\Windows\Temporary Internet Files\Content.IE5\5AFPVKM7\MC90037989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4293096"/>
            <a:ext cx="1818742" cy="14676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844307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268760"/>
            <a:ext cx="8229600" cy="475252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– Obecná ustanovení</a:t>
            </a:r>
            <a:endParaRPr lang="cs-CZ" dirty="0"/>
          </a:p>
          <a:p>
            <a:pPr lvl="0"/>
            <a:r>
              <a:rPr lang="cs-CZ" dirty="0"/>
              <a:t>z</a:t>
            </a:r>
            <a:r>
              <a:rPr lang="cs-CZ" dirty="0" smtClean="0"/>
              <a:t>ákladní ustanovení</a:t>
            </a:r>
          </a:p>
          <a:p>
            <a:pPr lvl="0"/>
            <a:r>
              <a:rPr lang="cs-CZ" dirty="0"/>
              <a:t>nezadatelná, nezcizitelná, nepromlčitelná a </a:t>
            </a:r>
            <a:r>
              <a:rPr lang="cs-CZ" dirty="0" smtClean="0"/>
              <a:t>nezrušitelná</a:t>
            </a:r>
          </a:p>
          <a:p>
            <a:pPr lvl="0"/>
            <a:r>
              <a:rPr lang="cs-CZ" dirty="0" smtClean="0"/>
              <a:t>demokracie</a:t>
            </a:r>
          </a:p>
          <a:p>
            <a:pPr lvl="0"/>
            <a:r>
              <a:rPr lang="cs-CZ" dirty="0" smtClean="0"/>
              <a:t>rovnost</a:t>
            </a:r>
          </a:p>
          <a:p>
            <a:pPr lvl="0"/>
            <a:endParaRPr lang="cs-CZ" dirty="0"/>
          </a:p>
          <a:p>
            <a:pPr>
              <a:buFont typeface="Courier New" pitchFamily="49" charset="0"/>
              <a:buChar char="o"/>
            </a:pPr>
            <a:endParaRPr lang="cs-CZ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Hlava první</a:t>
            </a:r>
            <a:endParaRPr lang="en-GB" dirty="0">
              <a:solidFill>
                <a:schemeClr val="accent6">
                  <a:lumMod val="50000"/>
                </a:schemeClr>
              </a:solidFill>
              <a:latin typeface="Algerian" pitchFamily="82" charset="0"/>
            </a:endParaRPr>
          </a:p>
        </p:txBody>
      </p:sp>
      <p:pic>
        <p:nvPicPr>
          <p:cNvPr id="2050" name="Picture 2" descr="C:\Users\Jana\AppData\Local\Microsoft\Windows\Temporary Internet Files\Content.IE5\5AFPVKM7\MC90037989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581128"/>
            <a:ext cx="1818742" cy="14676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95715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8995" y="332656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Hlava druhá</a:t>
            </a:r>
            <a:endParaRPr lang="en-GB" dirty="0">
              <a:solidFill>
                <a:schemeClr val="accent6">
                  <a:lumMod val="50000"/>
                </a:schemeClr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44824"/>
            <a:ext cx="8229600" cy="4536504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i="1" dirty="0" smtClean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Obdélník 3"/>
          <p:cNvSpPr/>
          <p:nvPr/>
        </p:nvSpPr>
        <p:spPr>
          <a:xfrm>
            <a:off x="467544" y="1628800"/>
            <a:ext cx="7776864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Tx/>
              <a:buChar char="-"/>
            </a:pPr>
            <a:r>
              <a:rPr lang="cs-CZ" sz="3200" b="1" u="sng" dirty="0" smtClean="0"/>
              <a:t>Lidská práva a základní svobody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výčet práv a svobod</a:t>
            </a:r>
          </a:p>
          <a:p>
            <a:endParaRPr lang="cs-CZ" sz="32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/>
              <a:t>n</a:t>
            </a:r>
            <a:r>
              <a:rPr lang="cs-CZ" sz="3200" dirty="0" smtClean="0"/>
              <a:t>apř. na život, zdraví, svobodu pohybu a pobytu, shromažďovací, volební,…  </a:t>
            </a:r>
          </a:p>
          <a:p>
            <a:pPr marL="457200" indent="-457200">
              <a:buFont typeface="Arial" pitchFamily="34" charset="0"/>
              <a:buChar char="•"/>
            </a:pPr>
            <a:endParaRPr lang="cs-CZ" sz="3200" dirty="0"/>
          </a:p>
        </p:txBody>
      </p:sp>
      <p:pic>
        <p:nvPicPr>
          <p:cNvPr id="3074" name="Picture 2" descr="C:\Users\Jana\AppData\Local\Microsoft\Windows\Temporary Internet Files\Content.IE5\5AFPVKM7\MC90037989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4183345"/>
            <a:ext cx="1818742" cy="14676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211283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764704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Hlava třetí</a:t>
            </a:r>
            <a:endParaRPr lang="en-GB" dirty="0">
              <a:solidFill>
                <a:schemeClr val="accent6">
                  <a:lumMod val="50000"/>
                </a:schemeClr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132856"/>
            <a:ext cx="8229600" cy="374441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900" u="sng" dirty="0" smtClean="0"/>
              <a:t>–</a:t>
            </a:r>
            <a:r>
              <a:rPr lang="cs-CZ" sz="3000" u="sng" dirty="0" smtClean="0"/>
              <a:t> Práva národnostních a etnických menšin</a:t>
            </a:r>
            <a:endParaRPr lang="cs-CZ" sz="3000" dirty="0"/>
          </a:p>
          <a:p>
            <a:pPr lvl="1">
              <a:buFont typeface="Arial" pitchFamily="34" charset="0"/>
              <a:buChar char="•"/>
            </a:pPr>
            <a:r>
              <a:rPr lang="cs-CZ" dirty="0"/>
              <a:t>n</a:t>
            </a:r>
            <a:r>
              <a:rPr lang="cs-CZ" dirty="0" smtClean="0"/>
              <a:t>apř. právo na vzdělání v jazyce menšin, na rozvoj vlastní kultury, na jednání na úřadech se svém jazyce, …</a:t>
            </a:r>
          </a:p>
        </p:txBody>
      </p:sp>
      <p:pic>
        <p:nvPicPr>
          <p:cNvPr id="4098" name="Picture 2" descr="C:\Users\Jana\AppData\Local\Microsoft\Windows\Temporary Internet Files\Content.IE5\5AFPVKM7\MC90037989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3861048"/>
            <a:ext cx="1818742" cy="14676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211283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764704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Hlava čtvrtá</a:t>
            </a:r>
            <a:endParaRPr lang="en-GB" dirty="0">
              <a:solidFill>
                <a:schemeClr val="accent6">
                  <a:lumMod val="50000"/>
                </a:schemeClr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132856"/>
            <a:ext cx="8229600" cy="374441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900" u="sng" dirty="0" smtClean="0"/>
              <a:t>- </a:t>
            </a:r>
            <a:r>
              <a:rPr lang="cs-CZ" sz="3000" u="sng" dirty="0" smtClean="0"/>
              <a:t>Hospodářská, sociální a kulturní práva</a:t>
            </a:r>
            <a:endParaRPr lang="cs-CZ" sz="3000" dirty="0"/>
          </a:p>
          <a:p>
            <a:pPr lvl="1">
              <a:buFont typeface="Arial" pitchFamily="34" charset="0"/>
              <a:buChar char="•"/>
            </a:pPr>
            <a:r>
              <a:rPr lang="cs-CZ" dirty="0"/>
              <a:t>n</a:t>
            </a:r>
            <a:r>
              <a:rPr lang="cs-CZ" dirty="0" smtClean="0"/>
              <a:t>apř. právo zvolit si povolání, podnikat, na stávku, na odměnu, vzdělání, příznivé životní prostředí</a:t>
            </a:r>
          </a:p>
        </p:txBody>
      </p:sp>
      <p:pic>
        <p:nvPicPr>
          <p:cNvPr id="4098" name="Picture 2" descr="C:\Users\Jana\AppData\Local\Microsoft\Windows\Temporary Internet Files\Content.IE5\5AFPVKM7\MC90037989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3861048"/>
            <a:ext cx="1818742" cy="14676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554718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Hlava pátá</a:t>
            </a:r>
            <a:endParaRPr lang="en-GB" dirty="0">
              <a:solidFill>
                <a:schemeClr val="accent6">
                  <a:lumMod val="50000"/>
                </a:schemeClr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492896"/>
            <a:ext cx="8229600" cy="33123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000" u="sng" dirty="0" smtClean="0"/>
              <a:t>- Právo na soudní a jinou právní ochranu</a:t>
            </a:r>
            <a:endParaRPr lang="cs-CZ" sz="3000" dirty="0"/>
          </a:p>
          <a:p>
            <a:pPr lvl="1">
              <a:buFont typeface="Arial" pitchFamily="34" charset="0"/>
              <a:buChar char="•"/>
            </a:pPr>
            <a:r>
              <a:rPr lang="cs-CZ" sz="3000" dirty="0" smtClean="0"/>
              <a:t>např. právo na spravedlivý proces, presumpce neviny, …</a:t>
            </a:r>
            <a:endParaRPr lang="cs-CZ" sz="3000" dirty="0"/>
          </a:p>
          <a:p>
            <a:pPr marL="457200" lvl="1" indent="0">
              <a:buNone/>
            </a:pPr>
            <a:endParaRPr lang="cs-CZ" dirty="0" smtClean="0"/>
          </a:p>
        </p:txBody>
      </p:sp>
      <p:pic>
        <p:nvPicPr>
          <p:cNvPr id="5122" name="Picture 2" descr="C:\Users\Jana\AppData\Local\Microsoft\Windows\Temporary Internet Files\Content.IE5\5AFPVKM7\MC90037989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4293096"/>
            <a:ext cx="1818742" cy="14676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92046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Hlava šestá</a:t>
            </a:r>
            <a:endParaRPr lang="en-GB" dirty="0">
              <a:solidFill>
                <a:schemeClr val="accent6">
                  <a:lumMod val="50000"/>
                </a:schemeClr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492896"/>
            <a:ext cx="8229600" cy="33123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000" u="sng" dirty="0" smtClean="0"/>
              <a:t>– Ustanovení společná</a:t>
            </a:r>
            <a:endParaRPr lang="cs-CZ" sz="3000" dirty="0"/>
          </a:p>
          <a:p>
            <a:r>
              <a:rPr lang="cs-CZ" sz="3000" dirty="0" smtClean="0"/>
              <a:t>pojem občan</a:t>
            </a:r>
          </a:p>
          <a:p>
            <a:r>
              <a:rPr lang="cs-CZ" sz="3000" dirty="0"/>
              <a:t>p</a:t>
            </a:r>
            <a:r>
              <a:rPr lang="cs-CZ" sz="3000" dirty="0" smtClean="0"/>
              <a:t>oskytnutí pomoci i občanům cizího státu, pokud je ohrožován jejich život</a:t>
            </a:r>
          </a:p>
          <a:p>
            <a:r>
              <a:rPr lang="cs-CZ" sz="3000" dirty="0" smtClean="0"/>
              <a:t>udělování azylu</a:t>
            </a:r>
            <a:endParaRPr lang="cs-CZ" sz="3000" dirty="0"/>
          </a:p>
          <a:p>
            <a:pPr marL="457200" lvl="1" indent="0">
              <a:buNone/>
            </a:pPr>
            <a:endParaRPr lang="cs-CZ" dirty="0" smtClean="0"/>
          </a:p>
        </p:txBody>
      </p:sp>
      <p:pic>
        <p:nvPicPr>
          <p:cNvPr id="6146" name="Picture 2" descr="C:\Users\Jana\AppData\Local\Microsoft\Windows\Temporary Internet Files\Content.IE5\5AFPVKM7\MC90037989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4365104"/>
            <a:ext cx="1818742" cy="14676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328314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Otázky a úkoly</a:t>
            </a:r>
            <a:endParaRPr lang="en-GB" dirty="0">
              <a:solidFill>
                <a:schemeClr val="accent6">
                  <a:lumMod val="50000"/>
                </a:schemeClr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5400600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i="1" dirty="0" smtClean="0">
                <a:solidFill>
                  <a:schemeClr val="accent6">
                    <a:lumMod val="75000"/>
                  </a:schemeClr>
                </a:solidFill>
              </a:rPr>
              <a:t>Na internetu vyhledej přesné znění Listiny základních práv a svobod. Pokud si nevíš rady s některými odpověďmi, vyhledej je zde.</a:t>
            </a:r>
          </a:p>
          <a:p>
            <a:pPr marL="514350" indent="-514350">
              <a:buAutoNum type="arabicPeriod"/>
            </a:pPr>
            <a:r>
              <a:rPr lang="cs-CZ" i="1" dirty="0" smtClean="0"/>
              <a:t>Je Listina závazná pro všechny občany ČR?		/1/</a:t>
            </a:r>
          </a:p>
          <a:p>
            <a:pPr marL="514350" indent="-514350">
              <a:buAutoNum type="arabicPeriod"/>
            </a:pPr>
            <a:r>
              <a:rPr lang="cs-CZ" i="1" dirty="0" smtClean="0"/>
              <a:t>Můžeš být zbaven práva na život? Pokud ano, kdy?	/1/</a:t>
            </a:r>
          </a:p>
          <a:p>
            <a:pPr marL="514350" indent="-514350">
              <a:buAutoNum type="arabicPeriod"/>
            </a:pPr>
            <a:r>
              <a:rPr lang="cs-CZ" i="1" dirty="0" smtClean="0"/>
              <a:t>Doplň: právo na ž----, v------ právo, p-------e neviny, právo na s-----.							/2/</a:t>
            </a:r>
          </a:p>
          <a:p>
            <a:pPr marL="514350" indent="-514350">
              <a:buAutoNum type="arabicPeriod"/>
            </a:pPr>
            <a:r>
              <a:rPr lang="cs-CZ" i="1" dirty="0" smtClean="0"/>
              <a:t>Které právo bylo porušeno:</a:t>
            </a:r>
          </a:p>
          <a:p>
            <a:pPr marL="914400" lvl="1" indent="-514350">
              <a:buFont typeface="+mj-lt"/>
              <a:buAutoNum type="alphaLcParenR"/>
            </a:pPr>
            <a:r>
              <a:rPr lang="cs-CZ" i="1" dirty="0" smtClean="0"/>
              <a:t>Jakub Novák, žák 6. ročníku, nemohl chodit do školy, neboť maminka mu to nedovolila.</a:t>
            </a:r>
          </a:p>
          <a:p>
            <a:pPr marL="914400" lvl="1" indent="-514350">
              <a:buFont typeface="+mj-lt"/>
              <a:buAutoNum type="alphaLcParenR"/>
            </a:pPr>
            <a:r>
              <a:rPr lang="cs-CZ" i="1" dirty="0" smtClean="0"/>
              <a:t>Pracovníci skláren nemohli stávkovat za zlepšení pracovních podmínek.</a:t>
            </a:r>
          </a:p>
          <a:p>
            <a:pPr marL="914400" lvl="1" indent="-514350">
              <a:buFont typeface="+mj-lt"/>
              <a:buAutoNum type="alphaLcParenR"/>
            </a:pPr>
            <a:r>
              <a:rPr lang="cs-CZ" i="1" dirty="0" smtClean="0"/>
              <a:t>Tomášovi nařídil Kamil Holý, prezident státu Nikde, že se musí vyučit prodavačem potravin.</a:t>
            </a:r>
          </a:p>
          <a:p>
            <a:pPr marL="914400" lvl="1" indent="-514350">
              <a:buFont typeface="+mj-lt"/>
              <a:buAutoNum type="alphaLcParenR"/>
            </a:pPr>
            <a:r>
              <a:rPr lang="cs-CZ" i="1" dirty="0" smtClean="0"/>
              <a:t>Matouš, zaměstnanec místní firmy, nedostal již třetí měsíc plat.</a:t>
            </a:r>
          </a:p>
          <a:p>
            <a:pPr marL="400050" lvl="1" indent="0">
              <a:buNone/>
            </a:pPr>
            <a:r>
              <a:rPr lang="cs-CZ" i="1" dirty="0"/>
              <a:t>	</a:t>
            </a:r>
            <a:r>
              <a:rPr lang="cs-CZ" i="1" dirty="0" smtClean="0"/>
              <a:t>							/4/</a:t>
            </a:r>
          </a:p>
        </p:txBody>
      </p:sp>
    </p:spTree>
    <p:extLst>
      <p:ext uri="{BB962C8B-B14F-4D97-AF65-F5344CB8AC3E}">
        <p14:creationId xmlns:p14="http://schemas.microsoft.com/office/powerpoint/2010/main" val="11654599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Otázky a úkoly</a:t>
            </a:r>
            <a:endParaRPr lang="en-GB" dirty="0">
              <a:solidFill>
                <a:schemeClr val="accent6">
                  <a:lumMod val="50000"/>
                </a:schemeClr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5400600"/>
          </a:xfrm>
        </p:spPr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 startAt="5"/>
            </a:pPr>
            <a:r>
              <a:rPr lang="cs-CZ" i="1" dirty="0" smtClean="0"/>
              <a:t>Vysvětli pojem nezadatelná práva.		/2/</a:t>
            </a:r>
          </a:p>
          <a:p>
            <a:pPr marL="514350" indent="-514350">
              <a:buFont typeface="+mj-lt"/>
              <a:buAutoNum type="arabicPeriod" startAt="5"/>
            </a:pPr>
            <a:r>
              <a:rPr lang="cs-CZ" i="1" dirty="0" smtClean="0"/>
              <a:t>Karel U., občan Slovenské republiky, při loupeži klenotů zavraždil dva občany téhož státu. Nyní má strach o svůj život a žádá v ČR o azyl. Bude mu udělen?				/1/</a:t>
            </a:r>
          </a:p>
          <a:p>
            <a:pPr marL="514350" indent="-514350">
              <a:buFont typeface="+mj-lt"/>
              <a:buAutoNum type="arabicPeriod" startAt="5"/>
            </a:pPr>
            <a:r>
              <a:rPr lang="cs-CZ" i="1" dirty="0" smtClean="0"/>
              <a:t>Kdo z následujících je pokládán za příslušníka německé národnostní menšiny</a:t>
            </a:r>
            <a:r>
              <a:rPr lang="cs-CZ" i="1" dirty="0"/>
              <a:t>:</a:t>
            </a:r>
            <a:endParaRPr lang="cs-CZ" i="1" dirty="0" smtClean="0"/>
          </a:p>
          <a:p>
            <a:pPr marL="914400" lvl="1" indent="-514350">
              <a:buFont typeface="+mj-lt"/>
              <a:buAutoNum type="alphaLcParenR"/>
            </a:pPr>
            <a:r>
              <a:rPr lang="cs-CZ" i="1" dirty="0"/>
              <a:t>o</a:t>
            </a:r>
            <a:r>
              <a:rPr lang="cs-CZ" i="1" dirty="0" smtClean="0"/>
              <a:t>bčan SRN žijící trvale na našem území?</a:t>
            </a:r>
          </a:p>
          <a:p>
            <a:pPr marL="914400" lvl="1" indent="-514350">
              <a:buFont typeface="+mj-lt"/>
              <a:buAutoNum type="alphaLcParenR"/>
            </a:pPr>
            <a:r>
              <a:rPr lang="cs-CZ" i="1" dirty="0"/>
              <a:t>o</a:t>
            </a:r>
            <a:r>
              <a:rPr lang="cs-CZ" i="1" dirty="0" smtClean="0"/>
              <a:t>bčan SRN mající rodiče v ČR?</a:t>
            </a:r>
          </a:p>
          <a:p>
            <a:pPr marL="914400" lvl="1" indent="-514350">
              <a:buFont typeface="+mj-lt"/>
              <a:buAutoNum type="alphaLcParenR"/>
            </a:pPr>
            <a:r>
              <a:rPr lang="cs-CZ" i="1" dirty="0"/>
              <a:t>o</a:t>
            </a:r>
            <a:r>
              <a:rPr lang="cs-CZ" i="1" dirty="0" smtClean="0"/>
              <a:t>bčan ČR hlásící se k německé národnosti?</a:t>
            </a:r>
          </a:p>
          <a:p>
            <a:pPr marL="914400" lvl="1" indent="-514350">
              <a:buFont typeface="+mj-lt"/>
              <a:buAutoNum type="alphaLcParenR"/>
            </a:pPr>
            <a:r>
              <a:rPr lang="cs-CZ" i="1" dirty="0"/>
              <a:t>o</a:t>
            </a:r>
            <a:r>
              <a:rPr lang="cs-CZ" i="1" dirty="0" smtClean="0"/>
              <a:t>bčan ČR mající babičku v SRN?			/2/</a:t>
            </a:r>
          </a:p>
        </p:txBody>
      </p:sp>
    </p:spTree>
    <p:extLst>
      <p:ext uri="{BB962C8B-B14F-4D97-AF65-F5344CB8AC3E}">
        <p14:creationId xmlns:p14="http://schemas.microsoft.com/office/powerpoint/2010/main" val="10629205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latin typeface="Andalus" pitchFamily="18" charset="-78"/>
                <a:cs typeface="Andalus" pitchFamily="18" charset="-78"/>
              </a:rPr>
              <a:t>Řešení</a:t>
            </a:r>
            <a:endParaRPr lang="en-GB" dirty="0">
              <a:solidFill>
                <a:srgbClr val="FF0000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5400600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i="1" dirty="0" smtClean="0">
                <a:solidFill>
                  <a:schemeClr val="accent6">
                    <a:lumMod val="75000"/>
                  </a:schemeClr>
                </a:solidFill>
              </a:rPr>
              <a:t>Na internetu vyhledej přesné znění Listiny základních práv a svobod. Pokud si nevíš rady s některými odpověďmi, vyhledej je zde.</a:t>
            </a:r>
          </a:p>
          <a:p>
            <a:pPr marL="514350" indent="-514350">
              <a:buAutoNum type="arabicPeriod"/>
            </a:pPr>
            <a:r>
              <a:rPr lang="cs-CZ" i="1" dirty="0"/>
              <a:t>a</a:t>
            </a:r>
            <a:r>
              <a:rPr lang="cs-CZ" i="1" dirty="0" smtClean="0"/>
              <a:t>no</a:t>
            </a:r>
          </a:p>
          <a:p>
            <a:pPr marL="514350" indent="-514350">
              <a:buAutoNum type="arabicPeriod"/>
            </a:pPr>
            <a:r>
              <a:rPr lang="cs-CZ" i="1" dirty="0"/>
              <a:t>n</a:t>
            </a:r>
            <a:r>
              <a:rPr lang="cs-CZ" i="1" dirty="0" smtClean="0"/>
              <a:t>e</a:t>
            </a:r>
          </a:p>
          <a:p>
            <a:pPr marL="514350" indent="-514350">
              <a:buAutoNum type="arabicPeriod"/>
            </a:pPr>
            <a:r>
              <a:rPr lang="cs-CZ" i="1" dirty="0" smtClean="0"/>
              <a:t>Doplň: právo na ž</a:t>
            </a:r>
            <a:r>
              <a:rPr lang="cs-CZ" i="1" dirty="0" smtClean="0">
                <a:solidFill>
                  <a:srgbClr val="FF0000"/>
                </a:solidFill>
              </a:rPr>
              <a:t>ivot</a:t>
            </a:r>
            <a:r>
              <a:rPr lang="cs-CZ" i="1" dirty="0" smtClean="0"/>
              <a:t>, v</a:t>
            </a:r>
            <a:r>
              <a:rPr lang="cs-CZ" i="1" dirty="0" smtClean="0">
                <a:solidFill>
                  <a:srgbClr val="FF0000"/>
                </a:solidFill>
              </a:rPr>
              <a:t>olební </a:t>
            </a:r>
            <a:r>
              <a:rPr lang="cs-CZ" i="1" dirty="0" smtClean="0"/>
              <a:t>právo, p</a:t>
            </a:r>
            <a:r>
              <a:rPr lang="cs-CZ" i="1" dirty="0" smtClean="0">
                <a:solidFill>
                  <a:srgbClr val="FF0000"/>
                </a:solidFill>
              </a:rPr>
              <a:t>resumpc</a:t>
            </a:r>
            <a:r>
              <a:rPr lang="cs-CZ" i="1" dirty="0" smtClean="0"/>
              <a:t>e neviny, právo na s</a:t>
            </a:r>
            <a:r>
              <a:rPr lang="cs-CZ" i="1" dirty="0" smtClean="0">
                <a:solidFill>
                  <a:srgbClr val="FF0000"/>
                </a:solidFill>
              </a:rPr>
              <a:t>távku.</a:t>
            </a:r>
          </a:p>
          <a:p>
            <a:pPr marL="514350" indent="-514350">
              <a:buAutoNum type="arabicPeriod"/>
            </a:pPr>
            <a:r>
              <a:rPr lang="cs-CZ" i="1" dirty="0" smtClean="0"/>
              <a:t>Které právo bylo porušeno:</a:t>
            </a:r>
          </a:p>
          <a:p>
            <a:pPr marL="914400" lvl="1" indent="-514350">
              <a:buFont typeface="+mj-lt"/>
              <a:buAutoNum type="alphaLcParenR"/>
            </a:pPr>
            <a:r>
              <a:rPr lang="cs-CZ" i="1" dirty="0"/>
              <a:t>n</a:t>
            </a:r>
            <a:r>
              <a:rPr lang="cs-CZ" i="1" dirty="0" smtClean="0"/>
              <a:t>a vzdělání</a:t>
            </a:r>
          </a:p>
          <a:p>
            <a:pPr marL="914400" lvl="1" indent="-514350">
              <a:buFont typeface="+mj-lt"/>
              <a:buAutoNum type="alphaLcParenR"/>
            </a:pPr>
            <a:r>
              <a:rPr lang="cs-CZ" i="1" dirty="0"/>
              <a:t>n</a:t>
            </a:r>
            <a:r>
              <a:rPr lang="cs-CZ" i="1" dirty="0" smtClean="0"/>
              <a:t>a stávku</a:t>
            </a:r>
          </a:p>
          <a:p>
            <a:pPr marL="914400" lvl="1" indent="-514350">
              <a:buFont typeface="+mj-lt"/>
              <a:buAutoNum type="alphaLcParenR"/>
            </a:pPr>
            <a:r>
              <a:rPr lang="cs-CZ" i="1" dirty="0"/>
              <a:t>s</a:t>
            </a:r>
            <a:r>
              <a:rPr lang="cs-CZ" i="1" dirty="0" smtClean="0"/>
              <a:t>vobodně si zvolit povolání</a:t>
            </a:r>
          </a:p>
          <a:p>
            <a:pPr marL="914400" lvl="1" indent="-514350">
              <a:buFont typeface="+mj-lt"/>
              <a:buAutoNum type="alphaLcParenR"/>
            </a:pPr>
            <a:r>
              <a:rPr lang="cs-CZ" i="1" dirty="0"/>
              <a:t>n</a:t>
            </a:r>
            <a:r>
              <a:rPr lang="cs-CZ" i="1" dirty="0" smtClean="0"/>
              <a:t>a spravedlivou odměnu</a:t>
            </a:r>
          </a:p>
        </p:txBody>
      </p:sp>
    </p:spTree>
    <p:extLst>
      <p:ext uri="{BB962C8B-B14F-4D97-AF65-F5344CB8AC3E}">
        <p14:creationId xmlns:p14="http://schemas.microsoft.com/office/powerpoint/2010/main" val="4993768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latin typeface="Andalus" pitchFamily="18" charset="-78"/>
                <a:cs typeface="Andalus" pitchFamily="18" charset="-78"/>
              </a:rPr>
              <a:t>Řešení</a:t>
            </a:r>
            <a:endParaRPr lang="en-GB" dirty="0">
              <a:solidFill>
                <a:srgbClr val="FF0000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5400600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 startAt="5"/>
            </a:pPr>
            <a:r>
              <a:rPr lang="cs-CZ" i="1" dirty="0" smtClean="0"/>
              <a:t>Nemůžeme se </a:t>
            </a:r>
            <a:r>
              <a:rPr lang="cs-CZ" i="1" dirty="0"/>
              <a:t>j</a:t>
            </a:r>
            <a:r>
              <a:rPr lang="cs-CZ" i="1" dirty="0" smtClean="0"/>
              <a:t>ich zříci, věnovat je na někomu jinému.</a:t>
            </a:r>
          </a:p>
          <a:p>
            <a:pPr marL="514350" indent="-514350">
              <a:buFont typeface="+mj-lt"/>
              <a:buAutoNum type="arabicPeriod" startAt="5"/>
            </a:pPr>
            <a:r>
              <a:rPr lang="cs-CZ" i="1" dirty="0" smtClean="0"/>
              <a:t>ne</a:t>
            </a:r>
          </a:p>
          <a:p>
            <a:pPr marL="514350" indent="-514350">
              <a:buFont typeface="+mj-lt"/>
              <a:buAutoNum type="arabicPeriod" startAt="5"/>
            </a:pPr>
            <a:r>
              <a:rPr lang="cs-CZ" i="1" dirty="0" smtClean="0"/>
              <a:t>Kdo z následujících je pokládán za příslušníka německé národnostní menšiny</a:t>
            </a:r>
            <a:r>
              <a:rPr lang="cs-CZ" i="1" dirty="0"/>
              <a:t>:</a:t>
            </a:r>
            <a:endParaRPr lang="cs-CZ" i="1" dirty="0" smtClean="0"/>
          </a:p>
          <a:p>
            <a:pPr marL="914400" lvl="1" indent="-514350">
              <a:buFont typeface="+mj-lt"/>
              <a:buAutoNum type="alphaLcParenR"/>
            </a:pPr>
            <a:r>
              <a:rPr lang="cs-CZ" i="1" dirty="0">
                <a:solidFill>
                  <a:srgbClr val="FF0000"/>
                </a:solidFill>
              </a:rPr>
              <a:t>o</a:t>
            </a:r>
            <a:r>
              <a:rPr lang="cs-CZ" i="1" dirty="0" smtClean="0">
                <a:solidFill>
                  <a:srgbClr val="FF0000"/>
                </a:solidFill>
              </a:rPr>
              <a:t>bčan SRN žijící trvale na našem území?</a:t>
            </a:r>
          </a:p>
          <a:p>
            <a:pPr marL="914400" lvl="1" indent="-514350">
              <a:buFont typeface="+mj-lt"/>
              <a:buAutoNum type="alphaLcParenR"/>
            </a:pPr>
            <a:r>
              <a:rPr lang="cs-CZ" i="1" dirty="0"/>
              <a:t>o</a:t>
            </a:r>
            <a:r>
              <a:rPr lang="cs-CZ" i="1" dirty="0" smtClean="0"/>
              <a:t>bčan SRN mající rodiče v ČR?</a:t>
            </a:r>
          </a:p>
          <a:p>
            <a:pPr marL="914400" lvl="1" indent="-514350">
              <a:buFont typeface="+mj-lt"/>
              <a:buAutoNum type="alphaLcParenR"/>
            </a:pPr>
            <a:r>
              <a:rPr lang="cs-CZ" i="1" dirty="0">
                <a:solidFill>
                  <a:srgbClr val="FF0000"/>
                </a:solidFill>
              </a:rPr>
              <a:t>o</a:t>
            </a:r>
            <a:r>
              <a:rPr lang="cs-CZ" i="1" dirty="0" smtClean="0">
                <a:solidFill>
                  <a:srgbClr val="FF0000"/>
                </a:solidFill>
              </a:rPr>
              <a:t>bčan ČR hlásící se k německé národnosti?</a:t>
            </a:r>
          </a:p>
          <a:p>
            <a:pPr marL="914400" lvl="1" indent="-514350">
              <a:buFont typeface="+mj-lt"/>
              <a:buAutoNum type="alphaLcParenR"/>
            </a:pPr>
            <a:r>
              <a:rPr lang="cs-CZ" i="1" dirty="0"/>
              <a:t>o</a:t>
            </a:r>
            <a:r>
              <a:rPr lang="cs-CZ" i="1" dirty="0" smtClean="0"/>
              <a:t>bčan ČR mající babičku v SRN?</a:t>
            </a:r>
          </a:p>
        </p:txBody>
      </p:sp>
    </p:spTree>
    <p:extLst>
      <p:ext uri="{BB962C8B-B14F-4D97-AF65-F5344CB8AC3E}">
        <p14:creationId xmlns:p14="http://schemas.microsoft.com/office/powerpoint/2010/main" val="34387076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Hodnocení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13 – 14 </a:t>
            </a:r>
            <a:r>
              <a:rPr lang="cs-CZ" sz="2500" dirty="0" smtClean="0"/>
              <a:t>správných odpovědí</a:t>
            </a:r>
            <a:r>
              <a:rPr lang="cs-CZ" dirty="0" smtClean="0"/>
              <a:t>	VÝBORNÝ</a:t>
            </a:r>
          </a:p>
          <a:p>
            <a:r>
              <a:rPr lang="cs-CZ" dirty="0" smtClean="0"/>
              <a:t>12 – 10				CHVALITEBNÝ</a:t>
            </a:r>
          </a:p>
          <a:p>
            <a:r>
              <a:rPr lang="cs-CZ" dirty="0"/>
              <a:t>9</a:t>
            </a:r>
            <a:r>
              <a:rPr lang="cs-CZ" dirty="0" smtClean="0"/>
              <a:t> – 7				DOBRÝ</a:t>
            </a:r>
          </a:p>
          <a:p>
            <a:r>
              <a:rPr lang="cs-CZ" dirty="0"/>
              <a:t>6</a:t>
            </a:r>
            <a:r>
              <a:rPr lang="cs-CZ" dirty="0" smtClean="0"/>
              <a:t> – 4				DOSTATEČNÝ</a:t>
            </a:r>
          </a:p>
          <a:p>
            <a:r>
              <a:rPr lang="cs-CZ" dirty="0" smtClean="0"/>
              <a:t>3 – 0				NEDOSTATEČNÝ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Pokud jsi získal(a) méně než 7 bodů, měl by sis projít Listinu ještě jednou!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78377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2132856"/>
            <a:ext cx="8229600" cy="2448272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5000" dirty="0" smtClean="0">
                <a:solidFill>
                  <a:schemeClr val="accent6">
                    <a:lumMod val="50000"/>
                  </a:schemeClr>
                </a:solidFill>
              </a:rPr>
              <a:t>Gratulujeme, teď znáš svoje práva. Nezapomeň, z práv ale vyplývají POVINNOTI!!!</a:t>
            </a:r>
            <a:endParaRPr lang="cs-CZ" sz="5000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9103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Použité kliparty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844824"/>
            <a:ext cx="8229600" cy="1728192"/>
          </a:xfrm>
        </p:spPr>
        <p:txBody>
          <a:bodyPr/>
          <a:lstStyle/>
          <a:p>
            <a:pPr marL="0" indent="0" algn="just">
              <a:buNone/>
            </a:pPr>
            <a:r>
              <a:rPr lang="cs-CZ" dirty="0" smtClean="0"/>
              <a:t>	Všechny použité kliparty jsou z volně dostupných sad programu PowerPoint společnosti Microsoft.</a:t>
            </a:r>
            <a:endParaRPr lang="cs-CZ" dirty="0"/>
          </a:p>
        </p:txBody>
      </p:sp>
      <p:pic>
        <p:nvPicPr>
          <p:cNvPr id="7170" name="Picture 2" descr="C:\Users\Jana\AppData\Local\Microsoft\Windows\Temporary Internet Files\Content.IE5\5AFPVKM7\MC90037989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4162806"/>
            <a:ext cx="1818742" cy="14676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120849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225</TotalTime>
  <Words>367</Words>
  <Application>Microsoft Office PowerPoint</Application>
  <PresentationFormat>Předvádění na obrazovce (4:3)</PresentationFormat>
  <Paragraphs>96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Prezentace aplikace PowerPoint</vt:lpstr>
      <vt:lpstr>Listina základních práv a svobod</vt:lpstr>
      <vt:lpstr>Prezentace aplikace PowerPoint</vt:lpstr>
      <vt:lpstr>Hlava první</vt:lpstr>
      <vt:lpstr>Hlava druhá</vt:lpstr>
      <vt:lpstr>Hlava třetí</vt:lpstr>
      <vt:lpstr>Hlava čtvrtá</vt:lpstr>
      <vt:lpstr>Hlava pátá</vt:lpstr>
      <vt:lpstr>Hlava šestá</vt:lpstr>
      <vt:lpstr>Otázky a úkoly</vt:lpstr>
      <vt:lpstr>Otázky a úkoly</vt:lpstr>
      <vt:lpstr>Řešení</vt:lpstr>
      <vt:lpstr>Řešení</vt:lpstr>
      <vt:lpstr>Hodnocení</vt:lpstr>
      <vt:lpstr>Prezentace aplikace PowerPoint</vt:lpstr>
      <vt:lpstr>Použité kliparty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</dc:creator>
  <cp:lastModifiedBy>Jana</cp:lastModifiedBy>
  <cp:revision>63</cp:revision>
  <dcterms:created xsi:type="dcterms:W3CDTF">2012-08-20T04:02:37Z</dcterms:created>
  <dcterms:modified xsi:type="dcterms:W3CDTF">2012-12-27T16:22:03Z</dcterms:modified>
</cp:coreProperties>
</file>