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3" r:id="rId6"/>
    <p:sldId id="262" r:id="rId7"/>
    <p:sldId id="264" r:id="rId8"/>
    <p:sldId id="265" r:id="rId9"/>
    <p:sldId id="266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3FA11-8F37-450A-B229-D7926D58DA34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7B5C8-A772-49E6-8B3F-FF5292A57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918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3FA11-8F37-450A-B229-D7926D58DA34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7B5C8-A772-49E6-8B3F-FF5292A57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708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3FA11-8F37-450A-B229-D7926D58DA34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7B5C8-A772-49E6-8B3F-FF5292A57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7778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3FA11-8F37-450A-B229-D7926D58DA34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7B5C8-A772-49E6-8B3F-FF5292A57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2115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3FA11-8F37-450A-B229-D7926D58DA34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7B5C8-A772-49E6-8B3F-FF5292A57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48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3FA11-8F37-450A-B229-D7926D58DA34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7B5C8-A772-49E6-8B3F-FF5292A57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8300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3FA11-8F37-450A-B229-D7926D58DA34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7B5C8-A772-49E6-8B3F-FF5292A57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14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3FA11-8F37-450A-B229-D7926D58DA34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7B5C8-A772-49E6-8B3F-FF5292A57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1325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3FA11-8F37-450A-B229-D7926D58DA34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7B5C8-A772-49E6-8B3F-FF5292A57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6282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3FA11-8F37-450A-B229-D7926D58DA34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7B5C8-A772-49E6-8B3F-FF5292A57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7593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3FA11-8F37-450A-B229-D7926D58DA34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7B5C8-A772-49E6-8B3F-FF5292A57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4534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3FA11-8F37-450A-B229-D7926D58DA34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7B5C8-A772-49E6-8B3F-FF5292A573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677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Pracovn&#237;%20list%20-%20OBEC.docx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Jana Volková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>
                <a:solidFill>
                  <a:schemeClr val="tx2"/>
                </a:solidFill>
              </a:rPr>
              <a:t>	</a:t>
            </a:r>
            <a:r>
              <a:rPr lang="cs-CZ" sz="1600" smtClean="0">
                <a:solidFill>
                  <a:schemeClr val="tx2"/>
                </a:solidFill>
              </a:rPr>
              <a:t>VY_32_INOVACE_01_OV9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</a:rPr>
              <a:t>Obec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Prezentace sloužící k seznámení se s pojmem „obec“ a základními 	principy fungování obce.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686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88841"/>
            <a:ext cx="7772400" cy="1872208"/>
          </a:xfrm>
        </p:spPr>
        <p:txBody>
          <a:bodyPr>
            <a:normAutofit/>
          </a:bodyPr>
          <a:lstStyle/>
          <a:p>
            <a:r>
              <a:rPr lang="cs-CZ" sz="8000" dirty="0" smtClean="0">
                <a:solidFill>
                  <a:srgbClr val="00B050"/>
                </a:solidFill>
                <a:latin typeface="Andalus" pitchFamily="18" charset="-78"/>
                <a:cs typeface="Andalus" pitchFamily="18" charset="-78"/>
              </a:rPr>
              <a:t>OBEC</a:t>
            </a:r>
            <a:endParaRPr lang="cs-CZ" sz="8000" dirty="0">
              <a:solidFill>
                <a:srgbClr val="00B050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3933056"/>
            <a:ext cx="5184576" cy="62292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>
                <a:solidFill>
                  <a:srgbClr val="92D050"/>
                </a:solidFill>
              </a:rPr>
              <a:t>(Stát a právo – Právo v každodenním životě)</a:t>
            </a: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3074" name="Picture 2" descr="C:\Users\Jana\AppData\Local\Microsoft\Windows\Temporary Internet Files\Content.IE5\5AFPVKM7\MC9004149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2288848" cy="1982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Jana\AppData\Local\Microsoft\Windows\Temporary Internet Files\Content.IE5\5AFPVKM7\MC9001561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725144"/>
            <a:ext cx="1551295" cy="151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87624" y="5373216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oporučena následná práce s internetem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0792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Definice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r>
              <a:rPr lang="cs-CZ" dirty="0" smtClean="0"/>
              <a:t>územní samosprávné společenství občanů, tvořící celek</a:t>
            </a:r>
          </a:p>
          <a:p>
            <a:r>
              <a:rPr lang="cs-CZ" dirty="0" smtClean="0"/>
              <a:t>PO</a:t>
            </a:r>
          </a:p>
          <a:p>
            <a:r>
              <a:rPr lang="cs-CZ" dirty="0" smtClean="0"/>
              <a:t>reforma 1850 (zanikla panství)</a:t>
            </a:r>
          </a:p>
          <a:p>
            <a:pPr>
              <a:buClr>
                <a:schemeClr val="tx1"/>
              </a:buClr>
            </a:pPr>
            <a:r>
              <a:rPr lang="cs-CZ" dirty="0" smtClean="0">
                <a:solidFill>
                  <a:srgbClr val="00B050"/>
                </a:solidFill>
              </a:rPr>
              <a:t>vesnice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50"/>
                </a:solidFill>
              </a:rPr>
              <a:t>městys</a:t>
            </a:r>
            <a:r>
              <a:rPr lang="cs-CZ" dirty="0" smtClean="0"/>
              <a:t> (= městečko), </a:t>
            </a:r>
            <a:r>
              <a:rPr lang="cs-CZ" dirty="0" smtClean="0">
                <a:solidFill>
                  <a:srgbClr val="00B050"/>
                </a:solidFill>
              </a:rPr>
              <a:t>město</a:t>
            </a:r>
          </a:p>
          <a:p>
            <a:pPr lvl="1"/>
            <a:r>
              <a:rPr lang="cs-CZ" sz="2600" i="1" dirty="0"/>
              <a:t>m</a:t>
            </a:r>
            <a:r>
              <a:rPr lang="cs-CZ" sz="2600" i="1" dirty="0" smtClean="0"/>
              <a:t>ěsto – předseda Poslanecké sněmovny; dané podmínky – např. ≥ 3000 občanů</a:t>
            </a:r>
          </a:p>
        </p:txBody>
      </p:sp>
      <p:pic>
        <p:nvPicPr>
          <p:cNvPr id="1026" name="Picture 2" descr="C:\Users\Jana\AppData\Local\Microsoft\Windows\Temporary Internet Files\Content.IE5\5AFPVKM7\MC9001561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869160"/>
            <a:ext cx="1551295" cy="151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15616" y="5624456"/>
            <a:ext cx="5184576" cy="369332"/>
          </a:xfrm>
          <a:prstGeom prst="rect">
            <a:avLst/>
          </a:prstGeom>
          <a:solidFill>
            <a:srgbClr val="FFFF00"/>
          </a:solidFill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Úkol: Zjisti, jakým typem obce je místo tvého bydliště.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284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8384" y="94999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dirty="0">
                <a:solidFill>
                  <a:srgbClr val="00B050"/>
                </a:solidFill>
              </a:rPr>
              <a:t>s</a:t>
            </a:r>
            <a:r>
              <a:rPr lang="cs-CZ" dirty="0" smtClean="0">
                <a:solidFill>
                  <a:srgbClr val="00B050"/>
                </a:solidFill>
              </a:rPr>
              <a:t>tatutární </a:t>
            </a:r>
          </a:p>
          <a:p>
            <a:pPr lvl="1"/>
            <a:r>
              <a:rPr lang="cs-CZ" dirty="0" smtClean="0"/>
              <a:t>městské části, obvody </a:t>
            </a:r>
          </a:p>
          <a:p>
            <a:pPr lvl="1"/>
            <a:r>
              <a:rPr lang="cs-CZ" dirty="0" smtClean="0"/>
              <a:t>např. Pardubice, Mladá Boleslav, Liberec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krajské</a:t>
            </a:r>
          </a:p>
          <a:p>
            <a:pPr lvl="1"/>
            <a:r>
              <a:rPr lang="cs-CZ" dirty="0" smtClean="0"/>
              <a:t>sídlo kraje</a:t>
            </a:r>
          </a:p>
          <a:p>
            <a:pPr lvl="1"/>
            <a:r>
              <a:rPr lang="cs-CZ" dirty="0"/>
              <a:t>n</a:t>
            </a:r>
            <a:r>
              <a:rPr lang="cs-CZ" dirty="0" smtClean="0"/>
              <a:t>apř. Praha, Hradec Králové, …</a:t>
            </a:r>
          </a:p>
          <a:p>
            <a:r>
              <a:rPr lang="cs-CZ" dirty="0">
                <a:solidFill>
                  <a:srgbClr val="00B050"/>
                </a:solidFill>
              </a:rPr>
              <a:t>h</a:t>
            </a:r>
            <a:r>
              <a:rPr lang="cs-CZ" dirty="0" smtClean="0">
                <a:solidFill>
                  <a:srgbClr val="00B050"/>
                </a:solidFill>
              </a:rPr>
              <a:t>lavní</a:t>
            </a:r>
          </a:p>
          <a:p>
            <a:pPr lvl="1"/>
            <a:r>
              <a:rPr lang="cs-CZ" dirty="0" smtClean="0"/>
              <a:t>Praha </a:t>
            </a:r>
            <a:endParaRPr lang="cs-CZ" dirty="0"/>
          </a:p>
          <a:p>
            <a:pPr lvl="1"/>
            <a:r>
              <a:rPr lang="cs-CZ" dirty="0" smtClean="0"/>
              <a:t>statutární i krajské město</a:t>
            </a:r>
          </a:p>
        </p:txBody>
      </p:sp>
      <p:pic>
        <p:nvPicPr>
          <p:cNvPr id="2050" name="Picture 2" descr="C:\Users\Jana\AppData\Local\Microsoft\Windows\Temporary Internet Files\Content.IE5\5AFPVKM7\MC9004149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12976"/>
            <a:ext cx="2499637" cy="216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339752" y="5976619"/>
            <a:ext cx="5760640" cy="369332"/>
          </a:xfrm>
          <a:prstGeom prst="rect">
            <a:avLst/>
          </a:prstGeom>
          <a:solidFill>
            <a:srgbClr val="FFFF00"/>
          </a:solidFill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Úkol: Zjisti, jaké je naše krajské město a ukaž ho na mapě.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588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Orgány obce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Obecní zastupitelstvo</a:t>
            </a:r>
          </a:p>
          <a:p>
            <a:pPr lvl="1"/>
            <a:r>
              <a:rPr lang="cs-CZ" dirty="0"/>
              <a:t>s</a:t>
            </a:r>
            <a:r>
              <a:rPr lang="cs-CZ" dirty="0" smtClean="0"/>
              <a:t>bor občanů zvolených ve volbách</a:t>
            </a:r>
          </a:p>
          <a:p>
            <a:pPr lvl="1"/>
            <a:r>
              <a:rPr lang="cs-CZ" dirty="0"/>
              <a:t>z</a:t>
            </a:r>
            <a:r>
              <a:rPr lang="cs-CZ" dirty="0" smtClean="0"/>
              <a:t>ákonodárný orgán</a:t>
            </a:r>
          </a:p>
          <a:p>
            <a:pPr lvl="1"/>
            <a:r>
              <a:rPr lang="cs-CZ" dirty="0"/>
              <a:t>n</a:t>
            </a:r>
            <a:r>
              <a:rPr lang="cs-CZ" dirty="0" smtClean="0"/>
              <a:t>avrhuje a přijímá právní normy obce </a:t>
            </a:r>
          </a:p>
          <a:p>
            <a:pPr lvl="1"/>
            <a:r>
              <a:rPr lang="cs-CZ" dirty="0" smtClean="0"/>
              <a:t>např. schvaluje rozpočet obce, vydává vyhlášky, volí starostu a místostarosty, členy obecní rady, zřizuje a ruší obecní policii, rozhoduje o názvech ulic, uděluje čestné občanství, …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očet členů – podle velikosti obce</a:t>
            </a:r>
          </a:p>
        </p:txBody>
      </p:sp>
      <p:pic>
        <p:nvPicPr>
          <p:cNvPr id="1026" name="Picture 2" descr="C:\Users\Jana\AppData\Local\Microsoft\Windows\Temporary Internet Files\Content.IE5\5AFPVKM7\MC9001561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869160"/>
            <a:ext cx="1551295" cy="151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37532" y="6010421"/>
            <a:ext cx="5616624" cy="369332"/>
          </a:xfrm>
          <a:prstGeom prst="rect">
            <a:avLst/>
          </a:prstGeom>
          <a:solidFill>
            <a:srgbClr val="FFFF00"/>
          </a:solidFill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Úkol: Zjisti, kolik členů má obecní zastupitelstvo tvé obce.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949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Orgány obce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Rada obce</a:t>
            </a:r>
          </a:p>
          <a:p>
            <a:pPr lvl="1"/>
            <a:r>
              <a:rPr lang="cs-CZ" dirty="0"/>
              <a:t>v</a:t>
            </a:r>
            <a:r>
              <a:rPr lang="cs-CZ" dirty="0" smtClean="0"/>
              <a:t>ýkonný orgán</a:t>
            </a:r>
          </a:p>
          <a:p>
            <a:pPr lvl="1"/>
            <a:r>
              <a:rPr lang="cs-CZ" dirty="0"/>
              <a:t>n</a:t>
            </a:r>
            <a:r>
              <a:rPr lang="cs-CZ" dirty="0" smtClean="0"/>
              <a:t>apř. hospodaření obce, zřizování komisí a odborů obecního úřadu, jmenuje a odvolává tajemníka, petice, uděluje pokuty</a:t>
            </a:r>
          </a:p>
          <a:p>
            <a:pPr lvl="1"/>
            <a:r>
              <a:rPr lang="cs-CZ" dirty="0" smtClean="0"/>
              <a:t>obce s méně než 15 zastupiteli – funkci rady přebírá starosta</a:t>
            </a:r>
          </a:p>
          <a:p>
            <a:pPr lvl="1"/>
            <a:r>
              <a:rPr lang="cs-CZ" dirty="0"/>
              <a:t>l</a:t>
            </a:r>
            <a:r>
              <a:rPr lang="cs-CZ" dirty="0" smtClean="0"/>
              <a:t>ichý počet členů</a:t>
            </a:r>
          </a:p>
        </p:txBody>
      </p:sp>
      <p:pic>
        <p:nvPicPr>
          <p:cNvPr id="1026" name="Picture 2" descr="C:\Users\Jana\AppData\Local\Microsoft\Windows\Temporary Internet Files\Content.IE5\5AFPVKM7\MC9001561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869160"/>
            <a:ext cx="1551295" cy="151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15616" y="5439790"/>
            <a:ext cx="5616624" cy="369332"/>
          </a:xfrm>
          <a:prstGeom prst="rect">
            <a:avLst/>
          </a:prstGeom>
          <a:solidFill>
            <a:srgbClr val="FFFF00"/>
          </a:solidFill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Úkol 1: Zjisti, zda-</a:t>
            </a:r>
            <a:r>
              <a:rPr lang="cs-CZ" dirty="0" err="1" smtClean="0"/>
              <a:t>li</a:t>
            </a:r>
            <a:r>
              <a:rPr lang="cs-CZ" dirty="0" smtClean="0"/>
              <a:t> je ve tvé obci rada a kolik má členů.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40502" y="6025900"/>
            <a:ext cx="5616624" cy="369332"/>
          </a:xfrm>
          <a:prstGeom prst="rect">
            <a:avLst/>
          </a:prstGeom>
          <a:solidFill>
            <a:srgbClr val="FFFF00"/>
          </a:solidFill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Úkol 2: Zjisti jména starosty a místostarostů tvé obce.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810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Volby do obecního zastupitelstva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r>
              <a:rPr lang="cs-CZ" dirty="0" smtClean="0"/>
              <a:t>1x za 4 roky</a:t>
            </a:r>
          </a:p>
          <a:p>
            <a:r>
              <a:rPr lang="cs-CZ" dirty="0"/>
              <a:t>v</a:t>
            </a:r>
            <a:r>
              <a:rPr lang="cs-CZ" dirty="0" smtClean="0"/>
              <a:t>olí i mohou být zvoleni občané obce starší 18 let</a:t>
            </a:r>
          </a:p>
          <a:p>
            <a:r>
              <a:rPr lang="cs-CZ" dirty="0" smtClean="0"/>
              <a:t>tajné</a:t>
            </a:r>
          </a:p>
          <a:p>
            <a:r>
              <a:rPr lang="cs-CZ" dirty="0"/>
              <a:t>v</a:t>
            </a:r>
            <a:r>
              <a:rPr lang="cs-CZ" dirty="0" smtClean="0"/>
              <a:t>šeobecné, rovné, přímé hlasovací právo</a:t>
            </a:r>
          </a:p>
        </p:txBody>
      </p:sp>
      <p:pic>
        <p:nvPicPr>
          <p:cNvPr id="1026" name="Picture 2" descr="C:\Users\Jana\AppData\Local\Microsoft\Windows\Temporary Internet Files\Content.IE5\5AFPVKM7\MC9001561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869160"/>
            <a:ext cx="1551295" cy="151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39552" y="6025900"/>
            <a:ext cx="6336704" cy="369332"/>
          </a:xfrm>
          <a:prstGeom prst="rect">
            <a:avLst/>
          </a:prstGeom>
          <a:solidFill>
            <a:srgbClr val="FFFF00"/>
          </a:solidFill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Úkol: Zjisti, kdy se budou konat volby do zastupitelstva v tvé obci.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4362484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šichni občané starší 18 let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73418" y="4578395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občan – 1 hlas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6056" y="4482932"/>
            <a:ext cx="3072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bčan volí sám, ne přes prostředníka</a:t>
            </a:r>
            <a:endParaRPr lang="cs-CZ" dirty="0"/>
          </a:p>
        </p:txBody>
      </p:sp>
      <p:cxnSp>
        <p:nvCxnSpPr>
          <p:cNvPr id="10" name="Přímá spojnice se šipkou 9"/>
          <p:cNvCxnSpPr/>
          <p:nvPr/>
        </p:nvCxnSpPr>
        <p:spPr>
          <a:xfrm flipH="1">
            <a:off x="1655676" y="4077072"/>
            <a:ext cx="252028" cy="2932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347864" y="4036524"/>
            <a:ext cx="0" cy="4374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4896036" y="4150396"/>
            <a:ext cx="900100" cy="3235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676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Obce s rozšířenou působností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evidence obyvatel</a:t>
            </a:r>
          </a:p>
          <a:p>
            <a:r>
              <a:rPr lang="cs-CZ" dirty="0" smtClean="0"/>
              <a:t>vydávání cestovních a osobních dokladů řidičských průkazů, technických průkazů</a:t>
            </a:r>
          </a:p>
          <a:p>
            <a:r>
              <a:rPr lang="cs-CZ" dirty="0" smtClean="0"/>
              <a:t>živnostenské oprávnění</a:t>
            </a:r>
          </a:p>
          <a:p>
            <a:r>
              <a:rPr lang="cs-CZ" dirty="0" smtClean="0"/>
              <a:t>ochrana životního prostředí</a:t>
            </a:r>
          </a:p>
          <a:p>
            <a:r>
              <a:rPr lang="cs-CZ" dirty="0" smtClean="0"/>
              <a:t>státní správa lesů, myslivosti a rybářství</a:t>
            </a:r>
          </a:p>
          <a:p>
            <a:r>
              <a:rPr lang="cs-CZ" dirty="0" smtClean="0"/>
              <a:t>doprava a silniční hospodářství (evidence motorových vozidel, evidence bodů za přestupky v silničním provozu)</a:t>
            </a:r>
          </a:p>
          <a:p>
            <a:endParaRPr lang="cs-CZ" dirty="0" smtClean="0"/>
          </a:p>
        </p:txBody>
      </p:sp>
      <p:pic>
        <p:nvPicPr>
          <p:cNvPr id="1026" name="Picture 2" descr="C:\Users\Jana\AppData\Local\Microsoft\Windows\Temporary Internet Files\Content.IE5\5AFPVKM7\MC9001561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564904"/>
            <a:ext cx="1551295" cy="151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240502" y="6025900"/>
            <a:ext cx="5616624" cy="369332"/>
          </a:xfrm>
          <a:prstGeom prst="rect">
            <a:avLst/>
          </a:prstGeom>
          <a:solidFill>
            <a:srgbClr val="FFFF00"/>
          </a:solidFill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Úkol: Zjisti jméno naší obce s rozšířenou působností.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5394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Přehled zadaných úkolů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Zjisti, jakým typem obce je místo tvého bydliště.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Zjisti, jaké je naše krajské město a ukaž ho na mapě.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Zjisti, kolik členů má obecní zastupitelstvo tvé obce.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Zjisti, zda-</a:t>
            </a:r>
            <a:r>
              <a:rPr lang="cs-CZ" dirty="0" err="1" smtClean="0"/>
              <a:t>li</a:t>
            </a:r>
            <a:r>
              <a:rPr lang="cs-CZ" dirty="0" smtClean="0"/>
              <a:t> je ve tvé obci rada a kolik má členů.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Zjisti jména starosty a místostarostů tvé obce.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Zjisti, kdy se budou konat volby do zastupitelstva v tvé obci.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Zjisti jméno naší obce s rozšířenou působností.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8" name="TextovéPole 7">
            <a:hlinkClick r:id="rId2" action="ppaction://hlinkfile"/>
          </p:cNvPr>
          <p:cNvSpPr txBox="1"/>
          <p:nvPr/>
        </p:nvSpPr>
        <p:spPr>
          <a:xfrm>
            <a:off x="1240502" y="6025900"/>
            <a:ext cx="1459290" cy="369332"/>
          </a:xfrm>
          <a:prstGeom prst="rect">
            <a:avLst/>
          </a:prstGeom>
          <a:solidFill>
            <a:srgbClr val="FFFF00"/>
          </a:solidFill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Tištěná verze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7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Použité kliparty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1728192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	Všechny použité kliparty jsou z volně dostupných sad programu PowerPoint společnosti Microsoft.</a:t>
            </a:r>
            <a:endParaRPr lang="cs-CZ" dirty="0"/>
          </a:p>
        </p:txBody>
      </p:sp>
      <p:pic>
        <p:nvPicPr>
          <p:cNvPr id="4098" name="Picture 2" descr="C:\Users\Jana\AppData\Local\Microsoft\Windows\Temporary Internet Files\Content.IE5\5AFPVKM7\MC9004149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953435"/>
            <a:ext cx="2288848" cy="1982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Jana\AppData\Local\Microsoft\Windows\Temporary Internet Files\Content.IE5\5AFPVKM7\MC9001561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953435"/>
            <a:ext cx="2199367" cy="2141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439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445</Words>
  <Application>Microsoft Office PowerPoint</Application>
  <PresentationFormat>Předvádění na obrazovce (4:3)</PresentationFormat>
  <Paragraphs>82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OBEC</vt:lpstr>
      <vt:lpstr>Definice</vt:lpstr>
      <vt:lpstr>Města</vt:lpstr>
      <vt:lpstr>Orgány obce</vt:lpstr>
      <vt:lpstr>Orgány obce</vt:lpstr>
      <vt:lpstr>Volby do obecního zastupitelstva</vt:lpstr>
      <vt:lpstr>Obce s rozšířenou působností</vt:lpstr>
      <vt:lpstr>Přehled zadaných úkolů</vt:lpstr>
      <vt:lpstr>Použité kliparty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Jana</cp:lastModifiedBy>
  <cp:revision>21</cp:revision>
  <dcterms:created xsi:type="dcterms:W3CDTF">2012-08-21T10:50:52Z</dcterms:created>
  <dcterms:modified xsi:type="dcterms:W3CDTF">2012-12-27T16:22:15Z</dcterms:modified>
</cp:coreProperties>
</file>