
<file path=[Content_Types].xml><?xml version="1.0" encoding="utf-8"?>
<Types xmlns="http://schemas.openxmlformats.org/package/2006/content-types"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3" r:id="rId6"/>
    <p:sldId id="262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66" r:id="rId17"/>
    <p:sldId id="276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4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918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708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7778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21157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48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8300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514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1325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6282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7593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5348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43FA11-8F37-450A-B229-D7926D58DA34}" type="datetimeFigureOut">
              <a:rPr lang="cs-CZ" smtClean="0"/>
              <a:t>27.12.2012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57B5C8-A772-49E6-8B3F-FF5292A573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4677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1484313"/>
            <a:ext cx="8229600" cy="4568825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Mgr. Jana Volková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>
                <a:solidFill>
                  <a:schemeClr val="tx2"/>
                </a:solidFill>
              </a:rPr>
              <a:t>	</a:t>
            </a:r>
            <a:r>
              <a:rPr lang="cs-CZ" sz="1600" smtClean="0">
                <a:solidFill>
                  <a:schemeClr val="tx2"/>
                </a:solidFill>
              </a:rPr>
              <a:t>VY_32_INOVACE_01_OV9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800" dirty="0" smtClean="0">
                <a:solidFill>
                  <a:schemeClr val="tx2"/>
                </a:solidFill>
              </a:rPr>
              <a:t>Státní občanství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algn="just"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dirty="0" smtClean="0">
                <a:solidFill>
                  <a:schemeClr val="tx2"/>
                </a:solidFill>
              </a:rPr>
              <a:t>Prezentace sloužící k seznámení se a základnímu procvičení znalostí o 	státním občanství ČR.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6868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1003" y="2204864"/>
            <a:ext cx="7772400" cy="1872208"/>
          </a:xfrm>
        </p:spPr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00B050"/>
                </a:solidFill>
                <a:latin typeface="Andalus" pitchFamily="18" charset="-78"/>
                <a:cs typeface="Andalus" pitchFamily="18" charset="-78"/>
              </a:rPr>
              <a:t>Státní občanství</a:t>
            </a:r>
            <a:endParaRPr lang="cs-CZ" sz="8000" dirty="0">
              <a:solidFill>
                <a:srgbClr val="00B050"/>
              </a:solidFill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933056"/>
            <a:ext cx="5184576" cy="62292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(Stát a právo – Právo v každodenním životě)</a:t>
            </a:r>
            <a:endParaRPr lang="cs-CZ" dirty="0">
              <a:solidFill>
                <a:srgbClr val="92D050"/>
              </a:solidFill>
            </a:endParaRPr>
          </a:p>
        </p:txBody>
      </p:sp>
      <p:pic>
        <p:nvPicPr>
          <p:cNvPr id="9219" name="Picture 3" descr="C:\Users\Jana\AppData\Local\Microsoft\Windows\Temporary Internet Files\Content.IE5\5AFPVKM7\MC9002156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37112"/>
            <a:ext cx="1835179" cy="168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Jana\AppData\Local\Microsoft\Windows\Temporary Internet Files\Content.IE5\8185BRI6\MC9000159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2080262" cy="16329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80792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Státní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2880319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říslušnost k určitému státu</a:t>
            </a:r>
          </a:p>
          <a:p>
            <a:r>
              <a:rPr lang="cs-CZ" dirty="0"/>
              <a:t>p</a:t>
            </a:r>
            <a:r>
              <a:rPr lang="cs-CZ" dirty="0" smtClean="0"/>
              <a:t>ráva zajišťovaná daným státem </a:t>
            </a:r>
          </a:p>
          <a:p>
            <a:r>
              <a:rPr lang="cs-CZ" dirty="0" smtClean="0"/>
              <a:t>povinnosti vůči danému státu</a:t>
            </a:r>
          </a:p>
          <a:p>
            <a:r>
              <a:rPr lang="cs-CZ" dirty="0"/>
              <a:t>ú</a:t>
            </a:r>
            <a:r>
              <a:rPr lang="cs-CZ" dirty="0" smtClean="0"/>
              <a:t>řední doklad – v ČR občanský průkaz, cestovní pas, osvědčení o státním občanství</a:t>
            </a:r>
          </a:p>
        </p:txBody>
      </p:sp>
      <p:pic>
        <p:nvPicPr>
          <p:cNvPr id="6" name="Picture 3" descr="C:\Users\Jana\AppData\Local\Microsoft\Windows\Temporary Internet Files\Content.IE5\5AFPVKM7\MC9002156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869160"/>
            <a:ext cx="1835179" cy="1681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1284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Kolik státních občanství?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1872208"/>
          </a:xfrm>
        </p:spPr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 ČR pouze </a:t>
            </a:r>
            <a:r>
              <a:rPr lang="cs-CZ" dirty="0" smtClean="0">
                <a:solidFill>
                  <a:srgbClr val="00B050"/>
                </a:solidFill>
              </a:rPr>
              <a:t>jedno</a:t>
            </a:r>
            <a:r>
              <a:rPr lang="cs-CZ" dirty="0" smtClean="0"/>
              <a:t> státní občanství</a:t>
            </a:r>
          </a:p>
          <a:p>
            <a:r>
              <a:rPr lang="cs-CZ" dirty="0"/>
              <a:t>p</a:t>
            </a:r>
            <a:r>
              <a:rPr lang="cs-CZ" dirty="0" smtClean="0"/>
              <a:t>ouze výjimečně dvě – narození, manželství, osvojení</a:t>
            </a:r>
          </a:p>
        </p:txBody>
      </p:sp>
      <p:pic>
        <p:nvPicPr>
          <p:cNvPr id="10242" name="Picture 2" descr="C:\Users\Jana\AppData\Local\Microsoft\Windows\Temporary Internet Files\Content.IE5\6FRIDCRR\MC9004057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077072"/>
            <a:ext cx="2501652" cy="1616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5882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Nabytí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816424"/>
          </a:xfrm>
        </p:spPr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arozením</a:t>
            </a:r>
          </a:p>
          <a:p>
            <a:r>
              <a:rPr lang="cs-CZ" dirty="0"/>
              <a:t>o</a:t>
            </a:r>
            <a:r>
              <a:rPr lang="cs-CZ" dirty="0" smtClean="0"/>
              <a:t>svojením</a:t>
            </a:r>
          </a:p>
          <a:p>
            <a:r>
              <a:rPr lang="cs-CZ" dirty="0"/>
              <a:t>u</a:t>
            </a:r>
            <a:r>
              <a:rPr lang="cs-CZ" dirty="0" smtClean="0"/>
              <a:t>rčením otcovství</a:t>
            </a:r>
          </a:p>
          <a:p>
            <a:r>
              <a:rPr lang="cs-CZ" dirty="0"/>
              <a:t>n</a:t>
            </a:r>
            <a:r>
              <a:rPr lang="cs-CZ" dirty="0" smtClean="0"/>
              <a:t>alezením</a:t>
            </a:r>
          </a:p>
          <a:p>
            <a:r>
              <a:rPr lang="cs-CZ" dirty="0"/>
              <a:t>p</a:t>
            </a:r>
            <a:r>
              <a:rPr lang="cs-CZ" dirty="0" smtClean="0"/>
              <a:t>rohlášením</a:t>
            </a:r>
          </a:p>
          <a:p>
            <a:r>
              <a:rPr lang="cs-CZ" dirty="0" smtClean="0"/>
              <a:t>udělením</a:t>
            </a:r>
          </a:p>
        </p:txBody>
      </p:sp>
      <p:pic>
        <p:nvPicPr>
          <p:cNvPr id="7" name="Picture 2" descr="C:\Users\Jana\AppData\Local\Microsoft\Windows\Temporary Internet Files\Content.IE5\6FRIDCRR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060848"/>
            <a:ext cx="2329367" cy="188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9493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Narozením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933056"/>
            <a:ext cx="8229600" cy="2016224"/>
          </a:xfrm>
        </p:spPr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lespoň jeden z rodičů je občanem ČR</a:t>
            </a:r>
          </a:p>
          <a:p>
            <a:r>
              <a:rPr lang="cs-CZ" dirty="0"/>
              <a:t>r</a:t>
            </a:r>
            <a:r>
              <a:rPr lang="cs-CZ" dirty="0" smtClean="0"/>
              <a:t>odiče bez státního občanství, alespoň jeden z nich trvalý pobyt v ČR a dítě se v ČR narodí</a:t>
            </a:r>
          </a:p>
        </p:txBody>
      </p:sp>
      <p:pic>
        <p:nvPicPr>
          <p:cNvPr id="5" name="Picture 2" descr="C:\Users\Jana\AppData\Local\Microsoft\Windows\Temporary Internet Files\Content.IE5\6FRIDCRR\MC900336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700808"/>
            <a:ext cx="2329367" cy="1888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8100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Osvojením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933056"/>
            <a:ext cx="8229600" cy="648072"/>
          </a:xfrm>
        </p:spPr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lespoň jeden z osvojitelů je občanem ČR</a:t>
            </a:r>
          </a:p>
        </p:txBody>
      </p:sp>
      <p:pic>
        <p:nvPicPr>
          <p:cNvPr id="2051" name="Picture 3" descr="C:\Users\Jana\AppData\Local\Microsoft\Windows\Temporary Internet Files\Content.IE5\6FRIDCRR\MC9003472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700808"/>
            <a:ext cx="1447906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30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Určením otcovství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276872"/>
            <a:ext cx="8229600" cy="3384376"/>
          </a:xfrm>
        </p:spPr>
        <p:txBody>
          <a:bodyPr>
            <a:normAutofit lnSpcReduction="10000"/>
          </a:bodyPr>
          <a:lstStyle/>
          <a:p>
            <a:r>
              <a:rPr lang="cs-CZ" dirty="0"/>
              <a:t>m</a:t>
            </a:r>
            <a:r>
              <a:rPr lang="cs-CZ" dirty="0" smtClean="0"/>
              <a:t>imomanželské dítě</a:t>
            </a:r>
          </a:p>
          <a:p>
            <a:r>
              <a:rPr lang="cs-CZ" dirty="0"/>
              <a:t>m</a:t>
            </a:r>
            <a:r>
              <a:rPr lang="cs-CZ" dirty="0" smtClean="0"/>
              <a:t>atka cizinka či bez občanství ČR</a:t>
            </a:r>
          </a:p>
          <a:p>
            <a:r>
              <a:rPr lang="cs-CZ" dirty="0"/>
              <a:t>o</a:t>
            </a:r>
            <a:r>
              <a:rPr lang="cs-CZ" dirty="0" smtClean="0"/>
              <a:t>tec občan ČR</a:t>
            </a:r>
          </a:p>
          <a:p>
            <a:endParaRPr lang="cs-CZ" dirty="0"/>
          </a:p>
          <a:p>
            <a:r>
              <a:rPr lang="cs-CZ" dirty="0"/>
              <a:t>s</a:t>
            </a:r>
            <a:r>
              <a:rPr lang="cs-CZ" dirty="0" smtClean="0"/>
              <a:t>ouhlasné prohlášení rodičů o určení otcovství</a:t>
            </a:r>
          </a:p>
          <a:p>
            <a:r>
              <a:rPr lang="cs-CZ" dirty="0"/>
              <a:t>r</a:t>
            </a:r>
            <a:r>
              <a:rPr lang="cs-CZ" dirty="0" smtClean="0"/>
              <a:t>ozsudek o otcovství</a:t>
            </a:r>
          </a:p>
        </p:txBody>
      </p:sp>
      <p:pic>
        <p:nvPicPr>
          <p:cNvPr id="3075" name="Picture 3" descr="C:\Users\Jana\AppData\Local\Microsoft\Windows\Temporary Internet Files\Content.IE5\6FRIDCRR\MC9003474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700808"/>
            <a:ext cx="1359713" cy="1888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30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Nalezením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265654"/>
            <a:ext cx="8229600" cy="1368152"/>
          </a:xfrm>
        </p:spPr>
        <p:txBody>
          <a:bodyPr>
            <a:normAutofit/>
          </a:bodyPr>
          <a:lstStyle/>
          <a:p>
            <a:r>
              <a:rPr lang="cs-CZ" dirty="0" smtClean="0"/>
              <a:t>15 let</a:t>
            </a:r>
          </a:p>
          <a:p>
            <a:r>
              <a:rPr lang="cs-CZ" dirty="0"/>
              <a:t>n</a:t>
            </a:r>
            <a:r>
              <a:rPr lang="cs-CZ" dirty="0" smtClean="0"/>
              <a:t>alezen na území ČR</a:t>
            </a:r>
          </a:p>
        </p:txBody>
      </p:sp>
      <p:pic>
        <p:nvPicPr>
          <p:cNvPr id="4098" name="Picture 2" descr="C:\Users\Jana\AppData\Local\Microsoft\Windows\Temporary Internet Files\Content.IE5\90FK01R9\MC900435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564904"/>
            <a:ext cx="2286248" cy="1401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30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Prohlášením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348880"/>
            <a:ext cx="8229600" cy="1656184"/>
          </a:xfrm>
        </p:spPr>
        <p:txBody>
          <a:bodyPr>
            <a:normAutofit/>
          </a:bodyPr>
          <a:lstStyle/>
          <a:p>
            <a:r>
              <a:rPr lang="cs-CZ" dirty="0" smtClean="0"/>
              <a:t>FO</a:t>
            </a:r>
          </a:p>
          <a:p>
            <a:r>
              <a:rPr lang="cs-CZ" dirty="0"/>
              <a:t>o</a:t>
            </a:r>
            <a:r>
              <a:rPr lang="cs-CZ" dirty="0" smtClean="0"/>
              <a:t>bčanem ČSFR</a:t>
            </a:r>
          </a:p>
        </p:txBody>
      </p:sp>
      <p:pic>
        <p:nvPicPr>
          <p:cNvPr id="5122" name="Picture 2" descr="C:\Users\Jana\AppData\Local\Microsoft\Windows\Temporary Internet Files\Content.IE5\6FRIDCRR\MC9003494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573016"/>
            <a:ext cx="1800454" cy="1182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Jana\AppData\Local\Microsoft\Windows\Temporary Internet Files\Content.IE5\8185BRI6\MC9003494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0052" y="4267960"/>
            <a:ext cx="1815998" cy="97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30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Udělením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0820" y="1844824"/>
            <a:ext cx="8229600" cy="36004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cizinci</a:t>
            </a:r>
          </a:p>
          <a:p>
            <a:r>
              <a:rPr lang="cs-CZ" dirty="0"/>
              <a:t>p</a:t>
            </a:r>
            <a:r>
              <a:rPr lang="cs-CZ" dirty="0" smtClean="0"/>
              <a:t>odmínky: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5 let trvalého pobytu v ČR</a:t>
            </a:r>
          </a:p>
          <a:p>
            <a:pPr lvl="1">
              <a:buFont typeface="Wingdings" pitchFamily="2" charset="2"/>
              <a:buChar char="q"/>
            </a:pPr>
            <a:r>
              <a:rPr lang="cs-CZ" dirty="0" smtClean="0"/>
              <a:t>5 let čistý trestní rejstřík</a:t>
            </a:r>
          </a:p>
          <a:p>
            <a:pPr lvl="1">
              <a:buFont typeface="Wingdings" pitchFamily="2" charset="2"/>
              <a:buChar char="q"/>
            </a:pPr>
            <a:r>
              <a:rPr lang="cs-CZ" dirty="0"/>
              <a:t>z</a:t>
            </a:r>
            <a:r>
              <a:rPr lang="cs-CZ" dirty="0" smtClean="0"/>
              <a:t>nalost českého jazyka</a:t>
            </a:r>
          </a:p>
          <a:p>
            <a:pPr lvl="1">
              <a:buFont typeface="Wingdings" pitchFamily="2" charset="2"/>
              <a:buChar char="q"/>
            </a:pPr>
            <a:endParaRPr lang="cs-CZ" dirty="0" smtClean="0"/>
          </a:p>
          <a:p>
            <a:pPr marL="514350" indent="-457200"/>
            <a:r>
              <a:rPr lang="cs-CZ" dirty="0"/>
              <a:t>n</a:t>
            </a:r>
            <a:r>
              <a:rPr lang="cs-CZ" dirty="0" smtClean="0"/>
              <a:t>ení na něj nárok</a:t>
            </a:r>
          </a:p>
          <a:p>
            <a:pPr marL="514350" indent="-457200"/>
            <a:r>
              <a:rPr lang="cs-CZ" dirty="0" smtClean="0"/>
              <a:t>Ministerstvo vnitra ČR</a:t>
            </a:r>
          </a:p>
          <a:p>
            <a:pPr lvl="1">
              <a:buFont typeface="Wingdings" pitchFamily="2" charset="2"/>
              <a:buChar char="q"/>
            </a:pPr>
            <a:endParaRPr lang="cs-CZ" dirty="0" smtClean="0"/>
          </a:p>
        </p:txBody>
      </p:sp>
      <p:pic>
        <p:nvPicPr>
          <p:cNvPr id="6146" name="Picture 2" descr="C:\Users\Jana\AppData\Local\Microsoft\Windows\Temporary Internet Files\Content.IE5\5AFPVKM7\MC900435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068960"/>
            <a:ext cx="1841500" cy="196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730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Pozbytí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240360"/>
          </a:xfrm>
        </p:spPr>
        <p:txBody>
          <a:bodyPr>
            <a:normAutofit/>
          </a:bodyPr>
          <a:lstStyle/>
          <a:p>
            <a:r>
              <a:rPr lang="cs-CZ" dirty="0"/>
              <a:t>n</a:t>
            </a:r>
            <a:r>
              <a:rPr lang="cs-CZ" dirty="0" smtClean="0"/>
              <a:t>abytím cizího státního občanství</a:t>
            </a:r>
          </a:p>
          <a:p>
            <a:r>
              <a:rPr lang="cs-CZ" dirty="0"/>
              <a:t>p</a:t>
            </a:r>
            <a:r>
              <a:rPr lang="cs-CZ" dirty="0" smtClean="0"/>
              <a:t>rohlášením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Občanství nejde odebrat za „trest“.</a:t>
            </a:r>
          </a:p>
        </p:txBody>
      </p:sp>
      <p:pic>
        <p:nvPicPr>
          <p:cNvPr id="4" name="Picture 2" descr="C:\Users\Jana\AppData\Local\Microsoft\Windows\Temporary Internet Files\Content.IE5\6FRIDCRR\MC900281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149080"/>
            <a:ext cx="1886229" cy="199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9410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Nabytím cizího státního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0820" y="1844824"/>
            <a:ext cx="8229600" cy="3600400"/>
          </a:xfrm>
        </p:spPr>
        <p:txBody>
          <a:bodyPr>
            <a:normAutofit/>
          </a:bodyPr>
          <a:lstStyle/>
          <a:p>
            <a:r>
              <a:rPr lang="cs-CZ" dirty="0"/>
              <a:t>a</a:t>
            </a:r>
            <a:r>
              <a:rPr lang="cs-CZ" dirty="0" smtClean="0"/>
              <a:t>utomaticky</a:t>
            </a:r>
          </a:p>
          <a:p>
            <a:r>
              <a:rPr lang="cs-CZ" dirty="0"/>
              <a:t>d</a:t>
            </a:r>
            <a:r>
              <a:rPr lang="cs-CZ" dirty="0" smtClean="0"/>
              <a:t>elší dobu trvale v cizině</a:t>
            </a:r>
          </a:p>
          <a:p>
            <a:r>
              <a:rPr lang="cs-CZ" dirty="0"/>
              <a:t>n</a:t>
            </a:r>
            <a:r>
              <a:rPr lang="cs-CZ" dirty="0" smtClean="0"/>
              <a:t>a </a:t>
            </a:r>
            <a:r>
              <a:rPr lang="cs-CZ" u="sng" dirty="0" smtClean="0"/>
              <a:t>vlastní žádost </a:t>
            </a:r>
            <a:r>
              <a:rPr lang="cs-CZ" dirty="0" smtClean="0"/>
              <a:t>nabyl cizí státní občanství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B050"/>
                </a:solidFill>
              </a:rPr>
              <a:t>Nepozbývá se – narození v cizí zemi, osvojení či manželství s cizincem</a:t>
            </a:r>
          </a:p>
        </p:txBody>
      </p:sp>
      <p:pic>
        <p:nvPicPr>
          <p:cNvPr id="7170" name="Picture 2" descr="C:\Users\Jana\AppData\Local\Microsoft\Windows\Temporary Internet Files\Content.IE5\90FK01R9\MC9004046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97152"/>
            <a:ext cx="1838325" cy="1412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98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Prohlášením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0820" y="1844824"/>
            <a:ext cx="8229600" cy="3600400"/>
          </a:xfrm>
        </p:spPr>
        <p:txBody>
          <a:bodyPr>
            <a:normAutofit/>
          </a:bodyPr>
          <a:lstStyle/>
          <a:p>
            <a:r>
              <a:rPr lang="cs-CZ" dirty="0" smtClean="0"/>
              <a:t>nejčastější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t</a:t>
            </a:r>
            <a:r>
              <a:rPr lang="cs-CZ" dirty="0" smtClean="0"/>
              <a:t>rvalý pobyt v cizině</a:t>
            </a:r>
          </a:p>
          <a:p>
            <a:r>
              <a:rPr lang="cs-CZ" dirty="0"/>
              <a:t>o</a:t>
            </a:r>
            <a:r>
              <a:rPr lang="cs-CZ" dirty="0" smtClean="0"/>
              <a:t>bčan cizího státu</a:t>
            </a:r>
          </a:p>
          <a:p>
            <a:r>
              <a:rPr lang="cs-CZ" dirty="0"/>
              <a:t>p</a:t>
            </a:r>
            <a:r>
              <a:rPr lang="cs-CZ" dirty="0" smtClean="0"/>
              <a:t>rohlášení  o vzdání se občanství ČR před zastupitelským úřadem</a:t>
            </a:r>
          </a:p>
        </p:txBody>
      </p:sp>
      <p:pic>
        <p:nvPicPr>
          <p:cNvPr id="8194" name="Picture 2" descr="C:\Users\Jana\AppData\Local\Microsoft\Windows\Temporary Internet Files\Content.IE5\6FRIDCRR\MC9002810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628800"/>
            <a:ext cx="1886229" cy="1996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398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2926" y="553244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Čestné občanství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286264"/>
            <a:ext cx="8229600" cy="374441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 občan ČR</a:t>
            </a:r>
          </a:p>
          <a:p>
            <a:r>
              <a:rPr lang="cs-CZ" dirty="0" smtClean="0"/>
              <a:t>občan cizího státu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ýznamně se zasloužil o obec, rozvoj demokracie, lidskosti, vědy, kultury, sportu, atd.</a:t>
            </a:r>
          </a:p>
          <a:p>
            <a:endParaRPr lang="cs-CZ" dirty="0"/>
          </a:p>
          <a:p>
            <a:r>
              <a:rPr lang="cs-CZ" dirty="0"/>
              <a:t>u</a:t>
            </a:r>
            <a:r>
              <a:rPr lang="cs-CZ" dirty="0" smtClean="0"/>
              <a:t>děluje obec – v ČR </a:t>
            </a:r>
            <a:r>
              <a:rPr lang="cs-CZ" dirty="0" smtClean="0">
                <a:solidFill>
                  <a:srgbClr val="00B050"/>
                </a:solidFill>
              </a:rPr>
              <a:t>pouze čestné občanství obce </a:t>
            </a:r>
            <a:r>
              <a:rPr lang="cs-CZ" dirty="0" smtClean="0"/>
              <a:t>(vesnice, městyse, města)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772816"/>
            <a:ext cx="10081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B050"/>
                </a:solidFill>
              </a:rPr>
              <a:t>KOMU</a:t>
            </a:r>
            <a:endParaRPr lang="cs-CZ" sz="2200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55776" y="3149909"/>
            <a:ext cx="100811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B050"/>
                </a:solidFill>
              </a:rPr>
              <a:t>ZA CO</a:t>
            </a:r>
            <a:endParaRPr lang="cs-CZ" sz="2200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699792" y="4509120"/>
            <a:ext cx="7200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rgbClr val="00B050"/>
                </a:solidFill>
              </a:rPr>
              <a:t>KDO</a:t>
            </a:r>
            <a:endParaRPr lang="cs-CZ" sz="2200" dirty="0">
              <a:solidFill>
                <a:srgbClr val="00B050"/>
              </a:solidFill>
            </a:endParaRPr>
          </a:p>
        </p:txBody>
      </p:sp>
      <p:pic>
        <p:nvPicPr>
          <p:cNvPr id="12290" name="Picture 2" descr="C:\Users\Jana\AppData\Local\Microsoft\Windows\Temporary Internet Files\Content.IE5\90FK01R9\MC9004464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1619" y="1172422"/>
            <a:ext cx="1233183" cy="1896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1" name="Picture 3" descr="C:\Users\Jana\AppData\Local\Microsoft\Windows\Temporary Internet Files\Content.IE5\8185BRI6\MC90029797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776287"/>
            <a:ext cx="1641348" cy="5934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73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jsi získal své státní občanství ty?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Vyjmenuj další možné způsoby získání občanství ČR?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Může se stát, že by občan ČR zůstal náhle bez občanství?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Vysvětli pojem „čestné občanství“.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Má cizinec, který 10 let trvale žije na území ČR, hovoří plynně česky a má čistý trestní rejstřík, automatické právo na udělení našeho státního občanství?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67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Odpovědi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525963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/>
              <a:t>p</a:t>
            </a:r>
            <a:r>
              <a:rPr lang="cs-CZ" dirty="0" smtClean="0"/>
              <a:t>ravděpodobně narozením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o</a:t>
            </a:r>
            <a:r>
              <a:rPr lang="cs-CZ" dirty="0" smtClean="0"/>
              <a:t>svojením, určením otcovství, nalezením, prohlášením, udělením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Člověk, který svou činností významně přispěl k rozvoji dané obce či obecnému lidskému blahu, může být vyznamenán formou čestného občanství od jednotlivé obce. Je to forma vyjádření obdivu a poděkování.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889125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Použité kliparty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44824"/>
            <a:ext cx="8229600" cy="1728192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	Všechny použité kliparty jsou z volně dostupných sad programu PowerPoint společnosti Microsoft.</a:t>
            </a:r>
            <a:endParaRPr lang="cs-CZ" dirty="0"/>
          </a:p>
        </p:txBody>
      </p:sp>
      <p:pic>
        <p:nvPicPr>
          <p:cNvPr id="6" name="Picture 2" descr="C:\Users\Jana\AppData\Local\Microsoft\Windows\Temporary Internet Files\Content.IE5\5AFPVKM7\MC9004359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17032"/>
            <a:ext cx="1841500" cy="1968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4392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388</Words>
  <Application>Microsoft Office PowerPoint</Application>
  <PresentationFormat>Předvádění na obrazovce (4:3)</PresentationFormat>
  <Paragraphs>108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Státní občanství</vt:lpstr>
      <vt:lpstr>Státní občanství</vt:lpstr>
      <vt:lpstr>Kolik státních občanství?</vt:lpstr>
      <vt:lpstr>Nabytí</vt:lpstr>
      <vt:lpstr>Narozením</vt:lpstr>
      <vt:lpstr>Osvojením</vt:lpstr>
      <vt:lpstr>Určením otcovství</vt:lpstr>
      <vt:lpstr>Nalezením</vt:lpstr>
      <vt:lpstr>Prohlášením</vt:lpstr>
      <vt:lpstr>Udělením</vt:lpstr>
      <vt:lpstr>Pozbytí</vt:lpstr>
      <vt:lpstr>Nabytím cizího státního občanství</vt:lpstr>
      <vt:lpstr>Prohlášením</vt:lpstr>
      <vt:lpstr>Čestné občanství</vt:lpstr>
      <vt:lpstr>Otázky</vt:lpstr>
      <vt:lpstr>Odpovědi</vt:lpstr>
      <vt:lpstr>Použité kliparty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35</cp:revision>
  <dcterms:created xsi:type="dcterms:W3CDTF">2012-08-21T10:50:52Z</dcterms:created>
  <dcterms:modified xsi:type="dcterms:W3CDTF">2012-12-27T16:22:23Z</dcterms:modified>
</cp:coreProperties>
</file>