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3" r:id="rId2"/>
    <p:sldId id="264" r:id="rId3"/>
    <p:sldId id="256" r:id="rId4"/>
    <p:sldId id="265" r:id="rId5"/>
    <p:sldId id="261" r:id="rId6"/>
    <p:sldId id="257" r:id="rId7"/>
    <p:sldId id="258" r:id="rId8"/>
    <p:sldId id="259" r:id="rId9"/>
    <p:sldId id="260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6BD9F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3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88CE3F-F56A-4146-9C61-E7DA5F68434B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DFF08D-1047-41B2-BB7E-ACE8E2663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A9D9790-9F03-484C-B493-F99D2CA99B9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F4B76E9-EC17-4DA8-87F8-996FC9460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VY_32_INOVACE_VIII_3_12 </a:t>
                      </a:r>
                      <a:r>
                        <a:rPr lang="cs-CZ" sz="1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Skládání</a:t>
                      </a:r>
                      <a:r>
                        <a:rPr lang="cs-CZ" sz="18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sil opačného směru.</a:t>
                      </a:r>
                      <a:endParaRPr lang="cs-CZ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: 	VIII.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: 3.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Pořadové číslo DUM: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12.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925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</a:b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  <a:solidFill>
            <a:schemeClr val="accent4">
              <a:lumMod val="5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rgbClr val="FFFFFF"/>
                </a:solidFill>
              </a:rPr>
              <a:t>Anotace: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PowerPointová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smtClean="0">
                <a:solidFill>
                  <a:srgbClr val="FFFFFF"/>
                </a:solidFill>
              </a:rPr>
              <a:t>Prezentace  </a:t>
            </a:r>
            <a:r>
              <a:rPr lang="cs-CZ" sz="3200" b="1" dirty="0" smtClean="0">
                <a:solidFill>
                  <a:srgbClr val="FFFFFF"/>
                </a:solidFill>
              </a:rPr>
              <a:t>seznamuje se skládáním sil opačného směru.</a:t>
            </a:r>
            <a:endParaRPr lang="cs-CZ" sz="3200" dirty="0">
              <a:solidFill>
                <a:srgbClr val="FFFFFF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6376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Druh učebního materiálu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Výukový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Typická věková skupina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12 – 13 let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Síla, složky, výslednice.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4286256"/>
            <a:ext cx="7886728" cy="1714512"/>
          </a:xfrm>
          <a:solidFill>
            <a:srgbClr val="FFFFFF"/>
          </a:solidFill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Síly, které působí na těleso v téže přímce </a:t>
            </a:r>
            <a:b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(na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stejné nositelce) a mají opačný směr, můžeme skládat výpočtem nebo graficky.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2071678"/>
            <a:ext cx="7772400" cy="1357322"/>
          </a:xfrm>
          <a:solidFill>
            <a:schemeClr val="accent1">
              <a:lumMod val="75000"/>
            </a:schemeClr>
          </a:solidFill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rgbClr val="FFC000"/>
                </a:solidFill>
              </a:rPr>
              <a:t>Při skládání sil hledáme výslednici, to je sílu, která má na těleso stejný účinek jako složky. 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00100" y="214290"/>
            <a:ext cx="648361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Skládání sil opačného směru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4" name="Picture 6" descr="C:\Documents and Settings\Fujitsu-Siemens\Local Settings\Temporary Internet Files\Content.IE5\V1FUR70O\MC9001990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03309" y="214291"/>
            <a:ext cx="1705210" cy="2071702"/>
          </a:xfrm>
          <a:prstGeom prst="rect">
            <a:avLst/>
          </a:prstGeom>
          <a:noFill/>
        </p:spPr>
      </p:pic>
      <p:pic>
        <p:nvPicPr>
          <p:cNvPr id="2059" name="Picture 11" descr="C:\Documents and Settings\Fujitsu-Siemens\Local Settings\Temporary Internet Files\Content.IE5\GIYM0IHI\MC9003343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357166"/>
            <a:ext cx="1814170" cy="6693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143116"/>
            <a:ext cx="7929618" cy="4214842"/>
          </a:xfrm>
          <a:solidFill>
            <a:srgbClr val="FFFFFF"/>
          </a:solidFill>
        </p:spPr>
        <p:txBody>
          <a:bodyPr/>
          <a:lstStyle/>
          <a:p>
            <a:pPr algn="l"/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Př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: Na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těleso působí dvě síly.První má velikost 4 N a působí vodorovně doprava, druhá je velká 3 N a působí vodorovně doleva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. Určete výslednici: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Nadpis 2"/>
          <p:cNvSpPr>
            <a:spLocks noGrp="1"/>
          </p:cNvSpPr>
          <p:nvPr>
            <p:ph type="ctrTitle"/>
          </p:nvPr>
        </p:nvSpPr>
        <p:spPr>
          <a:xfrm>
            <a:off x="428596" y="214290"/>
            <a:ext cx="7772400" cy="1829761"/>
          </a:xfrm>
          <a:solidFill>
            <a:schemeClr val="accent4">
              <a:lumMod val="50000"/>
            </a:schemeClr>
          </a:solidFill>
        </p:spPr>
        <p:txBody>
          <a:bodyPr anchor="t">
            <a:noAutofit/>
          </a:bodyPr>
          <a:lstStyle/>
          <a:p>
            <a:pPr algn="l"/>
            <a:r>
              <a:rPr lang="cs-CZ" sz="2800" dirty="0" smtClean="0">
                <a:solidFill>
                  <a:srgbClr val="FFFFFF"/>
                </a:solidFill>
              </a:rPr>
              <a:t>Při skládání sil opačného směru </a:t>
            </a:r>
            <a:r>
              <a:rPr lang="cs-CZ" sz="2800" dirty="0" smtClean="0">
                <a:solidFill>
                  <a:srgbClr val="FFFFFF"/>
                </a:solidFill>
              </a:rPr>
              <a:t>je velikost </a:t>
            </a:r>
            <a:r>
              <a:rPr lang="cs-CZ" sz="2800" dirty="0" smtClean="0">
                <a:solidFill>
                  <a:srgbClr val="FFFFFF"/>
                </a:solidFill>
              </a:rPr>
              <a:t>výslednice rovna rozdílu velikostí sil. </a:t>
            </a:r>
            <a:br>
              <a:rPr lang="cs-CZ" sz="2800" dirty="0" smtClean="0">
                <a:solidFill>
                  <a:srgbClr val="FFFFFF"/>
                </a:solidFill>
              </a:rPr>
            </a:br>
            <a:r>
              <a:rPr lang="cs-CZ" sz="2800" dirty="0" smtClean="0">
                <a:solidFill>
                  <a:srgbClr val="FFFFFF"/>
                </a:solidFill>
              </a:rPr>
              <a:t>		F = F</a:t>
            </a:r>
            <a:r>
              <a:rPr lang="cs-CZ" sz="2800" baseline="-25000" dirty="0" smtClean="0">
                <a:solidFill>
                  <a:srgbClr val="FFFFFF"/>
                </a:solidFill>
              </a:rPr>
              <a:t>1</a:t>
            </a:r>
            <a:r>
              <a:rPr lang="cs-CZ" sz="2800" dirty="0" smtClean="0">
                <a:solidFill>
                  <a:srgbClr val="FFFFFF"/>
                </a:solidFill>
              </a:rPr>
              <a:t> – F </a:t>
            </a:r>
            <a:r>
              <a:rPr lang="cs-CZ" sz="2800" baseline="-25000" dirty="0" smtClean="0">
                <a:solidFill>
                  <a:srgbClr val="FFFFFF"/>
                </a:solidFill>
              </a:rPr>
              <a:t>2</a:t>
            </a:r>
            <a:r>
              <a:rPr lang="cs-CZ" sz="2800" dirty="0" smtClean="0">
                <a:solidFill>
                  <a:srgbClr val="FFFFFF"/>
                </a:solidFill>
              </a:rPr>
              <a:t> </a:t>
            </a:r>
            <a:br>
              <a:rPr lang="cs-CZ" sz="2800" dirty="0" smtClean="0">
                <a:solidFill>
                  <a:srgbClr val="FFFFFF"/>
                </a:solidFill>
              </a:rPr>
            </a:br>
            <a:r>
              <a:rPr lang="cs-CZ" sz="2800" dirty="0" smtClean="0">
                <a:solidFill>
                  <a:srgbClr val="FFFFFF"/>
                </a:solidFill>
              </a:rPr>
              <a:t>Výslednice má směr větší síly. 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1472" y="3714752"/>
            <a:ext cx="828680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1) Výpočtem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1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=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4 N     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působí vodorovně doprava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2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=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3 N     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působí vodorovně doleva</a:t>
            </a:r>
          </a:p>
          <a:p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F = ?                                                   .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 =F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- 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 =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4 -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3 =1(N) 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Výsledná </a:t>
            </a:r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síla 1 N působí vodorovně doleva.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857364"/>
            <a:ext cx="8372476" cy="3506985"/>
          </a:xfrm>
        </p:spPr>
        <p:txBody>
          <a:bodyPr/>
          <a:lstStyle/>
          <a:p>
            <a:r>
              <a:rPr lang="cs-CZ" dirty="0" smtClean="0"/>
              <a:t>Nejprve naneseme větší sílu. </a:t>
            </a:r>
          </a:p>
          <a:p>
            <a:r>
              <a:rPr lang="cs-CZ" dirty="0" smtClean="0"/>
              <a:t>Působiště menší síly umístíme tam, kde končí větší síla. Naneseme ji proti směru první síly.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2) Graficky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 rot="5400000">
            <a:off x="4263992" y="3879883"/>
            <a:ext cx="616016" cy="3000396"/>
            <a:chOff x="-1789976" y="3429004"/>
            <a:chExt cx="461195" cy="3000397"/>
          </a:xfrm>
        </p:grpSpPr>
        <p:grpSp>
          <p:nvGrpSpPr>
            <p:cNvPr id="5" name="Skupina 29"/>
            <p:cNvGrpSpPr/>
            <p:nvPr/>
          </p:nvGrpSpPr>
          <p:grpSpPr>
            <a:xfrm rot="5400000">
              <a:off x="-3218737" y="4857765"/>
              <a:ext cx="3000397" cy="142876"/>
              <a:chOff x="857223" y="9358353"/>
              <a:chExt cx="3000397" cy="142876"/>
            </a:xfrm>
          </p:grpSpPr>
          <p:cxnSp>
            <p:nvCxnSpPr>
              <p:cNvPr id="7" name="Přímá spojovací šipka 6"/>
              <p:cNvCxnSpPr/>
              <p:nvPr/>
            </p:nvCxnSpPr>
            <p:spPr>
              <a:xfrm>
                <a:off x="1000100" y="9428204"/>
                <a:ext cx="2857520" cy="1588"/>
              </a:xfrm>
              <a:prstGeom prst="straightConnector1">
                <a:avLst/>
              </a:prstGeom>
              <a:ln w="3810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" name="Prstenec 7"/>
              <p:cNvSpPr/>
              <p:nvPr/>
            </p:nvSpPr>
            <p:spPr>
              <a:xfrm>
                <a:off x="857223" y="9358353"/>
                <a:ext cx="142876" cy="142876"/>
              </a:xfrm>
              <a:prstGeom prst="donut">
                <a:avLst>
                  <a:gd name="adj" fmla="val 325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6" name="Obdélník 5"/>
            <p:cNvSpPr/>
            <p:nvPr/>
          </p:nvSpPr>
          <p:spPr>
            <a:xfrm rot="16200000">
              <a:off x="-2172422" y="4657063"/>
              <a:ext cx="1386538" cy="30074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/>
                <a:t>F</a:t>
              </a:r>
              <a:r>
                <a:rPr lang="cs-CZ" baseline="-25000" dirty="0" smtClean="0"/>
                <a:t>1</a:t>
              </a:r>
              <a:r>
                <a:rPr lang="cs-CZ" dirty="0" smtClean="0"/>
                <a:t> = 4 N</a:t>
              </a:r>
              <a:endParaRPr lang="cs-CZ" dirty="0"/>
            </a:p>
          </p:txBody>
        </p:sp>
      </p:grpSp>
      <p:grpSp>
        <p:nvGrpSpPr>
          <p:cNvPr id="9" name="Skupina 39"/>
          <p:cNvGrpSpPr/>
          <p:nvPr/>
        </p:nvGrpSpPr>
        <p:grpSpPr>
          <a:xfrm>
            <a:off x="3071804" y="4572008"/>
            <a:ext cx="2286016" cy="428628"/>
            <a:chOff x="857224" y="2928934"/>
            <a:chExt cx="2286016" cy="428628"/>
          </a:xfrm>
        </p:grpSpPr>
        <p:cxnSp>
          <p:nvCxnSpPr>
            <p:cNvPr id="10" name="Přímá spojovací šipka 9"/>
            <p:cNvCxnSpPr/>
            <p:nvPr/>
          </p:nvCxnSpPr>
          <p:spPr>
            <a:xfrm>
              <a:off x="1000100" y="3286124"/>
              <a:ext cx="2143140" cy="158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Prstenec 10"/>
            <p:cNvSpPr/>
            <p:nvPr/>
          </p:nvSpPr>
          <p:spPr>
            <a:xfrm>
              <a:off x="857224" y="3214686"/>
              <a:ext cx="142876" cy="142876"/>
            </a:xfrm>
            <a:prstGeom prst="donut">
              <a:avLst>
                <a:gd name="adj" fmla="val 3250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142976" y="2928934"/>
              <a:ext cx="14287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F2 = 3 N</a:t>
              </a:r>
              <a:endParaRPr lang="cs-CZ" dirty="0"/>
            </a:p>
          </p:txBody>
        </p:sp>
      </p:grpSp>
      <p:grpSp>
        <p:nvGrpSpPr>
          <p:cNvPr id="13" name="Skupina 29"/>
          <p:cNvGrpSpPr/>
          <p:nvPr/>
        </p:nvGrpSpPr>
        <p:grpSpPr>
          <a:xfrm rot="10800000">
            <a:off x="5286382" y="4857760"/>
            <a:ext cx="814553" cy="181318"/>
            <a:chOff x="857223" y="9358353"/>
            <a:chExt cx="788235" cy="142876"/>
          </a:xfrm>
        </p:grpSpPr>
        <p:cxnSp>
          <p:nvCxnSpPr>
            <p:cNvPr id="14" name="Přímá spojovací šipka 13"/>
            <p:cNvCxnSpPr>
              <a:stCxn id="15" idx="6"/>
            </p:cNvCxnSpPr>
            <p:nvPr/>
          </p:nvCxnSpPr>
          <p:spPr>
            <a:xfrm>
              <a:off x="1000097" y="9429789"/>
              <a:ext cx="645361" cy="1514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Prstenec 14"/>
            <p:cNvSpPr/>
            <p:nvPr/>
          </p:nvSpPr>
          <p:spPr>
            <a:xfrm>
              <a:off x="857223" y="9358353"/>
              <a:ext cx="142876" cy="142876"/>
            </a:xfrm>
            <a:prstGeom prst="donut">
              <a:avLst>
                <a:gd name="adj" fmla="val 3250"/>
              </a:avLst>
            </a:prstGeom>
            <a:solidFill>
              <a:schemeClr val="accent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5357820" y="4500570"/>
            <a:ext cx="128588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 = 1N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5720" y="714356"/>
            <a:ext cx="8643998" cy="830997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FF"/>
                </a:solidFill>
              </a:rPr>
              <a:t>Velikost výslednice je dána rozdílem velikostí úseček. Orientaci má výslednice  shodnou s orientací větší síly.</a:t>
            </a:r>
            <a:endParaRPr lang="cs-CZ" sz="2400" dirty="0">
              <a:solidFill>
                <a:srgbClr val="FFFF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5720" y="6143644"/>
            <a:ext cx="8643998" cy="461665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Výsledná síla je </a:t>
            </a:r>
            <a:r>
              <a:rPr lang="cs-CZ" sz="2400" dirty="0" smtClean="0">
                <a:solidFill>
                  <a:srgbClr val="FF0000"/>
                </a:solidFill>
              </a:rPr>
              <a:t>1N </a:t>
            </a:r>
            <a:r>
              <a:rPr lang="cs-CZ" sz="2400" dirty="0" smtClean="0">
                <a:solidFill>
                  <a:srgbClr val="FF0000"/>
                </a:solidFill>
              </a:rPr>
              <a:t>a je orientovaná vodorovně doleva.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6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8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85728"/>
            <a:ext cx="5500726" cy="2186951"/>
          </a:xfrm>
          <a:ln>
            <a:solidFill>
              <a:schemeClr val="accent1"/>
            </a:solidFill>
          </a:ln>
        </p:spPr>
        <p:txBody>
          <a:bodyPr anchor="t">
            <a:noAutofit/>
          </a:bodyPr>
          <a:lstStyle/>
          <a:p>
            <a:pPr algn="l"/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Dvě děti se přetahují o provaz. Jedno působí na provaz silou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120 N 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vodorovně doprava a druhé silou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80 N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vodorovně doleva. Urči výslednou sílu, která působí na provaz.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500306"/>
            <a:ext cx="5572164" cy="1199704"/>
          </a:xfrm>
          <a:solidFill>
            <a:srgbClr val="6BD9FB"/>
          </a:solidFill>
        </p:spPr>
        <p:txBody>
          <a:bodyPr/>
          <a:lstStyle/>
          <a:p>
            <a:pPr algn="l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Úlohu budeme nejprve řešit výpočtem a pak graficky.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" name="Picture 9" descr="C:\Documents and Settings\Fujitsu-Siemens\Local Settings\Temporary Internet Files\Content.IE5\GIYM0IHI\MC9000449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1071546"/>
            <a:ext cx="2515623" cy="25003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4429133"/>
            <a:ext cx="8358246" cy="2400657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1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=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120 N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a působí vodorovně doprava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2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=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80 N     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působí vodorovně doleva</a:t>
            </a:r>
          </a:p>
          <a:p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F = ?                                                   .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 =F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- 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 = 120 - 80 =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40 (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N) </a:t>
            </a:r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Výslednice 40 N působí doprava.</a:t>
            </a:r>
          </a:p>
          <a:p>
            <a:endParaRPr lang="cs-CZ" dirty="0" smtClean="0"/>
          </a:p>
          <a:p>
            <a:endParaRPr lang="cs-CZ" baseline="-25000" dirty="0"/>
          </a:p>
        </p:txBody>
      </p:sp>
      <p:sp>
        <p:nvSpPr>
          <p:cNvPr id="6" name="Výbuch 1 5"/>
          <p:cNvSpPr/>
          <p:nvPr/>
        </p:nvSpPr>
        <p:spPr>
          <a:xfrm>
            <a:off x="0" y="3286124"/>
            <a:ext cx="2500298" cy="114300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FF"/>
                </a:solidFill>
              </a:rPr>
              <a:t>Výpočtem</a:t>
            </a:r>
            <a:endParaRPr lang="cs-CZ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642918"/>
            <a:ext cx="8229600" cy="1143000"/>
          </a:xfrm>
          <a:solidFill>
            <a:srgbClr val="6BD9FB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     Grafické skládání sil     opačného směru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1428728" y="4857760"/>
            <a:ext cx="4429156" cy="142876"/>
            <a:chOff x="1571604" y="3357562"/>
            <a:chExt cx="4429156" cy="142876"/>
          </a:xfrm>
        </p:grpSpPr>
        <p:cxnSp>
          <p:nvCxnSpPr>
            <p:cNvPr id="5" name="Přímá spojovací šipka 4"/>
            <p:cNvCxnSpPr/>
            <p:nvPr/>
          </p:nvCxnSpPr>
          <p:spPr>
            <a:xfrm>
              <a:off x="1714480" y="3429000"/>
              <a:ext cx="4286280" cy="158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>
              <a:off x="2358216" y="3428206"/>
              <a:ext cx="142876" cy="1588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3072596" y="3428206"/>
              <a:ext cx="142876" cy="1588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>
              <a:off x="3786976" y="3428206"/>
              <a:ext cx="142876" cy="1588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4501356" y="3428206"/>
              <a:ext cx="142876" cy="1588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5215736" y="3428206"/>
              <a:ext cx="142876" cy="1588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Prstenec 25"/>
            <p:cNvSpPr/>
            <p:nvPr/>
          </p:nvSpPr>
          <p:spPr>
            <a:xfrm flipV="1">
              <a:off x="1571604" y="3357562"/>
              <a:ext cx="142876" cy="142876"/>
            </a:xfrm>
            <a:prstGeom prst="donut">
              <a:avLst>
                <a:gd name="adj" fmla="val 6002"/>
              </a:avLst>
            </a:prstGeom>
            <a:ln w="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38" name="TextovéPole 37"/>
          <p:cNvSpPr txBox="1"/>
          <p:nvPr/>
        </p:nvSpPr>
        <p:spPr>
          <a:xfrm>
            <a:off x="2857488" y="435769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baseline="-25000" dirty="0" smtClean="0">
                <a:solidFill>
                  <a:schemeClr val="tx2">
                    <a:lumMod val="50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= 120 N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grpSp>
        <p:nvGrpSpPr>
          <p:cNvPr id="53" name="Skupina 52"/>
          <p:cNvGrpSpPr/>
          <p:nvPr/>
        </p:nvGrpSpPr>
        <p:grpSpPr>
          <a:xfrm>
            <a:off x="2928926" y="5143512"/>
            <a:ext cx="3000396" cy="571504"/>
            <a:chOff x="2928926" y="5143512"/>
            <a:chExt cx="3000396" cy="571504"/>
          </a:xfrm>
        </p:grpSpPr>
        <p:cxnSp>
          <p:nvCxnSpPr>
            <p:cNvPr id="9" name="Přímá spojovací šipka 8"/>
            <p:cNvCxnSpPr/>
            <p:nvPr/>
          </p:nvCxnSpPr>
          <p:spPr>
            <a:xfrm rot="10800000">
              <a:off x="2928926" y="5643578"/>
              <a:ext cx="2928958" cy="158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1" name="Skupina 50"/>
            <p:cNvGrpSpPr/>
            <p:nvPr/>
          </p:nvGrpSpPr>
          <p:grpSpPr>
            <a:xfrm>
              <a:off x="3714744" y="5572140"/>
              <a:ext cx="2214578" cy="142876"/>
              <a:chOff x="3714744" y="5572140"/>
              <a:chExt cx="2214578" cy="142876"/>
            </a:xfrm>
          </p:grpSpPr>
          <p:cxnSp>
            <p:nvCxnSpPr>
              <p:cNvPr id="20" name="Přímá spojovací čára 19"/>
              <p:cNvCxnSpPr/>
              <p:nvPr/>
            </p:nvCxnSpPr>
            <p:spPr>
              <a:xfrm rot="5400000">
                <a:off x="5072860" y="5642784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4358480" y="5642784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3644100" y="5642784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Prstenec 33"/>
              <p:cNvSpPr/>
              <p:nvPr/>
            </p:nvSpPr>
            <p:spPr>
              <a:xfrm flipV="1">
                <a:off x="5786446" y="5572140"/>
                <a:ext cx="142876" cy="142876"/>
              </a:xfrm>
              <a:prstGeom prst="donut">
                <a:avLst>
                  <a:gd name="adj" fmla="val 6002"/>
                </a:avLst>
              </a:prstGeom>
              <a:ln w="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9" name="TextovéPole 38"/>
            <p:cNvSpPr txBox="1"/>
            <p:nvPr/>
          </p:nvSpPr>
          <p:spPr>
            <a:xfrm>
              <a:off x="3643306" y="5143512"/>
              <a:ext cx="12858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tx2">
                      <a:lumMod val="50000"/>
                    </a:schemeClr>
                  </a:solidFill>
                </a:rPr>
                <a:t>F</a:t>
              </a:r>
              <a:r>
                <a:rPr lang="cs-CZ" baseline="-25000" dirty="0" smtClean="0">
                  <a:solidFill>
                    <a:schemeClr val="tx2">
                      <a:lumMod val="50000"/>
                    </a:schemeClr>
                  </a:solidFill>
                </a:rPr>
                <a:t>2</a:t>
              </a:r>
              <a:r>
                <a:rPr lang="cs-CZ" dirty="0" smtClean="0">
                  <a:solidFill>
                    <a:schemeClr val="tx2">
                      <a:lumMod val="50000"/>
                    </a:schemeClr>
                  </a:solidFill>
                </a:rPr>
                <a:t> = 80 N</a:t>
              </a:r>
              <a:endParaRPr lang="cs-CZ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1285852" y="5214950"/>
            <a:ext cx="1643074" cy="500066"/>
            <a:chOff x="1285852" y="5214950"/>
            <a:chExt cx="1643074" cy="500066"/>
          </a:xfrm>
        </p:grpSpPr>
        <p:cxnSp>
          <p:nvCxnSpPr>
            <p:cNvPr id="24" name="Přímá spojovací šipka 23"/>
            <p:cNvCxnSpPr/>
            <p:nvPr/>
          </p:nvCxnSpPr>
          <p:spPr>
            <a:xfrm>
              <a:off x="1571604" y="5643578"/>
              <a:ext cx="1357322" cy="158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>
              <a:off x="2215340" y="5642784"/>
              <a:ext cx="142876" cy="158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Prstenec 36"/>
            <p:cNvSpPr/>
            <p:nvPr/>
          </p:nvSpPr>
          <p:spPr>
            <a:xfrm flipV="1">
              <a:off x="1428728" y="5572140"/>
              <a:ext cx="142876" cy="142876"/>
            </a:xfrm>
            <a:prstGeom prst="donut">
              <a:avLst>
                <a:gd name="adj" fmla="val 6002"/>
              </a:avLst>
            </a:prstGeom>
            <a:ln w="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285852" y="5214950"/>
              <a:ext cx="13573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F = 40 N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33" name="Picture 9" descr="C:\Documents and Settings\Fujitsu-Siemens\Local Settings\Temporary Internet Files\Content.IE5\GIYM0IHI\MC9000449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1000108"/>
            <a:ext cx="2372747" cy="2358323"/>
          </a:xfrm>
          <a:prstGeom prst="rect">
            <a:avLst/>
          </a:prstGeom>
          <a:noFill/>
        </p:spPr>
      </p:pic>
      <p:grpSp>
        <p:nvGrpSpPr>
          <p:cNvPr id="82" name="Skupina 81"/>
          <p:cNvGrpSpPr/>
          <p:nvPr/>
        </p:nvGrpSpPr>
        <p:grpSpPr>
          <a:xfrm>
            <a:off x="0" y="2500306"/>
            <a:ext cx="7286676" cy="1038228"/>
            <a:chOff x="1500166" y="1928802"/>
            <a:chExt cx="7286676" cy="1038228"/>
          </a:xfrm>
        </p:grpSpPr>
        <p:pic>
          <p:nvPicPr>
            <p:cNvPr id="1045" name="Picture 2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500166" y="2357430"/>
              <a:ext cx="2876550" cy="609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79" name="TextovéPole 78"/>
            <p:cNvSpPr txBox="1"/>
            <p:nvPr/>
          </p:nvSpPr>
          <p:spPr>
            <a:xfrm>
              <a:off x="5786446" y="1928802"/>
              <a:ext cx="15001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tx2">
                      <a:lumMod val="50000"/>
                    </a:schemeClr>
                  </a:solidFill>
                </a:rPr>
                <a:t>F</a:t>
              </a:r>
              <a:r>
                <a:rPr lang="cs-CZ" baseline="-25000" dirty="0" smtClean="0">
                  <a:solidFill>
                    <a:schemeClr val="tx2">
                      <a:lumMod val="50000"/>
                    </a:schemeClr>
                  </a:solidFill>
                </a:rPr>
                <a:t>1</a:t>
              </a:r>
              <a:r>
                <a:rPr lang="cs-CZ" dirty="0" smtClean="0">
                  <a:solidFill>
                    <a:schemeClr val="tx2">
                      <a:lumMod val="50000"/>
                    </a:schemeClr>
                  </a:solidFill>
                </a:rPr>
                <a:t> = 120 N</a:t>
              </a:r>
              <a:endParaRPr lang="cs-CZ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  <p:grpSp>
          <p:nvGrpSpPr>
            <p:cNvPr id="81" name="Skupina 80"/>
            <p:cNvGrpSpPr/>
            <p:nvPr/>
          </p:nvGrpSpPr>
          <p:grpSpPr>
            <a:xfrm>
              <a:off x="2357422" y="2000240"/>
              <a:ext cx="6429420" cy="785818"/>
              <a:chOff x="2357422" y="2000240"/>
              <a:chExt cx="6429420" cy="785818"/>
            </a:xfrm>
          </p:grpSpPr>
          <p:grpSp>
            <p:nvGrpSpPr>
              <p:cNvPr id="43" name="Skupina 42"/>
              <p:cNvGrpSpPr/>
              <p:nvPr/>
            </p:nvGrpSpPr>
            <p:grpSpPr>
              <a:xfrm>
                <a:off x="4357686" y="2643182"/>
                <a:ext cx="4429156" cy="142876"/>
                <a:chOff x="1571604" y="3357562"/>
                <a:chExt cx="4429156" cy="142876"/>
              </a:xfrm>
            </p:grpSpPr>
            <p:cxnSp>
              <p:nvCxnSpPr>
                <p:cNvPr id="44" name="Přímá spojovací šipka 43"/>
                <p:cNvCxnSpPr/>
                <p:nvPr/>
              </p:nvCxnSpPr>
              <p:spPr>
                <a:xfrm>
                  <a:off x="1714480" y="3429000"/>
                  <a:ext cx="4286280" cy="1588"/>
                </a:xfrm>
                <a:prstGeom prst="straightConnector1">
                  <a:avLst/>
                </a:prstGeom>
                <a:ln w="38100"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Přímá spojovací čára 44"/>
                <p:cNvCxnSpPr/>
                <p:nvPr/>
              </p:nvCxnSpPr>
              <p:spPr>
                <a:xfrm rot="5400000">
                  <a:off x="2358216" y="3428206"/>
                  <a:ext cx="142876" cy="1588"/>
                </a:xfrm>
                <a:prstGeom prst="line">
                  <a:avLst/>
                </a:prstGeom>
                <a:ln w="381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Přímá spojovací čára 45"/>
                <p:cNvCxnSpPr/>
                <p:nvPr/>
              </p:nvCxnSpPr>
              <p:spPr>
                <a:xfrm rot="5400000">
                  <a:off x="3072596" y="3428206"/>
                  <a:ext cx="142876" cy="1588"/>
                </a:xfrm>
                <a:prstGeom prst="line">
                  <a:avLst/>
                </a:prstGeom>
                <a:ln w="381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Přímá spojovací čára 46"/>
                <p:cNvCxnSpPr/>
                <p:nvPr/>
              </p:nvCxnSpPr>
              <p:spPr>
                <a:xfrm rot="5400000">
                  <a:off x="3786976" y="3428206"/>
                  <a:ext cx="142876" cy="1588"/>
                </a:xfrm>
                <a:prstGeom prst="line">
                  <a:avLst/>
                </a:prstGeom>
                <a:ln w="381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ovací čára 47"/>
                <p:cNvCxnSpPr/>
                <p:nvPr/>
              </p:nvCxnSpPr>
              <p:spPr>
                <a:xfrm rot="5400000">
                  <a:off x="4501356" y="3428206"/>
                  <a:ext cx="142876" cy="1588"/>
                </a:xfrm>
                <a:prstGeom prst="line">
                  <a:avLst/>
                </a:prstGeom>
                <a:ln w="381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Přímá spojovací čára 48"/>
                <p:cNvCxnSpPr/>
                <p:nvPr/>
              </p:nvCxnSpPr>
              <p:spPr>
                <a:xfrm rot="5400000">
                  <a:off x="5215736" y="3428206"/>
                  <a:ext cx="142876" cy="1588"/>
                </a:xfrm>
                <a:prstGeom prst="line">
                  <a:avLst/>
                </a:prstGeom>
                <a:ln w="381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0" name="Prstenec 49"/>
                <p:cNvSpPr/>
                <p:nvPr/>
              </p:nvSpPr>
              <p:spPr>
                <a:xfrm flipV="1">
                  <a:off x="1571604" y="3357562"/>
                  <a:ext cx="142876" cy="142876"/>
                </a:xfrm>
                <a:prstGeom prst="donut">
                  <a:avLst>
                    <a:gd name="adj" fmla="val 6002"/>
                  </a:avLst>
                </a:prstGeom>
                <a:ln w="0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80" name="TextovéPole 79"/>
              <p:cNvSpPr txBox="1"/>
              <p:nvPr/>
            </p:nvSpPr>
            <p:spPr>
              <a:xfrm>
                <a:off x="2357422" y="2000240"/>
                <a:ext cx="128588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tx2">
                        <a:lumMod val="50000"/>
                      </a:schemeClr>
                    </a:solidFill>
                  </a:rPr>
                  <a:t>F</a:t>
                </a:r>
                <a:r>
                  <a:rPr lang="cs-CZ" baseline="-25000" dirty="0" smtClean="0">
                    <a:solidFill>
                      <a:schemeClr val="tx2">
                        <a:lumMod val="50000"/>
                      </a:schemeClr>
                    </a:solidFill>
                  </a:rPr>
                  <a:t>2</a:t>
                </a:r>
                <a:r>
                  <a:rPr lang="cs-CZ" dirty="0" smtClean="0">
                    <a:solidFill>
                      <a:schemeClr val="tx2">
                        <a:lumMod val="50000"/>
                      </a:schemeClr>
                    </a:solidFill>
                  </a:rPr>
                  <a:t> = 80 N</a:t>
                </a:r>
                <a:endParaRPr lang="cs-CZ" dirty="0">
                  <a:solidFill>
                    <a:schemeClr val="tx2">
                      <a:lumMod val="50000"/>
                    </a:schemeClr>
                  </a:solidFill>
                </a:endParaRPr>
              </a:p>
            </p:txBody>
          </p:sp>
        </p:grpSp>
      </p:grpSp>
      <p:sp>
        <p:nvSpPr>
          <p:cNvPr id="56" name="TextovéPole 55"/>
          <p:cNvSpPr txBox="1"/>
          <p:nvPr/>
        </p:nvSpPr>
        <p:spPr>
          <a:xfrm>
            <a:off x="6072198" y="5715016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Výsledná síla 40 N působí doprava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7" name="Výbuch 1 56"/>
          <p:cNvSpPr/>
          <p:nvPr/>
        </p:nvSpPr>
        <p:spPr>
          <a:xfrm>
            <a:off x="142844" y="1643050"/>
            <a:ext cx="2571768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Grafické znázornění</a:t>
            </a:r>
            <a:endParaRPr lang="cs-CZ" dirty="0"/>
          </a:p>
        </p:txBody>
      </p:sp>
      <p:sp>
        <p:nvSpPr>
          <p:cNvPr id="59" name="Výbuch 1 58"/>
          <p:cNvSpPr/>
          <p:nvPr/>
        </p:nvSpPr>
        <p:spPr>
          <a:xfrm>
            <a:off x="214282" y="3571876"/>
            <a:ext cx="1928826" cy="107157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60" name="Výbuch 1 59"/>
          <p:cNvSpPr/>
          <p:nvPr/>
        </p:nvSpPr>
        <p:spPr>
          <a:xfrm>
            <a:off x="0" y="0"/>
            <a:ext cx="2714612" cy="107157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Grafické 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53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8" presetClass="entr" presetSubtype="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18" presetClass="entr" presetSubtype="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18" presetClass="entr" presetSubtype="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8" presetClass="entr" presetSubtype="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1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18" presetClass="entr" presetSubtype="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5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8" grpId="0"/>
      <p:bldP spid="56" grpId="0"/>
      <p:bldP spid="57" grpId="0" animBg="1"/>
      <p:bldP spid="59" grpId="0" animBg="1"/>
      <p:bldP spid="60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142852"/>
            <a:ext cx="5572164" cy="584775"/>
          </a:xfrm>
          <a:prstGeom prst="rect">
            <a:avLst/>
          </a:prstGeom>
          <a:solidFill>
            <a:srgbClr val="6BD9FB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 Další úlohy:</a:t>
            </a:r>
            <a:endParaRPr lang="cs-CZ" sz="32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929454" y="1214422"/>
            <a:ext cx="1214446" cy="1815220"/>
            <a:chOff x="4714876" y="1214422"/>
            <a:chExt cx="1214446" cy="1815220"/>
          </a:xfrm>
          <a:solidFill>
            <a:srgbClr val="6BD9FB"/>
          </a:solidFill>
        </p:grpSpPr>
        <p:pic>
          <p:nvPicPr>
            <p:cNvPr id="2" name="Picture 17" descr="C:\Documents and Settings\Fujitsu-Siemens\Local Settings\Temporary Internet Files\Content.IE5\MEN7NW0J\MC900331059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857752" y="1214422"/>
              <a:ext cx="733331" cy="1815220"/>
            </a:xfrm>
            <a:prstGeom prst="rect">
              <a:avLst/>
            </a:prstGeom>
            <a:grpFill/>
            <a:ln>
              <a:solidFill>
                <a:schemeClr val="accent1">
                  <a:shade val="50000"/>
                </a:schemeClr>
              </a:solidFill>
            </a:ln>
          </p:spPr>
        </p:pic>
        <p:cxnSp>
          <p:nvCxnSpPr>
            <p:cNvPr id="6" name="Přímá spojovací čára 5"/>
            <p:cNvCxnSpPr/>
            <p:nvPr/>
          </p:nvCxnSpPr>
          <p:spPr>
            <a:xfrm>
              <a:off x="4714876" y="3000372"/>
              <a:ext cx="1214446" cy="1588"/>
            </a:xfrm>
            <a:prstGeom prst="line">
              <a:avLst/>
            </a:prstGeom>
            <a:grpFill/>
            <a:ln w="50800">
              <a:solidFill>
                <a:schemeClr val="accent1">
                  <a:shade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ovéPole 7"/>
          <p:cNvSpPr txBox="1"/>
          <p:nvPr/>
        </p:nvSpPr>
        <p:spPr>
          <a:xfrm>
            <a:off x="571472" y="785794"/>
            <a:ext cx="47149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7188" indent="-357188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1. Bedna o hmotnosti 400 kg leží na podlaze. Jakou silou působí na podlahu? Znázorni tuto sílu graficky.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2910" y="2500306"/>
            <a:ext cx="464347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7188" indent="-357188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2. V určitém okamžiku nadzvedneme bednu silou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3 000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N. Jakou silou bude </a:t>
            </a:r>
          </a:p>
          <a:p>
            <a:pPr marL="357188" indent="-357188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   v tomto okamžiku působit bedna na podlahu? Úlohu řeš nejprve výpočtem a potom graficky. 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3" descr="C:\Documents and Settings\Fujitsu-Siemens\Local Settings\Temporary Internet Files\Content.IE5\GIYM0IHI\MC9003394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4500570"/>
            <a:ext cx="1620358" cy="161872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71538" y="3571876"/>
            <a:ext cx="44291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7188" indent="-357188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4.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Hmotnost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osobního automobilu je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1t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 Jakou silou působí automobil na vozovku při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zvednutí odtahovačem?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Odtahovač zvedá automobil silou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pPr marL="357188" indent="-357188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4 000 N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642918"/>
            <a:ext cx="41434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7188" indent="-357188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3. Výsadkář padá na padáku. Vysvětli, jaké síly a jakým směrem  na něho působí. Načrtni tyto síly.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Jedná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se o síly stejného směru nebo o síly opačného směru?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4" name="Picture 2" descr="C:\Documents and Settings\Fujitsu-Siemens\Local Settings\Temporary Internet Files\Content.IE5\MEN7NW0J\MC90033334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714356"/>
            <a:ext cx="2032038" cy="2214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1 3"/>
          <p:cNvSpPr/>
          <p:nvPr/>
        </p:nvSpPr>
        <p:spPr>
          <a:xfrm>
            <a:off x="142844" y="0"/>
            <a:ext cx="2286016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7752" y="714356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F</a:t>
            </a:r>
            <a:r>
              <a:rPr lang="cs-CZ" baseline="-25000" dirty="0" err="1" smtClean="0">
                <a:solidFill>
                  <a:schemeClr val="accent4">
                    <a:lumMod val="75000"/>
                  </a:schemeClr>
                </a:solidFill>
              </a:rPr>
              <a:t>g</a:t>
            </a:r>
            <a:r>
              <a:rPr lang="cs-CZ" baseline="-250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=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4 000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N</a:t>
            </a:r>
            <a:endParaRPr lang="cs-CZ" baseline="-25000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rot="5400000">
            <a:off x="3179753" y="1964521"/>
            <a:ext cx="2785288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 rot="16200000">
            <a:off x="3970848" y="217276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Prstenec 11"/>
          <p:cNvSpPr/>
          <p:nvPr/>
        </p:nvSpPr>
        <p:spPr>
          <a:xfrm>
            <a:off x="4500562" y="500042"/>
            <a:ext cx="142876" cy="142876"/>
          </a:xfrm>
          <a:prstGeom prst="donut">
            <a:avLst>
              <a:gd name="adj" fmla="val 3250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28596" y="1000108"/>
            <a:ext cx="1500198" cy="461665"/>
          </a:xfrm>
          <a:prstGeom prst="rect">
            <a:avLst/>
          </a:prstGeom>
          <a:solidFill>
            <a:srgbClr val="6BD9FB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1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.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úloha 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85720" y="1643050"/>
            <a:ext cx="38576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 </a:t>
            </a:r>
            <a:r>
              <a:rPr lang="cs-CZ" sz="2400" dirty="0" smtClean="0">
                <a:solidFill>
                  <a:srgbClr val="FF0000"/>
                </a:solidFill>
              </a:rPr>
              <a:t>bednu působí tíhová </a:t>
            </a:r>
            <a:r>
              <a:rPr lang="cs-CZ" sz="2400" dirty="0" smtClean="0">
                <a:solidFill>
                  <a:srgbClr val="FF0000"/>
                </a:solidFill>
              </a:rPr>
              <a:t> síla 4 000 </a:t>
            </a:r>
            <a:r>
              <a:rPr lang="cs-CZ" sz="2400" dirty="0" smtClean="0">
                <a:solidFill>
                  <a:srgbClr val="FF0000"/>
                </a:solidFill>
              </a:rPr>
              <a:t>N svisle dolů.</a:t>
            </a:r>
            <a:endParaRPr lang="cs-CZ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4572000" y="3714752"/>
            <a:ext cx="2286016" cy="2857520"/>
            <a:chOff x="4500562" y="500042"/>
            <a:chExt cx="2286016" cy="2857520"/>
          </a:xfrm>
        </p:grpSpPr>
        <p:cxnSp>
          <p:nvCxnSpPr>
            <p:cNvPr id="40" name="Přímá spojovací šipka 39"/>
            <p:cNvCxnSpPr/>
            <p:nvPr/>
          </p:nvCxnSpPr>
          <p:spPr>
            <a:xfrm rot="5400000">
              <a:off x="3179753" y="1964521"/>
              <a:ext cx="2785288" cy="794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šipka 40"/>
            <p:cNvCxnSpPr/>
            <p:nvPr/>
          </p:nvCxnSpPr>
          <p:spPr>
            <a:xfrm rot="16200000">
              <a:off x="3786976" y="2142322"/>
              <a:ext cx="2143140" cy="158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Prstenec 41"/>
            <p:cNvSpPr/>
            <p:nvPr/>
          </p:nvSpPr>
          <p:spPr>
            <a:xfrm rot="16200000">
              <a:off x="4786314" y="3214686"/>
              <a:ext cx="142876" cy="142876"/>
            </a:xfrm>
            <a:prstGeom prst="donut">
              <a:avLst>
                <a:gd name="adj" fmla="val 3250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 rot="16200000">
              <a:off x="3970848" y="2172764"/>
              <a:ext cx="14287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44" name="Prstenec 43"/>
            <p:cNvSpPr/>
            <p:nvPr/>
          </p:nvSpPr>
          <p:spPr>
            <a:xfrm>
              <a:off x="4500562" y="500042"/>
              <a:ext cx="142876" cy="142876"/>
            </a:xfrm>
            <a:prstGeom prst="donut">
              <a:avLst>
                <a:gd name="adj" fmla="val 3250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5000628" y="1928802"/>
              <a:ext cx="17859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4">
                      <a:lumMod val="75000"/>
                    </a:schemeClr>
                  </a:solidFill>
                </a:rPr>
                <a:t>F</a:t>
              </a:r>
              <a:r>
                <a:rPr lang="cs-CZ" baseline="-25000" dirty="0" smtClean="0">
                  <a:solidFill>
                    <a:schemeClr val="accent4">
                      <a:lumMod val="75000"/>
                    </a:schemeClr>
                  </a:solidFill>
                </a:rPr>
                <a:t>2 </a:t>
              </a:r>
              <a:r>
                <a:rPr lang="cs-CZ" dirty="0" smtClean="0">
                  <a:solidFill>
                    <a:schemeClr val="accent4">
                      <a:lumMod val="75000"/>
                    </a:schemeClr>
                  </a:solidFill>
                </a:rPr>
                <a:t>= </a:t>
              </a:r>
              <a:r>
                <a:rPr lang="cs-CZ" dirty="0" smtClean="0">
                  <a:solidFill>
                    <a:schemeClr val="accent4">
                      <a:lumMod val="75000"/>
                    </a:schemeClr>
                  </a:solidFill>
                </a:rPr>
                <a:t>3 000 </a:t>
              </a:r>
              <a:r>
                <a:rPr lang="cs-CZ" dirty="0" smtClean="0">
                  <a:solidFill>
                    <a:schemeClr val="accent4">
                      <a:lumMod val="75000"/>
                    </a:schemeClr>
                  </a:solidFill>
                </a:rPr>
                <a:t>N</a:t>
              </a:r>
              <a:endParaRPr lang="cs-CZ" baseline="-250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5000628" y="642918"/>
              <a:ext cx="1714512" cy="369332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F = </a:t>
              </a:r>
              <a:r>
                <a:rPr lang="cs-CZ" dirty="0" smtClean="0">
                  <a:solidFill>
                    <a:srgbClr val="FF0000"/>
                  </a:solidFill>
                </a:rPr>
                <a:t>1 000 N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7" name="Prstenec 46"/>
            <p:cNvSpPr/>
            <p:nvPr/>
          </p:nvSpPr>
          <p:spPr>
            <a:xfrm flipV="1">
              <a:off x="4786314" y="500042"/>
              <a:ext cx="142876" cy="142876"/>
            </a:xfrm>
            <a:prstGeom prst="donut">
              <a:avLst>
                <a:gd name="adj" fmla="val 6002"/>
              </a:avLst>
            </a:prstGeom>
            <a:ln w="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8" name="Přímá spojovací šipka 47"/>
            <p:cNvCxnSpPr>
              <a:stCxn id="47" idx="0"/>
            </p:cNvCxnSpPr>
            <p:nvPr/>
          </p:nvCxnSpPr>
          <p:spPr>
            <a:xfrm rot="5400000">
              <a:off x="4607719" y="892951"/>
              <a:ext cx="500066" cy="158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TextovéPole 48"/>
            <p:cNvSpPr txBox="1"/>
            <p:nvPr/>
          </p:nvSpPr>
          <p:spPr>
            <a:xfrm rot="16200000">
              <a:off x="4123248" y="2325164"/>
              <a:ext cx="14287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428596" y="3429000"/>
            <a:ext cx="1500198" cy="461665"/>
          </a:xfrm>
          <a:prstGeom prst="rect">
            <a:avLst/>
          </a:prstGeom>
          <a:solidFill>
            <a:srgbClr val="6BD9FB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2. úloha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85720" y="4143380"/>
            <a:ext cx="38576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 </a:t>
            </a:r>
            <a:r>
              <a:rPr lang="cs-CZ" sz="2400" dirty="0" smtClean="0">
                <a:solidFill>
                  <a:srgbClr val="FF0000"/>
                </a:solidFill>
              </a:rPr>
              <a:t>bednu působí tíhová síla </a:t>
            </a:r>
            <a:r>
              <a:rPr lang="cs-CZ" sz="2400" dirty="0" smtClean="0">
                <a:solidFill>
                  <a:srgbClr val="FF0000"/>
                </a:solidFill>
              </a:rPr>
              <a:t>4 000 </a:t>
            </a:r>
            <a:r>
              <a:rPr lang="cs-CZ" sz="2400" dirty="0" smtClean="0">
                <a:solidFill>
                  <a:srgbClr val="FF0000"/>
                </a:solidFill>
              </a:rPr>
              <a:t>N. Po nadzvednutí bedna působí na podlahu silou </a:t>
            </a:r>
            <a:r>
              <a:rPr lang="cs-CZ" sz="2400" dirty="0" smtClean="0">
                <a:solidFill>
                  <a:srgbClr val="FF0000"/>
                </a:solidFill>
              </a:rPr>
              <a:t>1 000 </a:t>
            </a:r>
            <a:r>
              <a:rPr lang="cs-CZ" sz="2400" dirty="0" smtClean="0">
                <a:solidFill>
                  <a:srgbClr val="FF0000"/>
                </a:solidFill>
              </a:rPr>
              <a:t>N.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857488" y="3714752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F</a:t>
            </a:r>
            <a:r>
              <a:rPr lang="cs-CZ" baseline="-25000" dirty="0" err="1" smtClean="0">
                <a:solidFill>
                  <a:schemeClr val="accent4">
                    <a:lumMod val="75000"/>
                  </a:schemeClr>
                </a:solidFill>
              </a:rPr>
              <a:t>g</a:t>
            </a:r>
            <a:r>
              <a:rPr lang="cs-CZ" baseline="-250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=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4 000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N</a:t>
            </a:r>
            <a:endParaRPr lang="cs-CZ" baseline="-250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57686" y="578645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endParaRPr lang="cs-CZ" b="1" u="sng" dirty="0" smtClean="0"/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00034" y="3071810"/>
            <a:ext cx="828680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Výpočtem: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sz="2400" baseline="-25000" dirty="0" err="1" smtClean="0">
                <a:solidFill>
                  <a:schemeClr val="accent6">
                    <a:lumMod val="50000"/>
                  </a:schemeClr>
                </a:solidFill>
              </a:rPr>
              <a:t>g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=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10 000 N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svisle dolů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2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= 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4 000 N  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svisle vzhůru</a:t>
            </a:r>
          </a:p>
          <a:p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F = ?                                                   .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 =F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- 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 =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10 000- 4 000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=</a:t>
            </a:r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6 000 (N</a:t>
            </a:r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Výsledná síla </a:t>
            </a:r>
            <a:r>
              <a:rPr lang="cs-CZ" sz="2400" u="sng" dirty="0" smtClean="0">
                <a:solidFill>
                  <a:srgbClr val="FF0000"/>
                </a:solidFill>
              </a:rPr>
              <a:t>6 000 </a:t>
            </a:r>
            <a:r>
              <a:rPr lang="cs-CZ" sz="2400" u="sng" dirty="0" smtClean="0">
                <a:solidFill>
                  <a:srgbClr val="FF0000"/>
                </a:solidFill>
              </a:rPr>
              <a:t>N působí svisle dolů.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4282" y="2643182"/>
            <a:ext cx="1785950" cy="461665"/>
          </a:xfrm>
          <a:prstGeom prst="rect">
            <a:avLst/>
          </a:prstGeom>
          <a:solidFill>
            <a:srgbClr val="6BD9FB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4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. úloha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214290"/>
            <a:ext cx="2000264" cy="461665"/>
          </a:xfrm>
          <a:prstGeom prst="rect">
            <a:avLst/>
          </a:prstGeom>
          <a:solidFill>
            <a:srgbClr val="6BD9FB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3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. úloha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643438" y="285728"/>
            <a:ext cx="142876" cy="2928164"/>
            <a:chOff x="2714612" y="1215216"/>
            <a:chExt cx="142876" cy="2928164"/>
          </a:xfrm>
        </p:grpSpPr>
        <p:cxnSp>
          <p:nvCxnSpPr>
            <p:cNvPr id="7" name="Přímá spojovací šipka 6"/>
            <p:cNvCxnSpPr/>
            <p:nvPr/>
          </p:nvCxnSpPr>
          <p:spPr>
            <a:xfrm rot="5400000">
              <a:off x="1964910" y="3321446"/>
              <a:ext cx="1643074" cy="794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Prstenec 7"/>
            <p:cNvSpPr/>
            <p:nvPr/>
          </p:nvSpPr>
          <p:spPr>
            <a:xfrm>
              <a:off x="2714612" y="2357430"/>
              <a:ext cx="142876" cy="142876"/>
            </a:xfrm>
            <a:prstGeom prst="donut">
              <a:avLst>
                <a:gd name="adj" fmla="val 3250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9" name="Přímá spojovací šipka 8"/>
            <p:cNvCxnSpPr>
              <a:stCxn id="8" idx="0"/>
            </p:cNvCxnSpPr>
            <p:nvPr/>
          </p:nvCxnSpPr>
          <p:spPr>
            <a:xfrm rot="5400000" flipH="1" flipV="1">
              <a:off x="2214546" y="1785926"/>
              <a:ext cx="1143008" cy="1588"/>
            </a:xfrm>
            <a:prstGeom prst="straightConnector1">
              <a:avLst/>
            </a:prstGeom>
            <a:ln w="381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ovéPole 9"/>
          <p:cNvSpPr txBox="1"/>
          <p:nvPr/>
        </p:nvSpPr>
        <p:spPr>
          <a:xfrm>
            <a:off x="4857752" y="428604"/>
            <a:ext cx="292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</a:rPr>
              <a:t>F</a:t>
            </a:r>
            <a:r>
              <a:rPr lang="cs-CZ" sz="2400" baseline="-25000" dirty="0" err="1" smtClean="0">
                <a:solidFill>
                  <a:srgbClr val="002060"/>
                </a:solidFill>
              </a:rPr>
              <a:t>o</a:t>
            </a:r>
            <a:r>
              <a:rPr lang="cs-CZ" sz="2400" baseline="-250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odpor vzduchu</a:t>
            </a:r>
            <a:endParaRPr lang="cs-CZ" sz="2400" baseline="-250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29190" y="2143116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4">
                    <a:lumMod val="50000"/>
                  </a:schemeClr>
                </a:solidFill>
              </a:rPr>
              <a:t>F</a:t>
            </a:r>
            <a:r>
              <a:rPr lang="cs-CZ" sz="2400" baseline="-25000" dirty="0" err="1" smtClean="0">
                <a:solidFill>
                  <a:schemeClr val="accent4">
                    <a:lumMod val="50000"/>
                  </a:schemeClr>
                </a:solidFill>
              </a:rPr>
              <a:t>g</a:t>
            </a:r>
            <a:r>
              <a:rPr lang="cs-CZ" sz="2400" baseline="-250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tíhová síla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36">
      <a:dk1>
        <a:srgbClr val="FF8119"/>
      </a:dk1>
      <a:lt1>
        <a:srgbClr val="EAEAEA"/>
      </a:lt1>
      <a:dk2>
        <a:srgbClr val="FFC000"/>
      </a:dk2>
      <a:lt2>
        <a:srgbClr val="D9B95D"/>
      </a:lt2>
      <a:accent1>
        <a:srgbClr val="78310A"/>
      </a:accent1>
      <a:accent2>
        <a:srgbClr val="D25E00"/>
      </a:accent2>
      <a:accent3>
        <a:srgbClr val="EB641B"/>
      </a:accent3>
      <a:accent4>
        <a:srgbClr val="78310A"/>
      </a:accent4>
      <a:accent5>
        <a:srgbClr val="F08934"/>
      </a:accent5>
      <a:accent6>
        <a:srgbClr val="7D3C4A"/>
      </a:accent6>
      <a:hlink>
        <a:srgbClr val="21798F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646</TotalTime>
  <Words>623</Words>
  <Application>Microsoft Office PowerPoint</Application>
  <PresentationFormat>Předvádění na obrazovce (4:3)</PresentationFormat>
  <Paragraphs>86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Anotace: PowerPointová Prezentace  seznamuje se skládáním sil opačného směru.</vt:lpstr>
      <vt:lpstr>Síly, které působí na těleso v téže přímce  (na stejné nositelce) a mají opačný směr, můžeme skládat výpočtem nebo graficky.</vt:lpstr>
      <vt:lpstr>Při skládání sil opačného směru je velikost výslednice rovna rozdílu velikostí sil.    F = F1 – F 2  Výslednice má směr větší síly. </vt:lpstr>
      <vt:lpstr>2) Graficky</vt:lpstr>
      <vt:lpstr>Dvě děti se přetahují o provaz. Jedno působí na provaz silou 120 N  vodorovně doprava a druhé silou 80 N vodorovně doleva. Urči výslednou sílu, která působí na provaz.</vt:lpstr>
      <vt:lpstr>      Grafické skládání sil     opačného směru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sil</dc:title>
  <dc:creator>Oem</dc:creator>
  <cp:lastModifiedBy>Oem</cp:lastModifiedBy>
  <cp:revision>92</cp:revision>
  <dcterms:created xsi:type="dcterms:W3CDTF">2013-01-09T17:57:08Z</dcterms:created>
  <dcterms:modified xsi:type="dcterms:W3CDTF">2013-01-29T17:50:34Z</dcterms:modified>
</cp:coreProperties>
</file>