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56" r:id="rId4"/>
    <p:sldId id="257" r:id="rId5"/>
    <p:sldId id="260" r:id="rId6"/>
    <p:sldId id="259" r:id="rId7"/>
    <p:sldId id="261" r:id="rId8"/>
    <p:sldId id="262" r:id="rId9"/>
    <p:sldId id="265" r:id="rId10"/>
    <p:sldId id="264" r:id="rId11"/>
    <p:sldId id="266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A056B"/>
    <a:srgbClr val="330A9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D8176-4EC1-409B-8464-BCA493A89D85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F0B514-E892-4B23-B0C9-11F67C2DA1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B531C-A913-4343-A001-3EE108B892C0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99340-3DC4-4FE6-96D2-8804DE15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B531C-A913-4343-A001-3EE108B892C0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99340-3DC4-4FE6-96D2-8804DE15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B531C-A913-4343-A001-3EE108B892C0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99340-3DC4-4FE6-96D2-8804DE15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B531C-A913-4343-A001-3EE108B892C0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99340-3DC4-4FE6-96D2-8804DE15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B531C-A913-4343-A001-3EE108B892C0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99340-3DC4-4FE6-96D2-8804DE15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B531C-A913-4343-A001-3EE108B892C0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99340-3DC4-4FE6-96D2-8804DE15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B531C-A913-4343-A001-3EE108B892C0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99340-3DC4-4FE6-96D2-8804DE15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B531C-A913-4343-A001-3EE108B892C0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99340-3DC4-4FE6-96D2-8804DE15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B531C-A913-4343-A001-3EE108B892C0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99340-3DC4-4FE6-96D2-8804DE15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B531C-A913-4343-A001-3EE108B892C0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99340-3DC4-4FE6-96D2-8804DE15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B531C-A913-4343-A001-3EE108B892C0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99340-3DC4-4FE6-96D2-8804DE15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7B531C-A913-4343-A001-3EE108B892C0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D99340-3DC4-4FE6-96D2-8804DE15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DUM</a:t>
                      </a:r>
                      <a:r>
                        <a:rPr lang="cs-CZ" sz="1800" b="1" dirty="0" smtClean="0"/>
                        <a:t>:</a:t>
                      </a:r>
                      <a:r>
                        <a:rPr lang="cs-CZ" sz="1800" dirty="0" smtClean="0"/>
                        <a:t>VY_32_INOVACE_VIII_3_13 </a:t>
                      </a:r>
                      <a:r>
                        <a:rPr lang="cs-CZ" sz="1800" b="1" dirty="0" smtClean="0"/>
                        <a:t>Skládání</a:t>
                      </a:r>
                      <a:r>
                        <a:rPr lang="cs-CZ" sz="1800" b="1" baseline="0" dirty="0" smtClean="0"/>
                        <a:t>  různoběžných sil.</a:t>
                      </a:r>
                      <a:endParaRPr lang="cs-CZ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	VIII.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3.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Pořadové číslo DUM: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13.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Mgr. Milan Žižka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Anotace: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PowerPointová</a:t>
            </a:r>
            <a:r>
              <a:rPr lang="cs-CZ" sz="3200" b="1" dirty="0" smtClean="0"/>
              <a:t> Prezentace  seznamuje se skládáním různoběžných sil.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429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13 let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Síla, složky, výslednice.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Skládání různoběžných sil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bg1"/>
          </a:solidFill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smtClean="0"/>
              <a:t>V praxi často síly, které působí </a:t>
            </a:r>
            <a:r>
              <a:rPr lang="cs-CZ" dirty="0" smtClean="0"/>
              <a:t>                   na </a:t>
            </a:r>
            <a:r>
              <a:rPr lang="cs-CZ" dirty="0" smtClean="0"/>
              <a:t>těleso, svírají nějaký úhel.</a:t>
            </a:r>
            <a:endParaRPr lang="cs-CZ" dirty="0"/>
          </a:p>
        </p:txBody>
      </p:sp>
      <p:pic>
        <p:nvPicPr>
          <p:cNvPr id="2050" name="Picture 2" descr="C:\Documents and Settings\Fujitsu-Siemens\Local Settings\Temporary Internet Files\Content.IE5\MEN7NW0J\MC9002507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500042"/>
            <a:ext cx="2201501" cy="1735248"/>
          </a:xfrm>
          <a:prstGeom prst="rect">
            <a:avLst/>
          </a:prstGeom>
          <a:noFill/>
        </p:spPr>
      </p:pic>
      <p:pic>
        <p:nvPicPr>
          <p:cNvPr id="2051" name="Picture 3" descr="C:\Documents and Settings\Fujitsu-Siemens\Local Settings\Temporary Internet Files\Content.IE5\0HT28LZO\MC9001978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857232"/>
            <a:ext cx="2094368" cy="1163370"/>
          </a:xfrm>
          <a:prstGeom prst="rect">
            <a:avLst/>
          </a:prstGeom>
          <a:noFill/>
        </p:spPr>
      </p:pic>
      <p:pic>
        <p:nvPicPr>
          <p:cNvPr id="2056" name="Picture 8" descr="C:\Documents and Settings\Fujitsu-Siemens\Local Settings\Temporary Internet Files\Content.IE5\GIYM0IHI\MC9002415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44" y="4214818"/>
            <a:ext cx="1826057" cy="1640434"/>
          </a:xfrm>
          <a:prstGeom prst="rect">
            <a:avLst/>
          </a:prstGeom>
          <a:noFill/>
        </p:spPr>
      </p:pic>
      <p:pic>
        <p:nvPicPr>
          <p:cNvPr id="2095" name="Picture 47" descr="C:\Documents and Settings\Fujitsu-Siemens\Local Settings\Temporary Internet Files\Content.IE5\MEN7NW0J\MC9003523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43702" y="5286388"/>
            <a:ext cx="1782762" cy="955675"/>
          </a:xfrm>
          <a:prstGeom prst="rect">
            <a:avLst/>
          </a:prstGeom>
          <a:noFill/>
        </p:spPr>
      </p:pic>
      <p:sp>
        <p:nvSpPr>
          <p:cNvPr id="13" name="Volný tvar 12"/>
          <p:cNvSpPr/>
          <p:nvPr/>
        </p:nvSpPr>
        <p:spPr>
          <a:xfrm>
            <a:off x="4158115" y="5234539"/>
            <a:ext cx="2771340" cy="346509"/>
          </a:xfrm>
          <a:custGeom>
            <a:avLst/>
            <a:gdLst>
              <a:gd name="connsiteX0" fmla="*/ 2637322 w 3028749"/>
              <a:gd name="connsiteY0" fmla="*/ 174859 h 346509"/>
              <a:gd name="connsiteX1" fmla="*/ 336884 w 3028749"/>
              <a:gd name="connsiteY1" fmla="*/ 20855 h 346509"/>
              <a:gd name="connsiteX2" fmla="*/ 616017 w 3028749"/>
              <a:gd name="connsiteY2" fmla="*/ 299987 h 346509"/>
              <a:gd name="connsiteX3" fmla="*/ 2685448 w 3028749"/>
              <a:gd name="connsiteY3" fmla="*/ 299987 h 346509"/>
              <a:gd name="connsiteX4" fmla="*/ 2637322 w 3028749"/>
              <a:gd name="connsiteY4" fmla="*/ 174859 h 346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28749" h="346509">
                <a:moveTo>
                  <a:pt x="2637322" y="174859"/>
                </a:moveTo>
                <a:cubicBezTo>
                  <a:pt x="2245895" y="128337"/>
                  <a:pt x="673768" y="0"/>
                  <a:pt x="336884" y="20855"/>
                </a:cubicBezTo>
                <a:cubicBezTo>
                  <a:pt x="0" y="41710"/>
                  <a:pt x="224590" y="253465"/>
                  <a:pt x="616017" y="299987"/>
                </a:cubicBezTo>
                <a:cubicBezTo>
                  <a:pt x="1007444" y="346509"/>
                  <a:pt x="2351772" y="319238"/>
                  <a:pt x="2685448" y="299987"/>
                </a:cubicBezTo>
                <a:cubicBezTo>
                  <a:pt x="3019124" y="280736"/>
                  <a:pt x="3028749" y="221381"/>
                  <a:pt x="2637322" y="174859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Výbuch 1 26"/>
          <p:cNvSpPr/>
          <p:nvPr/>
        </p:nvSpPr>
        <p:spPr>
          <a:xfrm>
            <a:off x="142844" y="0"/>
            <a:ext cx="4071966" cy="1057276"/>
          </a:xfrm>
          <a:prstGeom prst="irregularSeal1">
            <a:avLst/>
          </a:prstGeom>
          <a:solidFill>
            <a:srgbClr val="0A05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Různoběžné síly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14282" y="928670"/>
            <a:ext cx="8643998" cy="707886"/>
          </a:xfrm>
          <a:prstGeom prst="rect">
            <a:avLst/>
          </a:prstGeom>
          <a:solidFill>
            <a:srgbClr val="330A98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Dvě síly – jedna o velikosti 6 N a druhá velká 4 N – spolu svírají pravý úhel. Narýsuj tyto síly.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14282" y="1714488"/>
            <a:ext cx="8643998" cy="40011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1. Narýsujeme první sílu velkou 6 N. Směr není zadán – zvolíme ho.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14282" y="2143116"/>
            <a:ext cx="8643998" cy="707886"/>
          </a:xfrm>
          <a:prstGeom prst="rect">
            <a:avLst/>
          </a:prstGeom>
          <a:solidFill>
            <a:srgbClr val="330A98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2.  Proti směru hodinových ručiček naneseme  zadaný úhel 90°. Narýsujeme přímku, která prochází působištěm první síly.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14282" y="2928934"/>
            <a:ext cx="8643998" cy="40011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3.  Na tuto přímku – nositelku síly – naneseme druhou sílu 4 N.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215074" y="5572140"/>
            <a:ext cx="19802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ea typeface="MS Mincho"/>
              </a:rPr>
              <a:t>Měřítko: 1 cm </a:t>
            </a:r>
            <a:r>
              <a:rPr lang="cs-CZ" dirty="0" smtClean="0">
                <a:latin typeface="MS Mincho"/>
                <a:ea typeface="MS Mincho"/>
              </a:rPr>
              <a:t>≙</a:t>
            </a:r>
            <a:r>
              <a:rPr lang="cs-CZ" dirty="0" smtClean="0">
                <a:ea typeface="MS Mincho"/>
              </a:rPr>
              <a:t>1 N</a:t>
            </a:r>
            <a:endParaRPr lang="cs-CZ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1928794" y="2786058"/>
            <a:ext cx="5357850" cy="4429156"/>
            <a:chOff x="2000232" y="2127221"/>
            <a:chExt cx="5357850" cy="4429156"/>
          </a:xfrm>
        </p:grpSpPr>
        <p:grpSp>
          <p:nvGrpSpPr>
            <p:cNvPr id="2" name="Skupina 1"/>
            <p:cNvGrpSpPr/>
            <p:nvPr/>
          </p:nvGrpSpPr>
          <p:grpSpPr>
            <a:xfrm rot="18838688">
              <a:off x="4074056" y="4270361"/>
              <a:ext cx="4429156" cy="142876"/>
              <a:chOff x="1571604" y="3357562"/>
              <a:chExt cx="4429156" cy="142876"/>
            </a:xfrm>
          </p:grpSpPr>
          <p:cxnSp>
            <p:nvCxnSpPr>
              <p:cNvPr id="3" name="Přímá spojovací šipka 2"/>
              <p:cNvCxnSpPr/>
              <p:nvPr/>
            </p:nvCxnSpPr>
            <p:spPr>
              <a:xfrm>
                <a:off x="1714480" y="3429000"/>
                <a:ext cx="4286280" cy="1588"/>
              </a:xfrm>
              <a:prstGeom prst="straightConnector1">
                <a:avLst/>
              </a:prstGeom>
              <a:ln w="38100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Přímá spojovací čára 3"/>
              <p:cNvCxnSpPr/>
              <p:nvPr/>
            </p:nvCxnSpPr>
            <p:spPr>
              <a:xfrm rot="5400000">
                <a:off x="2358216" y="342820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ovací čára 4"/>
              <p:cNvCxnSpPr/>
              <p:nvPr/>
            </p:nvCxnSpPr>
            <p:spPr>
              <a:xfrm rot="5400000">
                <a:off x="3072596" y="342820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ovací čára 5"/>
              <p:cNvCxnSpPr/>
              <p:nvPr/>
            </p:nvCxnSpPr>
            <p:spPr>
              <a:xfrm rot="5400000">
                <a:off x="3786976" y="342820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6"/>
              <p:cNvCxnSpPr/>
              <p:nvPr/>
            </p:nvCxnSpPr>
            <p:spPr>
              <a:xfrm rot="5400000">
                <a:off x="4501356" y="342820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5400000">
                <a:off x="5215736" y="342820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Prstenec 8"/>
              <p:cNvSpPr/>
              <p:nvPr/>
            </p:nvSpPr>
            <p:spPr>
              <a:xfrm flipV="1">
                <a:off x="1571604" y="3357562"/>
                <a:ext cx="142876" cy="142876"/>
              </a:xfrm>
              <a:prstGeom prst="donut">
                <a:avLst>
                  <a:gd name="adj" fmla="val 6002"/>
                </a:avLst>
              </a:prstGeom>
              <a:ln w="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 rot="2638688">
              <a:off x="2272131" y="4820467"/>
              <a:ext cx="3000396" cy="142876"/>
              <a:chOff x="3071802" y="4071942"/>
              <a:chExt cx="3000396" cy="142876"/>
            </a:xfrm>
          </p:grpSpPr>
          <p:cxnSp>
            <p:nvCxnSpPr>
              <p:cNvPr id="12" name="Přímá spojovací šipka 11"/>
              <p:cNvCxnSpPr/>
              <p:nvPr/>
            </p:nvCxnSpPr>
            <p:spPr>
              <a:xfrm rot="10800000">
                <a:off x="3071802" y="4143380"/>
                <a:ext cx="2928958" cy="1588"/>
              </a:xfrm>
              <a:prstGeom prst="straightConnector1">
                <a:avLst/>
              </a:prstGeom>
              <a:ln w="38100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5400000">
                <a:off x="5215736" y="414258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>
                <a:off x="4501356" y="414258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>
                <a:off x="3786976" y="414258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Prstenec 15"/>
              <p:cNvSpPr/>
              <p:nvPr/>
            </p:nvSpPr>
            <p:spPr>
              <a:xfrm flipV="1">
                <a:off x="5929322" y="4071942"/>
                <a:ext cx="142876" cy="142876"/>
              </a:xfrm>
              <a:prstGeom prst="donut">
                <a:avLst>
                  <a:gd name="adj" fmla="val 6002"/>
                </a:avLst>
              </a:prstGeom>
              <a:ln w="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18" name="TextovéPole 17"/>
            <p:cNvSpPr txBox="1"/>
            <p:nvPr/>
          </p:nvSpPr>
          <p:spPr>
            <a:xfrm>
              <a:off x="6286512" y="4214818"/>
              <a:ext cx="10715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tx2">
                      <a:lumMod val="50000"/>
                    </a:schemeClr>
                  </a:solidFill>
                </a:rPr>
                <a:t>F</a:t>
              </a:r>
              <a:r>
                <a:rPr lang="cs-CZ" baseline="-25000" dirty="0" smtClean="0">
                  <a:solidFill>
                    <a:schemeClr val="tx2">
                      <a:lumMod val="50000"/>
                    </a:schemeClr>
                  </a:solidFill>
                </a:rPr>
                <a:t>1</a:t>
              </a:r>
              <a:r>
                <a:rPr lang="cs-CZ" dirty="0" smtClean="0">
                  <a:solidFill>
                    <a:schemeClr val="tx2">
                      <a:lumMod val="50000"/>
                    </a:schemeClr>
                  </a:solidFill>
                </a:rPr>
                <a:t> = 6 N</a:t>
              </a:r>
              <a:endParaRPr lang="cs-CZ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000232" y="4214818"/>
              <a:ext cx="10715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tx2">
                      <a:lumMod val="50000"/>
                    </a:schemeClr>
                  </a:solidFill>
                </a:rPr>
                <a:t>F</a:t>
              </a:r>
              <a:r>
                <a:rPr lang="cs-CZ" baseline="-25000" dirty="0" smtClean="0">
                  <a:solidFill>
                    <a:schemeClr val="tx2">
                      <a:lumMod val="50000"/>
                    </a:schemeClr>
                  </a:solidFill>
                </a:rPr>
                <a:t>2</a:t>
              </a:r>
              <a:r>
                <a:rPr lang="cs-CZ" dirty="0" smtClean="0">
                  <a:solidFill>
                    <a:schemeClr val="tx2">
                      <a:lumMod val="50000"/>
                    </a:schemeClr>
                  </a:solidFill>
                </a:rPr>
                <a:t> = 4 N</a:t>
              </a:r>
              <a:endParaRPr lang="cs-CZ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  <p:sp>
          <p:nvSpPr>
            <p:cNvPr id="45" name="Kruhová šipka 44"/>
            <p:cNvSpPr/>
            <p:nvPr/>
          </p:nvSpPr>
          <p:spPr>
            <a:xfrm rot="10536323" flipV="1">
              <a:off x="4327366" y="4869522"/>
              <a:ext cx="978408" cy="790590"/>
            </a:xfrm>
            <a:prstGeom prst="circular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8" name="Přímá spojovací čára 47"/>
            <p:cNvCxnSpPr/>
            <p:nvPr/>
          </p:nvCxnSpPr>
          <p:spPr>
            <a:xfrm rot="10800000">
              <a:off x="2143108" y="3357562"/>
              <a:ext cx="2643206" cy="250033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/>
            <p:cNvSpPr txBox="1"/>
            <p:nvPr/>
          </p:nvSpPr>
          <p:spPr>
            <a:xfrm>
              <a:off x="4572000" y="4429132"/>
              <a:ext cx="8572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90°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6" grpId="0" animBg="1"/>
      <p:bldP spid="55" grpId="0" animBg="1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214290"/>
            <a:ext cx="7743852" cy="2243152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Nyní tyto síly složme, tedy najděme sílu, která svým účinkem tyto síly nahradí.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Různoběžné síly (s ohledem </a:t>
            </a:r>
            <a:r>
              <a:rPr lang="cs-CZ" dirty="0" smtClean="0">
                <a:solidFill>
                  <a:schemeClr val="tx1"/>
                </a:solidFill>
              </a:rPr>
              <a:t>                       na </a:t>
            </a:r>
            <a:r>
              <a:rPr lang="cs-CZ" dirty="0" smtClean="0">
                <a:solidFill>
                  <a:schemeClr val="tx1"/>
                </a:solidFill>
              </a:rPr>
              <a:t>složitost řešení) budeme skládat pouze graficky.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6"/>
          <p:cNvGrpSpPr/>
          <p:nvPr/>
        </p:nvGrpSpPr>
        <p:grpSpPr>
          <a:xfrm rot="18838688">
            <a:off x="3045913" y="1849493"/>
            <a:ext cx="4429156" cy="3000396"/>
            <a:chOff x="3071802" y="1214422"/>
            <a:chExt cx="4429156" cy="3000396"/>
          </a:xfrm>
        </p:grpSpPr>
        <p:grpSp>
          <p:nvGrpSpPr>
            <p:cNvPr id="10" name="Skupina 1"/>
            <p:cNvGrpSpPr/>
            <p:nvPr/>
          </p:nvGrpSpPr>
          <p:grpSpPr>
            <a:xfrm>
              <a:off x="3071802" y="4071942"/>
              <a:ext cx="4429156" cy="142876"/>
              <a:chOff x="1571604" y="3357562"/>
              <a:chExt cx="4429156" cy="142876"/>
            </a:xfrm>
          </p:grpSpPr>
          <p:cxnSp>
            <p:nvCxnSpPr>
              <p:cNvPr id="3" name="Přímá spojovací šipka 2"/>
              <p:cNvCxnSpPr/>
              <p:nvPr/>
            </p:nvCxnSpPr>
            <p:spPr>
              <a:xfrm>
                <a:off x="1714480" y="3429000"/>
                <a:ext cx="4286280" cy="1588"/>
              </a:xfrm>
              <a:prstGeom prst="straightConnector1">
                <a:avLst/>
              </a:prstGeom>
              <a:ln w="38100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Přímá spojovací čára 3"/>
              <p:cNvCxnSpPr/>
              <p:nvPr/>
            </p:nvCxnSpPr>
            <p:spPr>
              <a:xfrm rot="5400000">
                <a:off x="2358216" y="342820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ovací čára 4"/>
              <p:cNvCxnSpPr/>
              <p:nvPr/>
            </p:nvCxnSpPr>
            <p:spPr>
              <a:xfrm rot="5400000">
                <a:off x="3072596" y="342820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ovací čára 5"/>
              <p:cNvCxnSpPr/>
              <p:nvPr/>
            </p:nvCxnSpPr>
            <p:spPr>
              <a:xfrm rot="5400000">
                <a:off x="3786976" y="342820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6"/>
              <p:cNvCxnSpPr/>
              <p:nvPr/>
            </p:nvCxnSpPr>
            <p:spPr>
              <a:xfrm rot="5400000">
                <a:off x="4501356" y="342820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5400000">
                <a:off x="5215736" y="342820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Prstenec 8"/>
              <p:cNvSpPr/>
              <p:nvPr/>
            </p:nvSpPr>
            <p:spPr>
              <a:xfrm flipV="1">
                <a:off x="1571604" y="3357562"/>
                <a:ext cx="142876" cy="142876"/>
              </a:xfrm>
              <a:prstGeom prst="donut">
                <a:avLst>
                  <a:gd name="adj" fmla="val 6002"/>
                </a:avLst>
              </a:prstGeom>
              <a:ln w="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 rot="5400000">
              <a:off x="1643042" y="2643182"/>
              <a:ext cx="3000396" cy="142876"/>
              <a:chOff x="3071802" y="4071942"/>
              <a:chExt cx="3000396" cy="142876"/>
            </a:xfrm>
          </p:grpSpPr>
          <p:cxnSp>
            <p:nvCxnSpPr>
              <p:cNvPr id="12" name="Přímá spojovací šipka 11"/>
              <p:cNvCxnSpPr/>
              <p:nvPr/>
            </p:nvCxnSpPr>
            <p:spPr>
              <a:xfrm rot="10800000">
                <a:off x="3071802" y="4143380"/>
                <a:ext cx="2928958" cy="1588"/>
              </a:xfrm>
              <a:prstGeom prst="straightConnector1">
                <a:avLst/>
              </a:prstGeom>
              <a:ln w="38100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5400000">
                <a:off x="5215736" y="414258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>
                <a:off x="4501356" y="414258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>
                <a:off x="3786976" y="4142586"/>
                <a:ext cx="142876" cy="158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Prstenec 15"/>
              <p:cNvSpPr/>
              <p:nvPr/>
            </p:nvSpPr>
            <p:spPr>
              <a:xfrm flipV="1">
                <a:off x="5929322" y="4071942"/>
                <a:ext cx="142876" cy="142876"/>
              </a:xfrm>
              <a:prstGeom prst="donut">
                <a:avLst>
                  <a:gd name="adj" fmla="val 6002"/>
                </a:avLst>
              </a:prstGeom>
              <a:ln w="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18" name="TextovéPole 17"/>
          <p:cNvSpPr txBox="1"/>
          <p:nvPr/>
        </p:nvSpPr>
        <p:spPr>
          <a:xfrm>
            <a:off x="6286512" y="4214818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baseline="-25000" dirty="0" smtClean="0">
                <a:solidFill>
                  <a:schemeClr val="tx2">
                    <a:lumMod val="50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= 6 N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00232" y="4214818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baseline="-25000" dirty="0" smtClean="0">
                <a:solidFill>
                  <a:schemeClr val="tx2">
                    <a:lumMod val="50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= 4 N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 rot="5400000" flipH="1" flipV="1">
            <a:off x="2714612" y="857232"/>
            <a:ext cx="3000396" cy="30003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10800000">
            <a:off x="5715008" y="857232"/>
            <a:ext cx="2071702" cy="19288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>
            <a:stCxn id="16" idx="3"/>
          </p:cNvCxnSpPr>
          <p:nvPr/>
        </p:nvCxnSpPr>
        <p:spPr>
          <a:xfrm rot="5400000" flipH="1" flipV="1">
            <a:off x="2779426" y="2877005"/>
            <a:ext cx="4955355" cy="915810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3857620" y="3000372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 = 7 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4282" y="142852"/>
            <a:ext cx="3714776" cy="830997"/>
          </a:xfrm>
          <a:prstGeom prst="rect">
            <a:avLst/>
          </a:prstGeom>
          <a:solidFill>
            <a:srgbClr val="330A98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Nakreslíme síly F</a:t>
            </a:r>
            <a:r>
              <a:rPr lang="cs-CZ" sz="2400" baseline="-25000" dirty="0" smtClean="0">
                <a:solidFill>
                  <a:schemeClr val="bg1"/>
                </a:solidFill>
              </a:rPr>
              <a:t>1  </a:t>
            </a:r>
            <a:r>
              <a:rPr lang="cs-CZ" sz="2400" dirty="0" smtClean="0">
                <a:solidFill>
                  <a:schemeClr val="bg1"/>
                </a:solidFill>
              </a:rPr>
              <a:t>a F</a:t>
            </a:r>
            <a:r>
              <a:rPr lang="cs-CZ" sz="2400" baseline="-25000" dirty="0" smtClean="0">
                <a:solidFill>
                  <a:schemeClr val="bg1"/>
                </a:solidFill>
              </a:rPr>
              <a:t>2,</a:t>
            </a:r>
            <a:r>
              <a:rPr lang="cs-CZ" sz="2400" dirty="0" smtClean="0">
                <a:solidFill>
                  <a:schemeClr val="bg1"/>
                </a:solidFill>
              </a:rPr>
              <a:t> které svírají  daný úhel.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14282" y="1071546"/>
            <a:ext cx="3714776" cy="156966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Doplníme obrazec </a:t>
            </a:r>
            <a:r>
              <a:rPr lang="cs-CZ" sz="2400" dirty="0" smtClean="0">
                <a:solidFill>
                  <a:schemeClr val="bg1"/>
                </a:solidFill>
              </a:rPr>
              <a:t>                        na </a:t>
            </a:r>
            <a:r>
              <a:rPr lang="cs-CZ" sz="2400" dirty="0" smtClean="0">
                <a:solidFill>
                  <a:schemeClr val="bg1"/>
                </a:solidFill>
              </a:rPr>
              <a:t>rovnoběžník, </a:t>
            </a:r>
            <a:r>
              <a:rPr lang="cs-CZ" sz="2400" dirty="0" smtClean="0">
                <a:solidFill>
                  <a:schemeClr val="bg1"/>
                </a:solidFill>
              </a:rPr>
              <a:t>                                 tj</a:t>
            </a:r>
            <a:r>
              <a:rPr lang="cs-CZ" sz="2400" dirty="0" smtClean="0">
                <a:solidFill>
                  <a:schemeClr val="bg1"/>
                </a:solidFill>
              </a:rPr>
              <a:t>. narýsujeme rovnoběžky se silou F</a:t>
            </a:r>
            <a:r>
              <a:rPr lang="cs-CZ" sz="2400" baseline="-25000" dirty="0" smtClean="0">
                <a:solidFill>
                  <a:schemeClr val="bg1"/>
                </a:solidFill>
              </a:rPr>
              <a:t>1 </a:t>
            </a:r>
            <a:r>
              <a:rPr lang="cs-CZ" sz="2400" dirty="0" smtClean="0">
                <a:solidFill>
                  <a:schemeClr val="bg1"/>
                </a:solidFill>
              </a:rPr>
              <a:t>a silou F</a:t>
            </a:r>
            <a:r>
              <a:rPr lang="cs-CZ" sz="2400" baseline="-25000" dirty="0" smtClean="0">
                <a:solidFill>
                  <a:schemeClr val="bg1"/>
                </a:solidFill>
              </a:rPr>
              <a:t>2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4282" y="2714620"/>
            <a:ext cx="1857388" cy="1938992"/>
          </a:xfrm>
          <a:prstGeom prst="rect">
            <a:avLst/>
          </a:prstGeom>
          <a:solidFill>
            <a:srgbClr val="330A98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Narýsujeme </a:t>
            </a:r>
            <a:r>
              <a:rPr lang="cs-CZ" sz="2400" dirty="0">
                <a:solidFill>
                  <a:schemeClr val="bg1"/>
                </a:solidFill>
              </a:rPr>
              <a:t>ú</a:t>
            </a:r>
            <a:r>
              <a:rPr lang="cs-CZ" sz="2400" dirty="0" smtClean="0">
                <a:solidFill>
                  <a:schemeClr val="bg1"/>
                </a:solidFill>
              </a:rPr>
              <a:t>hlopříčku procházející společným působištěm.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14282" y="5214950"/>
            <a:ext cx="3714776" cy="830997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Změříme délku úhlopříčky </a:t>
            </a:r>
            <a:r>
              <a:rPr lang="cs-CZ" sz="2400" b="1" dirty="0" smtClean="0">
                <a:solidFill>
                  <a:schemeClr val="bg1"/>
                </a:solidFill>
              </a:rPr>
              <a:t>– </a:t>
            </a:r>
            <a:r>
              <a:rPr lang="cs-CZ" sz="2400" dirty="0" smtClean="0">
                <a:solidFill>
                  <a:schemeClr val="bg1"/>
                </a:solidFill>
              </a:rPr>
              <a:t>zjistíme velikost výslednice.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0" name="Výbuch 1 29"/>
          <p:cNvSpPr/>
          <p:nvPr/>
        </p:nvSpPr>
        <p:spPr>
          <a:xfrm>
            <a:off x="5072034" y="0"/>
            <a:ext cx="4071966" cy="1057276"/>
          </a:xfrm>
          <a:prstGeom prst="irregularSeal1">
            <a:avLst/>
          </a:prstGeom>
          <a:solidFill>
            <a:srgbClr val="0A05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Skládání různoběžných sil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8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8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18" presetClass="entr" presetSubtype="9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3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18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42" grpId="0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3071810"/>
            <a:ext cx="8501122" cy="2428892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u="sng" dirty="0" smtClean="0"/>
              <a:t>Velikost výslednice je dána velikostí úhlopříčky rovnoběžníku sil.</a:t>
            </a:r>
            <a:endParaRPr lang="cs-CZ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500042"/>
            <a:ext cx="8429684" cy="1752600"/>
          </a:xfrm>
          <a:solidFill>
            <a:schemeClr val="bg1"/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Změřením velikosti úhlopříčky – v našem případě 7 cm, určíme velikost výslednice – 7 N.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2286016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dirty="0" smtClean="0"/>
              <a:t>       </a:t>
            </a:r>
            <a:r>
              <a:rPr lang="cs-CZ" sz="3100" dirty="0" smtClean="0"/>
              <a:t>Když dva chlapci táhnou saně a jdou vedle sebe, nejedná se o skládání sil stejného směru, protože popruhy, za které chlapci táhnou, svírají určitý úhel.</a:t>
            </a:r>
            <a:endParaRPr lang="cs-CZ" sz="31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4214818"/>
            <a:ext cx="3810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428596" y="2643182"/>
            <a:ext cx="8215370" cy="1400172"/>
          </a:xfrm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Dva chlapci táhnou saně. První působí silou </a:t>
            </a:r>
          </a:p>
          <a:p>
            <a:pPr>
              <a:buNone/>
            </a:pPr>
            <a:r>
              <a:rPr lang="cs-CZ" b="1" dirty="0" smtClean="0"/>
              <a:t>    30 N, druhý silou 40 N. Směry sil svírají spolu úhel 30°. Najdi graficky velikost výslednice.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43702" y="5572140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Narýsuj ve vhodném měřítku.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572264" y="6215082"/>
            <a:ext cx="19151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ea typeface="MS Mincho"/>
              </a:rPr>
              <a:t> </a:t>
            </a:r>
            <a:r>
              <a:rPr lang="cs-CZ" dirty="0" smtClean="0">
                <a:solidFill>
                  <a:schemeClr val="bg1"/>
                </a:solidFill>
                <a:ea typeface="MS Mincho"/>
              </a:rPr>
              <a:t>Např.: 1 cm </a:t>
            </a:r>
            <a:r>
              <a:rPr lang="cs-CZ" dirty="0" smtClean="0">
                <a:solidFill>
                  <a:schemeClr val="bg1"/>
                </a:solidFill>
                <a:latin typeface="MS Mincho"/>
                <a:ea typeface="MS Mincho"/>
              </a:rPr>
              <a:t>≙</a:t>
            </a:r>
            <a:r>
              <a:rPr lang="cs-CZ" dirty="0" smtClean="0">
                <a:solidFill>
                  <a:schemeClr val="bg1"/>
                </a:solidFill>
                <a:ea typeface="MS Mincho"/>
              </a:rPr>
              <a:t>10 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buch 1 6"/>
          <p:cNvSpPr/>
          <p:nvPr/>
        </p:nvSpPr>
        <p:spPr>
          <a:xfrm>
            <a:off x="285720" y="1857364"/>
            <a:ext cx="2071702" cy="914400"/>
          </a:xfrm>
          <a:prstGeom prst="irregularSeal1">
            <a:avLst/>
          </a:prstGeom>
          <a:solidFill>
            <a:srgbClr val="0A05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úkol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330A98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Řešení pro úhel 30°.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4" name="Přímá spojovací šipka 3"/>
          <p:cNvCxnSpPr/>
          <p:nvPr/>
        </p:nvCxnSpPr>
        <p:spPr>
          <a:xfrm rot="10800000">
            <a:off x="3071802" y="2786058"/>
            <a:ext cx="2214578" cy="64294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0800000" flipV="1">
            <a:off x="2428860" y="3429000"/>
            <a:ext cx="2857520" cy="5715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>
            <a:off x="285720" y="3357562"/>
            <a:ext cx="4929222" cy="7143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285720" y="2786058"/>
            <a:ext cx="2786082" cy="571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85720" y="3357562"/>
            <a:ext cx="2143140" cy="6429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714744" y="250030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14744" y="385762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86050" y="292893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baseline="-25000" dirty="0"/>
          </a:p>
        </p:txBody>
      </p:sp>
      <p:sp>
        <p:nvSpPr>
          <p:cNvPr id="12" name="Oblouk 11"/>
          <p:cNvSpPr/>
          <p:nvPr/>
        </p:nvSpPr>
        <p:spPr>
          <a:xfrm rot="13635044">
            <a:off x="4047109" y="3046985"/>
            <a:ext cx="571504" cy="571504"/>
          </a:xfrm>
          <a:prstGeom prst="arc">
            <a:avLst>
              <a:gd name="adj1" fmla="val 14584713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357554" y="3071810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30°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00562" y="4857760"/>
            <a:ext cx="4071966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Velikost výslednice F je 6,7 N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108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2286016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dirty="0" smtClean="0"/>
              <a:t>        Jak se změní výsledná síla, když se úhel, ve kterém chlapci táhnou saně, zvětší na 60°?</a:t>
            </a:r>
            <a:endParaRPr lang="cs-CZ" dirty="0"/>
          </a:p>
        </p:txBody>
      </p:sp>
      <p:pic>
        <p:nvPicPr>
          <p:cNvPr id="4" name="Picture 47" descr="C:\Documents and Settings\Fujitsu-Siemens\Local Settings\Temporary Internet Files\Content.IE5\MEN7NW0J\MC90035232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80988" y="3385611"/>
            <a:ext cx="1782024" cy="955141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rot="10800000">
            <a:off x="2143108" y="2571744"/>
            <a:ext cx="1714512" cy="100013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0800000" flipV="1">
            <a:off x="1928794" y="3571876"/>
            <a:ext cx="1928826" cy="8572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Výbuch 1 6"/>
          <p:cNvSpPr/>
          <p:nvPr/>
        </p:nvSpPr>
        <p:spPr>
          <a:xfrm>
            <a:off x="0" y="0"/>
            <a:ext cx="1714512" cy="914400"/>
          </a:xfrm>
          <a:prstGeom prst="irregularSeal1">
            <a:avLst/>
          </a:prstGeom>
          <a:solidFill>
            <a:srgbClr val="330A9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úkol</a:t>
            </a:r>
            <a:endParaRPr lang="cs-CZ" dirty="0"/>
          </a:p>
        </p:txBody>
      </p:sp>
      <p:sp>
        <p:nvSpPr>
          <p:cNvPr id="12" name="Oblouk 11"/>
          <p:cNvSpPr/>
          <p:nvPr/>
        </p:nvSpPr>
        <p:spPr>
          <a:xfrm rot="15777938">
            <a:off x="2685305" y="3309682"/>
            <a:ext cx="714380" cy="428628"/>
          </a:xfrm>
          <a:prstGeom prst="arc">
            <a:avLst>
              <a:gd name="adj1" fmla="val 1104634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000232" y="328612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60°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57488" y="264318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86050" y="407194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43504" y="5357826"/>
            <a:ext cx="342902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Úlohu řeš opět graficky. Zvol vhodné měřítko, např.</a:t>
            </a:r>
            <a:r>
              <a:rPr lang="cs-CZ" dirty="0" smtClean="0">
                <a:ea typeface="MS Mincho"/>
              </a:rPr>
              <a:t>: 1 cm </a:t>
            </a:r>
            <a:r>
              <a:rPr lang="cs-CZ" dirty="0" smtClean="0">
                <a:latin typeface="MS Mincho"/>
                <a:ea typeface="MS Mincho"/>
              </a:rPr>
              <a:t>≙</a:t>
            </a:r>
            <a:r>
              <a:rPr lang="cs-CZ" dirty="0" smtClean="0">
                <a:ea typeface="MS Mincho"/>
              </a:rPr>
              <a:t>10 N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330A98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Řešení pro úhel 60°.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4" name="Přímá spojovací šipka 3"/>
          <p:cNvCxnSpPr/>
          <p:nvPr/>
        </p:nvCxnSpPr>
        <p:spPr>
          <a:xfrm rot="10800000">
            <a:off x="3214678" y="2071678"/>
            <a:ext cx="2000264" cy="135732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0800000" flipV="1">
            <a:off x="2500298" y="3429000"/>
            <a:ext cx="2714644" cy="121444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 flipV="1">
            <a:off x="500034" y="3359150"/>
            <a:ext cx="4572032" cy="6985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500034" y="2071678"/>
            <a:ext cx="2786082" cy="13573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00034" y="3429000"/>
            <a:ext cx="2071702" cy="12144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929058" y="228599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857620" y="392906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86050" y="292893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baseline="-25000" dirty="0"/>
          </a:p>
        </p:txBody>
      </p:sp>
      <p:sp>
        <p:nvSpPr>
          <p:cNvPr id="27" name="Oblouk 26"/>
          <p:cNvSpPr/>
          <p:nvPr/>
        </p:nvSpPr>
        <p:spPr>
          <a:xfrm rot="13635044">
            <a:off x="4332860" y="3046985"/>
            <a:ext cx="571504" cy="571504"/>
          </a:xfrm>
          <a:prstGeom prst="arc">
            <a:avLst>
              <a:gd name="adj1" fmla="val 14584713"/>
              <a:gd name="adj2" fmla="val 99487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14282" y="5572140"/>
            <a:ext cx="8786874" cy="461665"/>
          </a:xfrm>
          <a:prstGeom prst="rect">
            <a:avLst/>
          </a:prstGeom>
          <a:solidFill>
            <a:srgbClr val="330A98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Jak se změní velikost výslednice, když se zvětšuje úhel mezi směry sil?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14282" y="6215082"/>
            <a:ext cx="8715436" cy="461665"/>
          </a:xfrm>
          <a:prstGeom prst="rect">
            <a:avLst/>
          </a:prstGeom>
          <a:solidFill>
            <a:srgbClr val="330A98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Pokus se vyslovit závěr: ………………….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643306" y="292893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60°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4282" y="4786322"/>
            <a:ext cx="4714908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Velikost výslednice F je 6 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3" name="Výbuch 1 32"/>
          <p:cNvSpPr/>
          <p:nvPr/>
        </p:nvSpPr>
        <p:spPr>
          <a:xfrm>
            <a:off x="214282" y="1285860"/>
            <a:ext cx="2214578" cy="914400"/>
          </a:xfrm>
          <a:prstGeom prst="irregularSeal1">
            <a:avLst/>
          </a:prstGeom>
          <a:solidFill>
            <a:srgbClr val="0A05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3.úkol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1676"/>
          </a:xfrm>
          <a:solidFill>
            <a:schemeClr val="bg1"/>
          </a:solidFill>
        </p:spPr>
        <p:txBody>
          <a:bodyPr/>
          <a:lstStyle/>
          <a:p>
            <a:r>
              <a:rPr lang="cs-CZ" sz="4000" dirty="0" smtClean="0"/>
              <a:t>Při zvětšování úhlu mezi silami se velikost výslednice zmenšuje.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4348" y="3105835"/>
            <a:ext cx="792961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3929058" y="528638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2"/>
              </a:rPr>
              <a:t>www.office.</a:t>
            </a:r>
            <a:r>
              <a:rPr lang="cs-CZ" b="1" u="sng" dirty="0" err="1" smtClean="0">
                <a:hlinkClick r:id="rId2"/>
              </a:rPr>
              <a:t>microsoft.com</a:t>
            </a:r>
            <a:endParaRPr lang="cs-CZ" b="1" u="sng" dirty="0" smtClean="0"/>
          </a:p>
          <a:p>
            <a:r>
              <a:rPr lang="cs-CZ" b="1" u="sng" dirty="0" smtClean="0"/>
              <a:t>a vlastní práce.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666</TotalTime>
  <Words>494</Words>
  <Application>Microsoft Office PowerPoint</Application>
  <PresentationFormat>Předvádění na obrazovce (4:3)</PresentationFormat>
  <Paragraphs>74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Anotace: PowerPointová Prezentace  seznamuje se skládáním různoběžných sil.</vt:lpstr>
      <vt:lpstr>Skládání různoběžných sil</vt:lpstr>
      <vt:lpstr>Snímek 4</vt:lpstr>
      <vt:lpstr>Nyní tyto síly složme, tedy najděme sílu, která svým účinkem tyto síly nahradí. </vt:lpstr>
      <vt:lpstr>Snímek 6</vt:lpstr>
      <vt:lpstr> Velikost výslednice je dána velikostí úhlopříčky rovnoběžníku sil.</vt:lpstr>
      <vt:lpstr>       Když dva chlapci táhnou saně a jdou vedle sebe, nejedná se o skládání sil stejného směru, protože popruhy, za které chlapci táhnou, svírají určitý úhel.</vt:lpstr>
      <vt:lpstr>Řešení pro úhel 30°.</vt:lpstr>
      <vt:lpstr>        Jak se změní výsledná síla, když se úhel, ve kterém chlapci táhnou saně, zvětší na 60°?</vt:lpstr>
      <vt:lpstr>Řešení pro úhel 60°.</vt:lpstr>
      <vt:lpstr>Závěr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Skládání různoběžných sil</dc:title>
  <dc:creator>Oem</dc:creator>
  <cp:lastModifiedBy>Dum</cp:lastModifiedBy>
  <cp:revision>87</cp:revision>
  <dcterms:created xsi:type="dcterms:W3CDTF">2013-01-09T18:32:40Z</dcterms:created>
  <dcterms:modified xsi:type="dcterms:W3CDTF">2013-01-29T19:44:35Z</dcterms:modified>
</cp:coreProperties>
</file>