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65" r:id="rId2"/>
    <p:sldId id="266" r:id="rId3"/>
    <p:sldId id="256" r:id="rId4"/>
    <p:sldId id="257" r:id="rId5"/>
    <p:sldId id="258" r:id="rId6"/>
    <p:sldId id="261" r:id="rId7"/>
    <p:sldId id="259" r:id="rId8"/>
    <p:sldId id="263" r:id="rId9"/>
    <p:sldId id="262" r:id="rId10"/>
    <p:sldId id="264" r:id="rId11"/>
    <p:sldId id="260" r:id="rId12"/>
    <p:sldId id="268" r:id="rId13"/>
    <p:sldId id="269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6C"/>
    <a:srgbClr val="A92155"/>
    <a:srgbClr val="5185ED"/>
    <a:srgbClr val="00001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20B910-B6ED-4976-ACDF-E08D30FF16A1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AD028-0718-432A-9818-6ABB1846C0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E8E8AFB-B0F1-4833-BBCA-2467BA002DC0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6DE598A-9AEF-458C-976D-AC5ED4699C06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8BD278D-7F4E-4A13-9E42-1BA6DFE62B80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FD7129E-8BC8-4A9B-A0EC-61A5B5F847EA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A8C5090-63A1-4FAB-B023-E2DF6B0A7BCA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BADA1-9171-4F0D-8E97-9460862B07CF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60D868E-EC34-4A3B-AA5B-835D03409198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D500013-67CD-4CA1-BB94-1BAB4D4FE247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59757F7-9303-4745-9A3F-B50C61816D8E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74F16-9496-4A29-BC05-C69132A97580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6ACA-C673-4AAD-96FC-5E9B52A867AF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A9F94DE-B2F4-4E29-90A3-DC4FFA98DD0D}" type="datetime1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D7F8549-2452-4F12-A3CC-9CFCE4B02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png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428596" y="4214818"/>
          <a:ext cx="8072493" cy="24288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90831"/>
                <a:gridCol w="2690831"/>
                <a:gridCol w="2690831"/>
              </a:tblGrid>
              <a:tr h="727784">
                <a:tc gridSpan="3">
                  <a:txBody>
                    <a:bodyPr/>
                    <a:lstStyle/>
                    <a:p>
                      <a:r>
                        <a:rPr lang="cs-CZ" sz="1800" dirty="0" smtClean="0"/>
                        <a:t>DUM</a:t>
                      </a:r>
                      <a:r>
                        <a:rPr lang="cs-CZ" sz="1800" b="1" dirty="0" smtClean="0"/>
                        <a:t>:</a:t>
                      </a:r>
                      <a:r>
                        <a:rPr lang="cs-CZ" sz="1800" dirty="0" smtClean="0"/>
                        <a:t>VY_32_INOVACE_VIII_3_14  Hustota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50553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Šablona číslo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: 	</a:t>
                      </a:r>
                      <a:r>
                        <a:rPr lang="cs-CZ" b="1" dirty="0" smtClean="0">
                          <a:solidFill>
                            <a:srgbClr val="008000"/>
                          </a:solidFill>
                        </a:rPr>
                        <a:t>VIII</a:t>
                      </a:r>
                      <a:endParaRPr lang="cs-CZ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Sada číslo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cs-CZ" b="1" dirty="0" smtClean="0">
                          <a:solidFill>
                            <a:srgbClr val="008000"/>
                          </a:solidFill>
                        </a:rPr>
                        <a:t>III</a:t>
                      </a:r>
                      <a:endParaRPr lang="cs-CZ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Pořadové číslo DUM:</a:t>
                      </a:r>
                      <a:r>
                        <a:rPr lang="cs-CZ" b="1" dirty="0" smtClean="0">
                          <a:solidFill>
                            <a:srgbClr val="008000"/>
                          </a:solidFill>
                        </a:rPr>
                        <a:t>14</a:t>
                      </a:r>
                      <a:endParaRPr lang="cs-CZ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850553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			</a:t>
                      </a:r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Mgr. Milan Žižka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71472" y="2071678"/>
          <a:ext cx="7358114" cy="1925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43338"/>
                <a:gridCol w="37147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Název školy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8000"/>
                          </a:solidFill>
                        </a:rPr>
                        <a:t>Základní škola Jičín, Husova 170</a:t>
                      </a:r>
                      <a:r>
                        <a:rPr lang="cs-CZ" sz="1800" dirty="0" smtClean="0">
                          <a:solidFill>
                            <a:srgbClr val="008000"/>
                          </a:solidFill>
                        </a:rPr>
                        <a:t/>
                      </a:r>
                      <a:br>
                        <a:rPr lang="cs-CZ" sz="1800" dirty="0" smtClean="0">
                          <a:solidFill>
                            <a:srgbClr val="008000"/>
                          </a:solidFill>
                        </a:rPr>
                      </a:br>
                      <a:endParaRPr lang="cs-CZ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8000"/>
                          </a:solidFill>
                        </a:rPr>
                        <a:t>CZ.1.07/1.4.00/21.2862</a:t>
                      </a:r>
                      <a:endParaRPr lang="cs-CZ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a název klíčové aktivity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8000"/>
                          </a:solidFill>
                        </a:rPr>
                        <a:t>3.2 Inovace a zkvalitnění výuky prostřednictvím ICT</a:t>
                      </a:r>
                      <a:endParaRPr lang="cs-CZ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428605"/>
            <a:ext cx="8501122" cy="2286015"/>
          </a:xfrm>
        </p:spPr>
        <p:txBody>
          <a:bodyPr anchor="t">
            <a:normAutofit/>
          </a:bodyPr>
          <a:lstStyle/>
          <a:p>
            <a:pPr algn="l"/>
            <a:r>
              <a:rPr lang="cs-CZ" sz="3200" dirty="0" smtClean="0"/>
              <a:t>Anotace:</a:t>
            </a:r>
            <a:r>
              <a:rPr lang="cs-CZ" sz="3200" b="1" dirty="0" smtClean="0"/>
              <a:t> </a:t>
            </a:r>
            <a:r>
              <a:rPr lang="cs-CZ" sz="3200" b="1" dirty="0" err="1" smtClean="0">
                <a:solidFill>
                  <a:srgbClr val="008000"/>
                </a:solidFill>
              </a:rPr>
              <a:t>PowerPointová</a:t>
            </a:r>
            <a:r>
              <a:rPr lang="cs-CZ" sz="3200" b="1" dirty="0" smtClean="0">
                <a:solidFill>
                  <a:srgbClr val="008000"/>
                </a:solidFill>
              </a:rPr>
              <a:t> Prezentace  určená </a:t>
            </a:r>
            <a:r>
              <a:rPr lang="cs-CZ" sz="3200" b="1" dirty="0" smtClean="0">
                <a:solidFill>
                  <a:srgbClr val="008000"/>
                </a:solidFill>
              </a:rPr>
              <a:t>k </a:t>
            </a:r>
            <a:r>
              <a:rPr lang="cs-CZ" sz="3200" b="1" dirty="0" smtClean="0">
                <a:solidFill>
                  <a:srgbClr val="008000"/>
                </a:solidFill>
              </a:rPr>
              <a:t>seznámení s pojmem hustota a k upevňování dovedností výpočtu hustoty.</a:t>
            </a:r>
            <a:endParaRPr lang="cs-CZ" sz="3200" dirty="0">
              <a:solidFill>
                <a:srgbClr val="008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20" y="2928934"/>
          <a:ext cx="8501122" cy="3637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3206"/>
                <a:gridCol w="5857916"/>
              </a:tblGrid>
              <a:tr h="571504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Výukový</a:t>
                      </a:r>
                      <a:endParaRPr lang="cs-CZ" dirty="0"/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/>
                        <a:t>Typická věková skupina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13 let</a:t>
                      </a:r>
                      <a:endParaRPr lang="cs-CZ" dirty="0"/>
                    </a:p>
                  </a:txBody>
                  <a:tcPr/>
                </a:tc>
              </a:tr>
              <a:tr h="2357454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Jednotky objemu,  metr krychlový,</a:t>
                      </a:r>
                      <a:r>
                        <a:rPr lang="cs-CZ" baseline="0" dirty="0" smtClean="0"/>
                        <a:t> decimetr krychlový, litr.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062912" cy="2970223"/>
          </a:xfrm>
          <a:solidFill>
            <a:schemeClr val="bg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6000" b="1" dirty="0" smtClean="0">
                <a:solidFill>
                  <a:srgbClr val="000014"/>
                </a:solidFill>
              </a:rPr>
              <a:t>Hustota</a:t>
            </a:r>
            <a:br>
              <a:rPr lang="cs-CZ" sz="6000" b="1" dirty="0" smtClean="0">
                <a:solidFill>
                  <a:srgbClr val="000014"/>
                </a:solidFill>
              </a:rPr>
            </a:br>
            <a:r>
              <a:rPr lang="cs-CZ" sz="6000" dirty="0" smtClean="0">
                <a:solidFill>
                  <a:srgbClr val="000014"/>
                </a:solidFill>
              </a:rPr>
              <a:t/>
            </a:r>
            <a:br>
              <a:rPr lang="cs-CZ" sz="6000" dirty="0" smtClean="0">
                <a:solidFill>
                  <a:srgbClr val="000014"/>
                </a:solidFill>
              </a:rPr>
            </a:br>
            <a:r>
              <a:rPr lang="cs-CZ" sz="3100" b="1" dirty="0" smtClean="0">
                <a:solidFill>
                  <a:srgbClr val="000014"/>
                </a:solidFill>
                <a:effectLst/>
              </a:rPr>
              <a:t>Hustota je fyzikální </a:t>
            </a:r>
            <a:r>
              <a:rPr lang="cs-CZ" sz="3100" b="1" dirty="0" smtClean="0">
                <a:solidFill>
                  <a:srgbClr val="000014"/>
                </a:solidFill>
                <a:effectLst/>
              </a:rPr>
              <a:t>veličina.</a:t>
            </a:r>
            <a:r>
              <a:rPr lang="cs-CZ" sz="5400" b="1" dirty="0" smtClean="0">
                <a:solidFill>
                  <a:srgbClr val="000014"/>
                </a:solidFill>
                <a:effectLst/>
              </a:rPr>
              <a:t/>
            </a:r>
            <a:br>
              <a:rPr lang="cs-CZ" sz="5400" b="1" dirty="0" smtClean="0">
                <a:solidFill>
                  <a:srgbClr val="000014"/>
                </a:solidFill>
                <a:effectLst/>
              </a:rPr>
            </a:br>
            <a:endParaRPr lang="cs-CZ" sz="6000" b="1" dirty="0">
              <a:solidFill>
                <a:srgbClr val="000014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596" y="3643314"/>
            <a:ext cx="8062912" cy="17526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Ze svých zkušeností i z výuky ve škole víte</a:t>
            </a:r>
            <a:r>
              <a:rPr lang="cs-CZ" b="1" dirty="0" smtClean="0">
                <a:solidFill>
                  <a:schemeClr val="tx1"/>
                </a:solidFill>
              </a:rPr>
              <a:t>, že </a:t>
            </a:r>
            <a:r>
              <a:rPr lang="cs-CZ" b="1" dirty="0" smtClean="0">
                <a:solidFill>
                  <a:schemeClr val="tx1"/>
                </a:solidFill>
              </a:rPr>
              <a:t>některá tělesa na vodě plavou </a:t>
            </a:r>
            <a:r>
              <a:rPr lang="cs-CZ" b="1" dirty="0" smtClean="0">
                <a:solidFill>
                  <a:schemeClr val="tx1"/>
                </a:solidFill>
              </a:rPr>
              <a:t>             a </a:t>
            </a:r>
            <a:r>
              <a:rPr lang="cs-CZ" b="1" dirty="0" smtClean="0">
                <a:solidFill>
                  <a:schemeClr val="tx1"/>
                </a:solidFill>
              </a:rPr>
              <a:t>některá ne.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6150" name="Picture 6" descr="C:\Documents and Settings\Fujitsu-Siemens\Local Settings\Temporary Internet Files\Content.IE5\V1FUR70O\MC90029560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4714884"/>
            <a:ext cx="1969129" cy="1810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214291"/>
            <a:ext cx="8062912" cy="642942"/>
          </a:xfrm>
        </p:spPr>
        <p:txBody>
          <a:bodyPr/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Máš tři stejně velké krychle z různých materiálů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4357694"/>
            <a:ext cx="8062912" cy="1143008"/>
          </a:xfrm>
          <a:solidFill>
            <a:schemeClr val="bg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000014"/>
                </a:solidFill>
              </a:rPr>
              <a:t>Může mít každá z krychlí jinou hmotnost?</a:t>
            </a:r>
            <a:endParaRPr lang="cs-CZ" dirty="0">
              <a:solidFill>
                <a:srgbClr val="000014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1785926"/>
            <a:ext cx="45529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ovéPole 14"/>
          <p:cNvSpPr txBox="1"/>
          <p:nvPr/>
        </p:nvSpPr>
        <p:spPr>
          <a:xfrm>
            <a:off x="4286248" y="128586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ocel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786446" y="128586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dřevo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429520" y="12858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hliník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-285776"/>
            <a:ext cx="8115328" cy="271464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Každá z krychlí bude mít jinou hmotnost. Největší hmotnost má krychle z oceli, menší hmotnost má krychle z hliníku </a:t>
            </a:r>
            <a:r>
              <a:rPr lang="cs-CZ" sz="2800" b="1" dirty="0" smtClean="0">
                <a:solidFill>
                  <a:schemeClr val="tx1"/>
                </a:solidFill>
              </a:rPr>
              <a:t>         a </a:t>
            </a:r>
            <a:r>
              <a:rPr lang="cs-CZ" sz="2800" b="1" dirty="0" smtClean="0">
                <a:solidFill>
                  <a:schemeClr val="tx1"/>
                </a:solidFill>
              </a:rPr>
              <a:t>nejmenší hmotnost má dřevěná krychle.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0298" y="2428868"/>
            <a:ext cx="6186502" cy="4025940"/>
          </a:xfrm>
        </p:spPr>
        <p:txBody>
          <a:bodyPr>
            <a:normAutofit/>
          </a:bodyPr>
          <a:lstStyle/>
          <a:p>
            <a:pPr lvl="8">
              <a:buNone/>
            </a:pPr>
            <a:r>
              <a:rPr lang="cs-CZ" sz="3200" b="1" dirty="0" smtClean="0">
                <a:solidFill>
                  <a:srgbClr val="000014"/>
                </a:solidFill>
              </a:rPr>
              <a:t> 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Například  krychle 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o 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objemu 1 cm</a:t>
            </a:r>
            <a:r>
              <a:rPr lang="cs-CZ" sz="2800" b="1" baseline="300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3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 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   z 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oceli má hmotnost 7,8 g, </a:t>
            </a:r>
          </a:p>
          <a:p>
            <a:pPr lvl="8">
              <a:buNone/>
            </a:pP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krychle </a:t>
            </a:r>
            <a:r>
              <a:rPr lang="cs-CZ" sz="28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stejného objemu z hliníku má hmotnost 2,7 g a ze dřeva 0,65 g.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357430"/>
            <a:ext cx="135255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5357826"/>
            <a:ext cx="141922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3786190"/>
            <a:ext cx="139065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1643042" y="271462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7,8 g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43042" y="414338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2,7 g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14480" y="5715016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0,65 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0"/>
            <a:ext cx="8286808" cy="2928934"/>
          </a:xfrm>
          <a:solidFill>
            <a:schemeClr val="bg2">
              <a:lumMod val="25000"/>
              <a:lumOff val="75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0014"/>
                </a:solidFill>
                <a:effectLst/>
              </a:rPr>
              <a:t>V </a:t>
            </a:r>
            <a:r>
              <a:rPr lang="cs-CZ" sz="3200" b="1" dirty="0" smtClean="0">
                <a:solidFill>
                  <a:srgbClr val="000014"/>
                </a:solidFill>
                <a:effectLst/>
              </a:rPr>
              <a:t>každém tomto </a:t>
            </a:r>
            <a:r>
              <a:rPr lang="cs-CZ" sz="3200" b="1" dirty="0" smtClean="0">
                <a:solidFill>
                  <a:srgbClr val="000014"/>
                </a:solidFill>
                <a:effectLst/>
              </a:rPr>
              <a:t>tělese, i když mají stejnou velikost (stejný objem), bude jiné množství látky.</a:t>
            </a:r>
            <a:br>
              <a:rPr lang="cs-CZ" sz="3200" b="1" dirty="0" smtClean="0">
                <a:solidFill>
                  <a:srgbClr val="000014"/>
                </a:solidFill>
                <a:effectLst/>
              </a:rPr>
            </a:br>
            <a:r>
              <a:rPr lang="cs-CZ" sz="3200" b="1" dirty="0" smtClean="0">
                <a:solidFill>
                  <a:srgbClr val="000014"/>
                </a:solidFill>
                <a:effectLst/>
              </a:rPr>
              <a:t>Všechny tyto souvislosti vyjadřuje fyzikální veličina hustota.</a:t>
            </a:r>
            <a:endParaRPr lang="cs-CZ" sz="3200" b="1" dirty="0">
              <a:solidFill>
                <a:srgbClr val="000014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44" y="3500438"/>
            <a:ext cx="8277226" cy="2967046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Hustota je fyzikální veličina, která vyjadřuje množství látky </a:t>
            </a:r>
          </a:p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v jednotkovém objemu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8062912" cy="1470025"/>
          </a:xfrm>
        </p:spPr>
        <p:txBody>
          <a:bodyPr anchor="t">
            <a:normAutofit/>
          </a:bodyPr>
          <a:lstStyle/>
          <a:p>
            <a:pPr algn="ctr"/>
            <a:r>
              <a:rPr lang="cs-CZ" dirty="0" smtClean="0"/>
              <a:t>Hustota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1643050"/>
            <a:ext cx="8072494" cy="1785950"/>
          </a:xfrm>
          <a:solidFill>
            <a:srgbClr val="5185ED"/>
          </a:solidFill>
        </p:spPr>
        <p:txBody>
          <a:bodyPr/>
          <a:lstStyle/>
          <a:p>
            <a:pPr algn="l"/>
            <a:r>
              <a:rPr lang="cs-CZ" b="1" dirty="0" smtClean="0">
                <a:solidFill>
                  <a:srgbClr val="C00000"/>
                </a:solidFill>
              </a:rPr>
              <a:t>Hustotu</a:t>
            </a:r>
            <a:r>
              <a:rPr lang="cs-CZ" b="1" dirty="0" smtClean="0">
                <a:solidFill>
                  <a:srgbClr val="000014"/>
                </a:solidFill>
              </a:rPr>
              <a:t> značíme </a:t>
            </a:r>
            <a:r>
              <a:rPr lang="cs-CZ" b="1" dirty="0" smtClean="0">
                <a:solidFill>
                  <a:srgbClr val="C00000"/>
                </a:solidFill>
                <a:sym typeface="Symbol"/>
              </a:rPr>
              <a:t> 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(čte se ró).Vypočítáme ji, když</a:t>
            </a:r>
            <a:r>
              <a:rPr lang="cs-CZ" b="1" dirty="0" smtClean="0">
                <a:solidFill>
                  <a:srgbClr val="C00000"/>
                </a:solidFill>
                <a:sym typeface="Symbol"/>
              </a:rPr>
              <a:t> hmotnost tělesa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, značíme ji </a:t>
            </a:r>
            <a:r>
              <a:rPr lang="cs-CZ" b="1" dirty="0" smtClean="0">
                <a:solidFill>
                  <a:srgbClr val="C00000"/>
                </a:solidFill>
                <a:sym typeface="Symbol"/>
              </a:rPr>
              <a:t>m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, </a:t>
            </a:r>
            <a:r>
              <a:rPr lang="cs-CZ" b="1" dirty="0" smtClean="0">
                <a:solidFill>
                  <a:srgbClr val="C00000"/>
                </a:solidFill>
                <a:sym typeface="Symbol"/>
              </a:rPr>
              <a:t>dělíme objemem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, ten 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značíme </a:t>
            </a:r>
            <a:r>
              <a:rPr lang="cs-CZ" b="1" dirty="0" smtClean="0">
                <a:solidFill>
                  <a:srgbClr val="C00000"/>
                </a:solidFill>
                <a:sym typeface="Symbol"/>
              </a:rPr>
              <a:t>V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.</a:t>
            </a:r>
            <a:endParaRPr lang="cs-CZ" b="1" dirty="0">
              <a:solidFill>
                <a:srgbClr val="000014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28794" y="4071942"/>
            <a:ext cx="3000396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  <a:sym typeface="Symbol"/>
              </a:rPr>
              <a:t> = m  : V</a:t>
            </a:r>
            <a:endParaRPr lang="cs-CZ" sz="4400" dirty="0">
              <a:solidFill>
                <a:srgbClr val="C00000"/>
              </a:solidFill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2051" name="Rovnice" r:id="rId3" imgW="114120" imgH="21564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5857884" y="3286124"/>
          <a:ext cx="511175" cy="965200"/>
        </p:xfrm>
        <a:graphic>
          <a:graphicData uri="http://schemas.openxmlformats.org/presentationml/2006/ole">
            <p:oleObj spid="_x0000_s2052" name="Rovnice" r:id="rId4" imgW="114120" imgH="215640" progId="Equation.3">
              <p:embed/>
            </p:oleObj>
          </a:graphicData>
        </a:graphic>
      </p:graphicFrame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0"/>
          </a:blip>
          <a:srcRect/>
          <a:stretch>
            <a:fillRect/>
          </a:stretch>
        </p:blipFill>
        <p:spPr bwMode="auto">
          <a:xfrm>
            <a:off x="2571736" y="5214950"/>
            <a:ext cx="1881189" cy="153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1819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4282" y="5143512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Zlomkem zapisujeme 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2143116"/>
            <a:ext cx="8317736" cy="2857520"/>
          </a:xfrm>
        </p:spPr>
        <p:txBody>
          <a:bodyPr>
            <a:normAutofit fontScale="90000"/>
          </a:bodyPr>
          <a:lstStyle/>
          <a:p>
            <a:pPr algn="l"/>
            <a:r>
              <a:rPr lang="cs-CZ" sz="4000" b="1" dirty="0" smtClean="0">
                <a:solidFill>
                  <a:schemeClr val="tx1"/>
                </a:solidFill>
              </a:rPr>
              <a:t>Jednotkou objemu je 1 m</a:t>
            </a:r>
            <a:r>
              <a:rPr lang="cs-CZ" sz="4000" b="1" baseline="30000" dirty="0" smtClean="0">
                <a:solidFill>
                  <a:schemeClr val="tx1"/>
                </a:solidFill>
              </a:rPr>
              <a:t>3 </a:t>
            </a:r>
            <a:r>
              <a:rPr lang="cs-CZ" sz="4000" baseline="30000" dirty="0" smtClean="0"/>
              <a:t/>
            </a:r>
            <a:br>
              <a:rPr lang="cs-CZ" sz="4000" baseline="30000" dirty="0" smtClean="0"/>
            </a:br>
            <a:r>
              <a:rPr lang="cs-CZ" sz="4000" dirty="0" smtClean="0"/>
              <a:t>   	</a:t>
            </a:r>
            <a:r>
              <a:rPr lang="cs-CZ" sz="4000" dirty="0" smtClean="0"/>
              <a:t>  </a:t>
            </a:r>
            <a:r>
              <a:rPr lang="cs-CZ" sz="3100" dirty="0" smtClean="0"/>
              <a:t>další </a:t>
            </a:r>
            <a:r>
              <a:rPr lang="cs-CZ" sz="3100" dirty="0" smtClean="0"/>
              <a:t>jednotkou je také  1 cm</a:t>
            </a:r>
            <a:r>
              <a:rPr lang="cs-CZ" sz="3100" baseline="30000" dirty="0" smtClean="0"/>
              <a:t>3</a:t>
            </a:r>
            <a:r>
              <a:rPr lang="cs-CZ" sz="3100" dirty="0" smtClean="0"/>
              <a:t> </a:t>
            </a:r>
            <a:r>
              <a:rPr lang="cs-CZ" sz="3100" dirty="0" smtClean="0"/>
              <a:t>.</a:t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4000" dirty="0" smtClean="0"/>
              <a:t> </a:t>
            </a:r>
            <a:r>
              <a:rPr lang="cs-CZ" sz="4000" b="1" dirty="0" smtClean="0">
                <a:solidFill>
                  <a:schemeClr val="tx1"/>
                </a:solidFill>
              </a:rPr>
              <a:t>Jednotkou hmotnosti je 1 kg</a:t>
            </a:r>
            <a:r>
              <a:rPr lang="cs-CZ" sz="4000" b="1" dirty="0" smtClean="0"/>
              <a:t>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 		 </a:t>
            </a:r>
            <a:r>
              <a:rPr lang="cs-CZ" sz="4000" dirty="0" smtClean="0"/>
              <a:t>  </a:t>
            </a:r>
            <a:r>
              <a:rPr lang="cs-CZ" sz="3100" dirty="0" smtClean="0"/>
              <a:t>další </a:t>
            </a:r>
            <a:r>
              <a:rPr lang="cs-CZ" sz="3100" dirty="0" smtClean="0"/>
              <a:t>jednotkou je  také 1 g.</a:t>
            </a:r>
            <a:br>
              <a:rPr lang="cs-CZ" sz="3100" dirty="0" smtClean="0"/>
            </a:br>
            <a:endParaRPr lang="cs-CZ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214290"/>
            <a:ext cx="8358246" cy="2357454"/>
          </a:xfrm>
          <a:solidFill>
            <a:schemeClr val="tx1"/>
          </a:solidFill>
        </p:spPr>
        <p:txBody>
          <a:bodyPr anchor="ctr">
            <a:normAutofit/>
          </a:bodyPr>
          <a:lstStyle/>
          <a:p>
            <a:pPr algn="l"/>
            <a:r>
              <a:rPr lang="cs-CZ" sz="2400" b="1" dirty="0" smtClean="0">
                <a:solidFill>
                  <a:srgbClr val="000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Jednotkou</a:t>
            </a:r>
            <a:r>
              <a:rPr lang="cs-CZ" sz="2400" b="1" dirty="0" smtClean="0">
                <a:solidFill>
                  <a:srgbClr val="000014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 hmotnosti  je kilogram a jednotkou objemu metr krychlový. </a:t>
            </a:r>
            <a:r>
              <a:rPr lang="cs-CZ" sz="2200" b="1" dirty="0" smtClean="0">
                <a:solidFill>
                  <a:srgbClr val="000014"/>
                </a:solidFill>
                <a:latin typeface="+mn-lt"/>
                <a:cs typeface="Arial" pitchFamily="34" charset="0"/>
              </a:rPr>
              <a:t/>
            </a:r>
            <a:br>
              <a:rPr lang="cs-CZ" sz="2200" b="1" dirty="0" smtClean="0">
                <a:solidFill>
                  <a:srgbClr val="000014"/>
                </a:solidFill>
                <a:latin typeface="+mn-lt"/>
                <a:cs typeface="Arial" pitchFamily="34" charset="0"/>
              </a:rPr>
            </a:br>
            <a:r>
              <a:rPr lang="cs-CZ" sz="2200" b="1" dirty="0" smtClean="0">
                <a:solidFill>
                  <a:srgbClr val="000014"/>
                </a:solidFill>
                <a:latin typeface="+mn-lt"/>
                <a:cs typeface="Arial" pitchFamily="34" charset="0"/>
              </a:rPr>
              <a:t> </a:t>
            </a:r>
            <a:r>
              <a:rPr lang="cs-CZ" sz="2200" b="1" dirty="0" smtClean="0">
                <a:solidFill>
                  <a:srgbClr val="000014"/>
                </a:solidFill>
              </a:rPr>
              <a:t/>
            </a:r>
            <a:br>
              <a:rPr lang="cs-CZ" sz="2200" b="1" dirty="0" smtClean="0">
                <a:solidFill>
                  <a:srgbClr val="000014"/>
                </a:solidFill>
              </a:rPr>
            </a:br>
            <a:r>
              <a:rPr lang="cs-CZ" sz="2200" b="1" dirty="0" smtClean="0">
                <a:solidFill>
                  <a:srgbClr val="000014"/>
                </a:solidFill>
              </a:rPr>
              <a:t> </a:t>
            </a:r>
            <a:r>
              <a:rPr lang="cs-CZ" dirty="0" smtClean="0">
                <a:solidFill>
                  <a:srgbClr val="000014"/>
                </a:solidFill>
              </a:rPr>
              <a:t>Jednotkou hustoty </a:t>
            </a:r>
            <a:r>
              <a:rPr lang="cs-CZ" dirty="0" smtClean="0">
                <a:solidFill>
                  <a:srgbClr val="000014"/>
                </a:solidFill>
              </a:rPr>
              <a:t>je </a:t>
            </a:r>
            <a:endParaRPr lang="cs-CZ" dirty="0">
              <a:solidFill>
                <a:srgbClr val="000014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4857760"/>
            <a:ext cx="8062912" cy="1752600"/>
          </a:xfrm>
        </p:spPr>
        <p:txBody>
          <a:bodyPr/>
          <a:lstStyle/>
          <a:p>
            <a:pPr algn="l"/>
            <a:r>
              <a:rPr lang="cs-CZ" b="1" dirty="0" smtClean="0"/>
              <a:t>Těleso, které při objemu1 </a:t>
            </a:r>
            <a:r>
              <a:rPr lang="cs-CZ" b="1" i="1" dirty="0" smtClean="0"/>
              <a:t>cm</a:t>
            </a:r>
            <a:r>
              <a:rPr lang="cs-CZ" b="1" i="1" baseline="30000" dirty="0" smtClean="0"/>
              <a:t>3</a:t>
            </a:r>
            <a:r>
              <a:rPr lang="cs-CZ" b="1" baseline="30000" dirty="0" smtClean="0"/>
              <a:t> </a:t>
            </a:r>
            <a:r>
              <a:rPr lang="cs-CZ" b="1" dirty="0" smtClean="0"/>
              <a:t> bude mít hmotnost 1 </a:t>
            </a:r>
            <a:r>
              <a:rPr lang="cs-CZ" b="1" i="1" dirty="0" smtClean="0"/>
              <a:t>g</a:t>
            </a:r>
            <a:r>
              <a:rPr lang="cs-CZ" b="1" dirty="0" smtClean="0"/>
              <a:t> má hustotu 1       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/>
          </a:blip>
          <a:srcRect/>
          <a:stretch>
            <a:fillRect/>
          </a:stretch>
        </p:blipFill>
        <p:spPr bwMode="auto">
          <a:xfrm>
            <a:off x="6715140" y="1285860"/>
            <a:ext cx="687988" cy="1285884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1819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27275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4282" y="3214686"/>
            <a:ext cx="6500858" cy="76944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14"/>
                </a:solidFill>
              </a:rPr>
              <a:t>A také budeme používat</a:t>
            </a:r>
            <a:r>
              <a:rPr lang="cs-CZ" sz="4400" dirty="0" smtClean="0">
                <a:solidFill>
                  <a:srgbClr val="000014"/>
                </a:solidFill>
              </a:rPr>
              <a:t> </a:t>
            </a:r>
            <a:endParaRPr lang="cs-CZ" sz="4400" dirty="0">
              <a:solidFill>
                <a:srgbClr val="000014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100000"/>
          </a:blip>
          <a:srcRect/>
          <a:stretch>
            <a:fillRect/>
          </a:stretch>
        </p:blipFill>
        <p:spPr bwMode="auto">
          <a:xfrm>
            <a:off x="5357818" y="5357826"/>
            <a:ext cx="571504" cy="716886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/>
          </a:blip>
          <a:srcRect/>
          <a:stretch>
            <a:fillRect/>
          </a:stretch>
        </p:blipFill>
        <p:spPr bwMode="auto">
          <a:xfrm>
            <a:off x="4071934" y="3214686"/>
            <a:ext cx="571504" cy="716886"/>
          </a:xfrm>
          <a:prstGeom prst="rect">
            <a:avLst/>
          </a:prstGeom>
          <a:solidFill>
            <a:schemeClr val="tx1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571480"/>
            <a:ext cx="8317736" cy="1603395"/>
          </a:xfrm>
          <a:solidFill>
            <a:srgbClr val="5185ED"/>
          </a:solidFill>
        </p:spPr>
        <p:txBody>
          <a:bodyPr anchor="t">
            <a:normAutofit/>
          </a:bodyPr>
          <a:lstStyle/>
          <a:p>
            <a:pPr algn="ctr"/>
            <a:r>
              <a:rPr lang="cs-CZ" u="sng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Hustota</a:t>
            </a:r>
            <a:r>
              <a:rPr lang="cs-CZ" sz="8000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/>
            </a:r>
            <a:br>
              <a:rPr lang="cs-CZ" sz="8000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</a:br>
            <a:r>
              <a:rPr lang="cs-CZ" sz="2700" b="1" dirty="0" smtClean="0">
                <a:solidFill>
                  <a:schemeClr val="tx1"/>
                </a:solidFill>
                <a:effectLst/>
              </a:rPr>
              <a:t>Hustota je fyzikální veličina značíme ji</a:t>
            </a:r>
            <a:r>
              <a:rPr lang="cs-CZ" sz="2700" b="1" dirty="0" smtClean="0">
                <a:solidFill>
                  <a:schemeClr val="tx1"/>
                </a:solidFill>
              </a:rPr>
              <a:t> </a:t>
            </a:r>
            <a:r>
              <a:rPr lang="cs-CZ" sz="3600" dirty="0" smtClean="0">
                <a:solidFill>
                  <a:srgbClr val="C00000"/>
                </a:solidFill>
                <a:sym typeface="Symbol"/>
              </a:rPr>
              <a:t></a:t>
            </a:r>
            <a:r>
              <a:rPr lang="cs-CZ" sz="3600" dirty="0" smtClean="0">
                <a:solidFill>
                  <a:schemeClr val="tx1"/>
                </a:solidFill>
                <a:sym typeface="Symbol"/>
              </a:rPr>
              <a:t>.</a:t>
            </a:r>
            <a:r>
              <a:rPr lang="cs-CZ" sz="2700" dirty="0" smtClean="0">
                <a:solidFill>
                  <a:schemeClr val="tx1"/>
                </a:solidFill>
              </a:rPr>
              <a:t> </a:t>
            </a:r>
            <a:endParaRPr lang="cs-CZ" sz="27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5720" y="2285992"/>
            <a:ext cx="8277226" cy="3357586"/>
          </a:xfrm>
          <a:solidFill>
            <a:srgbClr val="5185ED"/>
          </a:solidFill>
        </p:spPr>
        <p:txBody>
          <a:bodyPr/>
          <a:lstStyle/>
          <a:p>
            <a:pPr algn="l"/>
            <a:r>
              <a:rPr lang="cs-CZ" b="1" dirty="0" smtClean="0">
                <a:solidFill>
                  <a:srgbClr val="000014"/>
                </a:solidFill>
              </a:rPr>
              <a:t>Hustotu v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ypočítáme, když hmotnost </a:t>
            </a:r>
            <a:r>
              <a:rPr lang="cs-CZ" b="1" dirty="0" smtClean="0">
                <a:solidFill>
                  <a:srgbClr val="C00000"/>
                </a:solidFill>
                <a:sym typeface="Symbol"/>
              </a:rPr>
              <a:t>m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 tělesa dělíme objemem </a:t>
            </a:r>
            <a:r>
              <a:rPr lang="cs-CZ" b="1" dirty="0" smtClean="0">
                <a:solidFill>
                  <a:srgbClr val="C00000"/>
                </a:solidFill>
                <a:sym typeface="Symbol"/>
              </a:rPr>
              <a:t>V</a:t>
            </a:r>
            <a:r>
              <a:rPr lang="cs-CZ" b="1" dirty="0" smtClean="0">
                <a:solidFill>
                  <a:srgbClr val="000014"/>
                </a:solidFill>
                <a:sym typeface="Symbol"/>
              </a:rPr>
              <a:t>.</a:t>
            </a:r>
            <a:endParaRPr lang="cs-CZ" b="1" dirty="0" smtClean="0">
              <a:solidFill>
                <a:srgbClr val="000014"/>
              </a:solidFill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21429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Zapiš do sešitu: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00298" y="3429000"/>
            <a:ext cx="2786082" cy="646331"/>
          </a:xfrm>
          <a:prstGeom prst="rect">
            <a:avLst/>
          </a:prstGeom>
          <a:ln>
            <a:solidFill>
              <a:srgbClr val="000014"/>
            </a:solidFill>
          </a:ln>
        </p:spPr>
        <p:txBody>
          <a:bodyPr wrap="square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sym typeface="Symbol"/>
              </a:rPr>
              <a:t> = m  : V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0"/>
          </a:blip>
          <a:srcRect/>
          <a:stretch>
            <a:fillRect/>
          </a:stretch>
        </p:blipFill>
        <p:spPr bwMode="auto">
          <a:xfrm>
            <a:off x="3071802" y="4357694"/>
            <a:ext cx="1223938" cy="1000132"/>
          </a:xfrm>
          <a:prstGeom prst="rect">
            <a:avLst/>
          </a:prstGeom>
          <a:solidFill>
            <a:srgbClr val="5185ED"/>
          </a:solidFill>
          <a:ln>
            <a:solidFill>
              <a:srgbClr val="C00000"/>
            </a:solidFill>
          </a:ln>
        </p:spPr>
      </p:pic>
      <p:sp>
        <p:nvSpPr>
          <p:cNvPr id="8" name="Obdélník 7"/>
          <p:cNvSpPr/>
          <p:nvPr/>
        </p:nvSpPr>
        <p:spPr>
          <a:xfrm>
            <a:off x="357158" y="5715016"/>
            <a:ext cx="8143932" cy="954107"/>
          </a:xfrm>
          <a:prstGeom prst="rect">
            <a:avLst/>
          </a:prstGeom>
          <a:solidFill>
            <a:schemeClr val="bg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0014"/>
                </a:solidFill>
              </a:rPr>
              <a:t>Jednotkou hustoty  </a:t>
            </a:r>
            <a:r>
              <a:rPr lang="cs-CZ" sz="2800" b="1" dirty="0" smtClean="0">
                <a:solidFill>
                  <a:srgbClr val="000014"/>
                </a:solidFill>
              </a:rPr>
              <a:t>je       nebo       .   </a:t>
            </a:r>
          </a:p>
          <a:p>
            <a:r>
              <a:rPr lang="cs-CZ" sz="2800" b="1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.. </a:t>
            </a:r>
            <a:endParaRPr lang="cs-CZ" sz="2800" dirty="0">
              <a:solidFill>
                <a:schemeClr val="bg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/>
          </a:blip>
          <a:srcRect/>
          <a:stretch>
            <a:fillRect/>
          </a:stretch>
        </p:blipFill>
        <p:spPr bwMode="auto">
          <a:xfrm>
            <a:off x="4214810" y="5715016"/>
            <a:ext cx="458659" cy="85725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857884" y="4643446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0014"/>
                </a:solidFill>
              </a:rPr>
              <a:t>m - je hmotnost v kg</a:t>
            </a:r>
          </a:p>
          <a:p>
            <a:r>
              <a:rPr lang="cs-CZ" sz="2000" dirty="0" smtClean="0">
                <a:solidFill>
                  <a:srgbClr val="000014"/>
                </a:solidFill>
              </a:rPr>
              <a:t>V - je objem v m</a:t>
            </a:r>
            <a:r>
              <a:rPr lang="cs-CZ" sz="2000" baseline="30000" dirty="0" smtClean="0">
                <a:solidFill>
                  <a:srgbClr val="000014"/>
                </a:solidFill>
              </a:rPr>
              <a:t>3</a:t>
            </a:r>
            <a:endParaRPr lang="cs-CZ" sz="2000" baseline="30000" dirty="0">
              <a:solidFill>
                <a:srgbClr val="000014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/>
          </a:blip>
          <a:srcRect/>
          <a:stretch>
            <a:fillRect/>
          </a:stretch>
        </p:blipFill>
        <p:spPr bwMode="auto">
          <a:xfrm>
            <a:off x="5786446" y="5857892"/>
            <a:ext cx="571504" cy="716886"/>
          </a:xfrm>
          <a:prstGeom prst="rect">
            <a:avLst/>
          </a:prstGeom>
          <a:solidFill>
            <a:schemeClr val="bg1">
              <a:lumMod val="40000"/>
              <a:lumOff val="60000"/>
            </a:schemeClr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401080" cy="1523674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Dva metry krychlové dřeva mají hmotnost 1,2 tuny. Vypočítej hustotu dřeva.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400" b="1" dirty="0" smtClean="0"/>
              <a:t>Stručný zápis:</a:t>
            </a:r>
          </a:p>
          <a:p>
            <a:pPr>
              <a:buNone/>
            </a:pPr>
            <a:r>
              <a:rPr lang="cs-CZ" sz="2400" b="1" dirty="0" smtClean="0"/>
              <a:t>V = 2 m </a:t>
            </a:r>
            <a:r>
              <a:rPr lang="cs-CZ" sz="2400" b="1" baseline="30000" dirty="0" smtClean="0"/>
              <a:t>3 </a:t>
            </a:r>
          </a:p>
          <a:p>
            <a:pPr>
              <a:buNone/>
            </a:pPr>
            <a:r>
              <a:rPr lang="cs-CZ" sz="2400" b="1" dirty="0" smtClean="0"/>
              <a:t>m =1,2 t = </a:t>
            </a:r>
            <a:r>
              <a:rPr lang="cs-CZ" sz="2400" b="1" dirty="0" smtClean="0"/>
              <a:t>1 200 kg </a:t>
            </a:r>
            <a:r>
              <a:rPr lang="cs-CZ" sz="2400" b="1" dirty="0" smtClean="0"/>
              <a:t>(Převedeme na správnou jednotku.)</a:t>
            </a:r>
          </a:p>
          <a:p>
            <a:pPr>
              <a:buNone/>
            </a:pPr>
            <a:r>
              <a:rPr lang="cs-CZ" sz="2800" b="1" u="sng" dirty="0" smtClean="0">
                <a:sym typeface="Symbol"/>
              </a:rPr>
              <a:t> = ?</a:t>
            </a:r>
            <a:r>
              <a:rPr lang="cs-CZ" sz="2800" b="1" dirty="0" smtClean="0">
                <a:sym typeface="Symbol"/>
              </a:rPr>
              <a:t>__________________________</a:t>
            </a:r>
          </a:p>
          <a:p>
            <a:pPr>
              <a:buNone/>
            </a:pPr>
            <a:r>
              <a:rPr lang="cs-CZ" sz="2800" b="1" dirty="0" smtClean="0">
                <a:sym typeface="Symbol"/>
              </a:rPr>
              <a:t>Řešení</a:t>
            </a:r>
            <a:r>
              <a:rPr lang="cs-CZ" sz="2800" b="1" dirty="0" smtClean="0">
                <a:sym typeface="Symbol"/>
              </a:rPr>
              <a:t>: </a:t>
            </a:r>
            <a:r>
              <a:rPr lang="cs-CZ" sz="2800" b="1" dirty="0" smtClean="0">
                <a:solidFill>
                  <a:srgbClr val="000014"/>
                </a:solidFill>
                <a:sym typeface="Symbol"/>
              </a:rPr>
              <a:t> </a:t>
            </a:r>
            <a:r>
              <a:rPr lang="cs-CZ" sz="2800" b="1" dirty="0" smtClean="0">
                <a:sym typeface="Symbol"/>
              </a:rPr>
              <a:t> = m : V</a:t>
            </a:r>
            <a:endParaRPr lang="cs-CZ" sz="2800" b="1" dirty="0" smtClean="0">
              <a:solidFill>
                <a:srgbClr val="000014"/>
              </a:solidFill>
              <a:sym typeface="Symbol"/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0014"/>
                </a:solidFill>
                <a:sym typeface="Symbol"/>
              </a:rPr>
              <a:t>		     </a:t>
            </a:r>
            <a:r>
              <a:rPr lang="cs-CZ" sz="2800" b="1" dirty="0" smtClean="0">
                <a:sym typeface="Symbol"/>
              </a:rPr>
              <a:t> = </a:t>
            </a:r>
            <a:r>
              <a:rPr lang="cs-CZ" sz="2800" b="1" dirty="0" smtClean="0">
                <a:sym typeface="Symbol"/>
              </a:rPr>
              <a:t>1200 </a:t>
            </a:r>
            <a:r>
              <a:rPr lang="cs-CZ" sz="2800" b="1" dirty="0" smtClean="0">
                <a:sym typeface="Symbol"/>
              </a:rPr>
              <a:t>: 2 </a:t>
            </a:r>
          </a:p>
          <a:p>
            <a:pPr>
              <a:buNone/>
            </a:pPr>
            <a:r>
              <a:rPr lang="cs-CZ" sz="2800" b="1" dirty="0" smtClean="0">
                <a:sym typeface="Symbol"/>
              </a:rPr>
              <a:t>		     </a:t>
            </a:r>
            <a:r>
              <a:rPr lang="cs-CZ" sz="2800" b="1" dirty="0" smtClean="0">
                <a:sym typeface="Symbol"/>
              </a:rPr>
              <a:t> </a:t>
            </a:r>
            <a:r>
              <a:rPr lang="cs-CZ" sz="2800" b="1" dirty="0" smtClean="0">
                <a:sym typeface="Symbol"/>
              </a:rPr>
              <a:t>= 600 (     )</a:t>
            </a:r>
          </a:p>
          <a:p>
            <a:pPr>
              <a:buNone/>
            </a:pPr>
            <a:endParaRPr lang="cs-CZ" sz="2800" b="1" dirty="0" smtClean="0">
              <a:sym typeface="Symbol"/>
            </a:endParaRPr>
          </a:p>
          <a:p>
            <a:pPr>
              <a:buNone/>
            </a:pPr>
            <a:r>
              <a:rPr lang="cs-CZ" sz="2800" b="1" dirty="0" smtClean="0">
                <a:sym typeface="Symbol"/>
              </a:rPr>
              <a:t>Odpověď:  Hustota dřeva je 600 </a:t>
            </a:r>
            <a:r>
              <a:rPr lang="cs-CZ" sz="2800" b="1" dirty="0" smtClean="0">
                <a:sym typeface="Symbol"/>
              </a:rPr>
              <a:t>     .</a:t>
            </a:r>
          </a:p>
          <a:p>
            <a:pPr>
              <a:buNone/>
            </a:pPr>
            <a:r>
              <a:rPr lang="cs-CZ" sz="2800" dirty="0" smtClean="0">
                <a:solidFill>
                  <a:srgbClr val="000014"/>
                </a:solidFill>
                <a:sym typeface="Symbol"/>
              </a:rPr>
              <a:t>			</a:t>
            </a:r>
          </a:p>
          <a:p>
            <a:pPr>
              <a:buNone/>
            </a:pPr>
            <a:r>
              <a:rPr lang="cs-CZ" sz="2800" dirty="0" smtClean="0">
                <a:sym typeface="Symbol"/>
              </a:rPr>
              <a:t> </a:t>
            </a:r>
            <a:r>
              <a:rPr lang="cs-CZ" sz="2800" dirty="0" smtClean="0">
                <a:sym typeface="Symbol"/>
              </a:rPr>
              <a:t>			</a:t>
            </a:r>
          </a:p>
          <a:p>
            <a:pPr>
              <a:buNone/>
            </a:pPr>
            <a:endParaRPr lang="cs-CZ" sz="2800" dirty="0" smtClean="0">
              <a:sym typeface="Symbol"/>
            </a:endParaRPr>
          </a:p>
          <a:p>
            <a:pPr>
              <a:buNone/>
            </a:pPr>
            <a:endParaRPr lang="cs-CZ" sz="2800" dirty="0" smtClean="0">
              <a:sym typeface="Symbol"/>
            </a:endParaRPr>
          </a:p>
          <a:p>
            <a:pPr>
              <a:buNone/>
            </a:pPr>
            <a:endParaRPr lang="cs-CZ" sz="2800" dirty="0" smtClean="0">
              <a:sym typeface="Symbol"/>
            </a:endParaRPr>
          </a:p>
          <a:p>
            <a:pPr>
              <a:buNone/>
            </a:pPr>
            <a:endParaRPr lang="cs-CZ" sz="2800" dirty="0" smtClean="0">
              <a:sym typeface="Symbol"/>
            </a:endParaRPr>
          </a:p>
          <a:p>
            <a:pPr>
              <a:buNone/>
            </a:pPr>
            <a:endParaRPr lang="cs-CZ" sz="2400" dirty="0" smtClean="0"/>
          </a:p>
          <a:p>
            <a:endParaRPr lang="cs-CZ" sz="2400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77000"/>
          </a:blip>
          <a:srcRect/>
          <a:stretch>
            <a:fillRect/>
          </a:stretch>
        </p:blipFill>
        <p:spPr bwMode="auto">
          <a:xfrm>
            <a:off x="3286116" y="4000504"/>
            <a:ext cx="382216" cy="714380"/>
          </a:xfrm>
          <a:prstGeom prst="rect">
            <a:avLst/>
          </a:prstGeom>
          <a:noFill/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77000"/>
          </a:blip>
          <a:srcRect/>
          <a:stretch>
            <a:fillRect/>
          </a:stretch>
        </p:blipFill>
        <p:spPr bwMode="auto">
          <a:xfrm>
            <a:off x="5786446" y="4714884"/>
            <a:ext cx="382216" cy="714380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285720" y="142852"/>
            <a:ext cx="27222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Zapiš do sešitu příklad :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4282" y="776288"/>
            <a:ext cx="8715436" cy="1470025"/>
          </a:xfrm>
        </p:spPr>
        <p:txBody>
          <a:bodyPr anchor="t">
            <a:normAutofit fontScale="90000"/>
          </a:bodyPr>
          <a:lstStyle/>
          <a:p>
            <a:pPr marL="269875" algn="l"/>
            <a:r>
              <a:rPr lang="cs-CZ" dirty="0" smtClean="0">
                <a:solidFill>
                  <a:schemeClr val="tx1"/>
                </a:solidFill>
              </a:rPr>
              <a:t>1 cm</a:t>
            </a:r>
            <a:r>
              <a:rPr lang="cs-CZ" baseline="30000" dirty="0" smtClean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 vody má  hmotnost 1g.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1 m</a:t>
            </a:r>
            <a:r>
              <a:rPr lang="cs-CZ" baseline="30000" dirty="0" smtClean="0">
                <a:solidFill>
                  <a:schemeClr val="tx1"/>
                </a:solidFill>
              </a:rPr>
              <a:t>3  </a:t>
            </a:r>
            <a:r>
              <a:rPr lang="cs-CZ" dirty="0" smtClean="0">
                <a:solidFill>
                  <a:schemeClr val="tx1"/>
                </a:solidFill>
              </a:rPr>
              <a:t> vody má hmotnost </a:t>
            </a:r>
            <a:r>
              <a:rPr lang="cs-CZ" dirty="0" smtClean="0">
                <a:solidFill>
                  <a:schemeClr val="tx1"/>
                </a:solidFill>
              </a:rPr>
              <a:t>1 000 kg</a:t>
            </a:r>
            <a:endParaRPr lang="cs-CZ" baseline="300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2643182"/>
            <a:ext cx="8062912" cy="1752600"/>
          </a:xfrm>
          <a:solidFill>
            <a:schemeClr val="tx1"/>
          </a:solidFill>
        </p:spPr>
        <p:txBody>
          <a:bodyPr anchor="ctr">
            <a:normAutofit/>
          </a:bodyPr>
          <a:lstStyle/>
          <a:p>
            <a:pPr algn="l"/>
            <a:r>
              <a:rPr lang="cs-CZ" sz="4000" dirty="0" smtClean="0">
                <a:solidFill>
                  <a:srgbClr val="000014"/>
                </a:solidFill>
              </a:rPr>
              <a:t>Hustota vody je 1000 </a:t>
            </a:r>
            <a:endParaRPr lang="cs-CZ" sz="4000" dirty="0">
              <a:solidFill>
                <a:srgbClr val="000014"/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/>
          </a:blip>
          <a:srcRect/>
          <a:stretch>
            <a:fillRect/>
          </a:stretch>
        </p:blipFill>
        <p:spPr bwMode="auto">
          <a:xfrm>
            <a:off x="5786446" y="2928934"/>
            <a:ext cx="687988" cy="128588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0034" y="4929198"/>
            <a:ext cx="8072494" cy="120032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začátku jsme řekli, že některá tělesa ve vodě plavou a některá ne. Nyní  můžeme říci , že ve vodě plavou tělesa s menší </a:t>
            </a:r>
            <a:r>
              <a:rPr lang="cs-CZ" sz="2400" dirty="0" smtClean="0"/>
              <a:t>hustotou, </a:t>
            </a:r>
            <a:r>
              <a:rPr lang="cs-CZ" sz="2400" dirty="0" smtClean="0"/>
              <a:t>než je hustota vody.</a:t>
            </a:r>
            <a:endParaRPr lang="cs-CZ" sz="2400" dirty="0"/>
          </a:p>
        </p:txBody>
      </p:sp>
      <p:sp>
        <p:nvSpPr>
          <p:cNvPr id="6" name="Výbuch 1 5"/>
          <p:cNvSpPr/>
          <p:nvPr/>
        </p:nvSpPr>
        <p:spPr>
          <a:xfrm>
            <a:off x="6715140" y="3214686"/>
            <a:ext cx="2428860" cy="1714512"/>
          </a:xfrm>
          <a:prstGeom prst="irregularSeal1">
            <a:avLst/>
          </a:prstGeom>
          <a:solidFill>
            <a:srgbClr val="0000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Tj. 1</a:t>
            </a:r>
            <a:endParaRPr lang="cs-CZ" sz="24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100000"/>
          </a:blip>
          <a:srcRect/>
          <a:stretch>
            <a:fillRect/>
          </a:stretch>
        </p:blipFill>
        <p:spPr bwMode="auto">
          <a:xfrm>
            <a:off x="8215338" y="3786190"/>
            <a:ext cx="455605" cy="571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1285860"/>
            <a:ext cx="8062912" cy="1470025"/>
          </a:xfrm>
          <a:solidFill>
            <a:schemeClr val="bg1">
              <a:lumMod val="50000"/>
            </a:schemeClr>
          </a:solidFill>
        </p:spPr>
        <p:txBody>
          <a:bodyPr anchor="t">
            <a:normAutofit/>
          </a:bodyPr>
          <a:lstStyle/>
          <a:p>
            <a:pPr marL="0" algn="l"/>
            <a:r>
              <a:rPr lang="cs-CZ" sz="2800" b="1" dirty="0" smtClean="0">
                <a:ln>
                  <a:solidFill>
                    <a:schemeClr val="bg2"/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rPr>
              <a:t>Která látka má menší hustotu, voda nebo olej? Svou odpověď zdůvodni.</a:t>
            </a:r>
            <a:endParaRPr lang="cs-CZ" sz="2800" b="1" dirty="0">
              <a:ln>
                <a:solidFill>
                  <a:schemeClr val="bg2"/>
                </a:solidFill>
              </a:ln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2928934"/>
            <a:ext cx="8062912" cy="1752600"/>
          </a:xfrm>
          <a:solidFill>
            <a:schemeClr val="bg1">
              <a:lumMod val="5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chemeClr val="tx1"/>
                </a:solidFill>
              </a:rPr>
              <a:t>Která látka má menší hustotu, voda nebo led? Svou odpověď zdůvodni.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285720" y="142852"/>
            <a:ext cx="3500462" cy="1033272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>
                    <a:lumMod val="50000"/>
                  </a:schemeClr>
                </a:solidFill>
              </a:rPr>
              <a:t>Úlohy</a:t>
            </a:r>
            <a:endParaRPr lang="cs-CZ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4786322"/>
            <a:ext cx="8001056" cy="181588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n>
                  <a:solidFill>
                    <a:schemeClr val="bg2"/>
                  </a:solidFill>
                </a:ln>
              </a:rPr>
              <a:t>Na sochu z ledu chtěli  použít kvádry o celkovém objemu 3 m</a:t>
            </a:r>
            <a:r>
              <a:rPr lang="cs-CZ" sz="2800" b="1" baseline="30000" dirty="0" smtClean="0">
                <a:ln>
                  <a:solidFill>
                    <a:schemeClr val="bg2"/>
                  </a:solidFill>
                </a:ln>
              </a:rPr>
              <a:t>3</a:t>
            </a:r>
            <a:r>
              <a:rPr lang="cs-CZ" sz="2800" b="1" dirty="0" smtClean="0">
                <a:ln>
                  <a:solidFill>
                    <a:schemeClr val="bg2"/>
                  </a:solidFill>
                </a:ln>
              </a:rPr>
              <a:t>. </a:t>
            </a:r>
            <a:r>
              <a:rPr lang="cs-CZ" sz="2800" b="1" dirty="0" smtClean="0">
                <a:ln>
                  <a:solidFill>
                    <a:schemeClr val="bg2"/>
                  </a:solidFill>
                </a:ln>
              </a:rPr>
              <a:t>Když led zvážili,  zjistili, že  jeho hmotnost je </a:t>
            </a:r>
            <a:r>
              <a:rPr lang="cs-CZ" sz="2800" b="1" dirty="0" smtClean="0">
                <a:ln>
                  <a:solidFill>
                    <a:schemeClr val="bg2"/>
                  </a:solidFill>
                </a:ln>
              </a:rPr>
              <a:t>2 751 </a:t>
            </a:r>
            <a:r>
              <a:rPr lang="cs-CZ" sz="2800" b="1" dirty="0" smtClean="0">
                <a:ln>
                  <a:solidFill>
                    <a:schemeClr val="bg2"/>
                  </a:solidFill>
                </a:ln>
              </a:rPr>
              <a:t>kg. </a:t>
            </a:r>
            <a:r>
              <a:rPr lang="cs-CZ" sz="2800" b="1" dirty="0" smtClean="0">
                <a:ln>
                  <a:solidFill>
                    <a:schemeClr val="bg2"/>
                  </a:solidFill>
                </a:ln>
              </a:rPr>
              <a:t>Jaká je hustota ledu?</a:t>
            </a:r>
            <a:endParaRPr lang="cs-CZ" sz="2800" b="1" dirty="0">
              <a:ln>
                <a:solidFill>
                  <a:schemeClr val="bg2"/>
                </a:solidFill>
              </a:ln>
            </a:endParaRPr>
          </a:p>
        </p:txBody>
      </p:sp>
      <p:sp>
        <p:nvSpPr>
          <p:cNvPr id="6" name="Dvanáctiúhelník 5"/>
          <p:cNvSpPr/>
          <p:nvPr/>
        </p:nvSpPr>
        <p:spPr>
          <a:xfrm>
            <a:off x="0" y="1285860"/>
            <a:ext cx="500066" cy="642942"/>
          </a:xfrm>
          <a:prstGeom prst="dodec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Dvanáctiúhelník 6"/>
          <p:cNvSpPr/>
          <p:nvPr/>
        </p:nvSpPr>
        <p:spPr>
          <a:xfrm>
            <a:off x="0" y="2857496"/>
            <a:ext cx="500066" cy="642942"/>
          </a:xfrm>
          <a:prstGeom prst="dodec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" name="Dvanáctiúhelník 7"/>
          <p:cNvSpPr/>
          <p:nvPr/>
        </p:nvSpPr>
        <p:spPr>
          <a:xfrm>
            <a:off x="0" y="4714884"/>
            <a:ext cx="500066" cy="642942"/>
          </a:xfrm>
          <a:prstGeom prst="dodec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Vodorovný svitek 19"/>
          <p:cNvSpPr/>
          <p:nvPr/>
        </p:nvSpPr>
        <p:spPr>
          <a:xfrm>
            <a:off x="214282" y="0"/>
            <a:ext cx="2000264" cy="1033272"/>
          </a:xfrm>
          <a:prstGeom prst="horizontalScroll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14"/>
                </a:solidFill>
              </a:rPr>
              <a:t>Řešení</a:t>
            </a:r>
            <a:endParaRPr lang="cs-CZ" sz="2400" dirty="0">
              <a:solidFill>
                <a:srgbClr val="000014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000100" y="1357298"/>
            <a:ext cx="7143800" cy="461665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Olej má menší hustotu. Plave na vodě.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071538" y="2214554"/>
            <a:ext cx="7000924" cy="461665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Led má menší hustotu. Plave na vodě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71538" y="3257014"/>
            <a:ext cx="7072362" cy="397031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= 3 m</a:t>
            </a:r>
            <a:r>
              <a:rPr lang="cs-CZ" sz="2400" baseline="30000" dirty="0" smtClean="0"/>
              <a:t>3</a:t>
            </a:r>
          </a:p>
          <a:p>
            <a:r>
              <a:rPr lang="cs-CZ" sz="2400" dirty="0" smtClean="0"/>
              <a:t>m= 2751 kg</a:t>
            </a:r>
          </a:p>
          <a:p>
            <a:pPr>
              <a:buFont typeface="Symbol"/>
              <a:buChar char="r"/>
            </a:pPr>
            <a:r>
              <a:rPr lang="cs-CZ" sz="2400" u="sng" dirty="0" smtClean="0"/>
              <a:t>= ?           .</a:t>
            </a:r>
          </a:p>
          <a:p>
            <a:pPr>
              <a:buFont typeface="Symbol"/>
              <a:buChar char="r"/>
            </a:pPr>
            <a:r>
              <a:rPr lang="cs-CZ" sz="2400" dirty="0" smtClean="0">
                <a:sym typeface="Symbol"/>
              </a:rPr>
              <a:t> = m : V</a:t>
            </a:r>
          </a:p>
          <a:p>
            <a:pPr>
              <a:buFont typeface="Symbol"/>
              <a:buChar char="r"/>
            </a:pPr>
            <a:r>
              <a:rPr lang="cs-CZ" sz="2400" dirty="0" smtClean="0">
                <a:sym typeface="Symbol"/>
              </a:rPr>
              <a:t> =2751 : </a:t>
            </a:r>
            <a:r>
              <a:rPr lang="cs-CZ" sz="2400" dirty="0" smtClean="0">
                <a:sym typeface="Symbol"/>
              </a:rPr>
              <a:t>3</a:t>
            </a:r>
          </a:p>
          <a:p>
            <a:pPr>
              <a:buFont typeface="Symbol"/>
              <a:buChar char="r"/>
            </a:pPr>
            <a:endParaRPr lang="cs-CZ" sz="2400" dirty="0" smtClean="0">
              <a:sym typeface="Symbol"/>
            </a:endParaRPr>
          </a:p>
          <a:p>
            <a:pPr>
              <a:buFont typeface="Symbol"/>
              <a:buChar char="r"/>
            </a:pPr>
            <a:r>
              <a:rPr lang="cs-CZ" sz="2400" dirty="0" smtClean="0">
                <a:sym typeface="Symbol"/>
              </a:rPr>
              <a:t> </a:t>
            </a:r>
            <a:r>
              <a:rPr lang="cs-CZ" sz="2400" dirty="0" smtClean="0">
                <a:sym typeface="Symbol"/>
              </a:rPr>
              <a:t>= 917</a:t>
            </a:r>
            <a:r>
              <a:rPr lang="cs-CZ" sz="2400" dirty="0" smtClean="0">
                <a:sym typeface="Symbol"/>
              </a:rPr>
              <a:t>(       )</a:t>
            </a:r>
          </a:p>
          <a:p>
            <a:pPr>
              <a:buFont typeface="Symbol"/>
              <a:buChar char="r"/>
            </a:pPr>
            <a:endParaRPr lang="cs-CZ" sz="2400" dirty="0" smtClean="0">
              <a:sym typeface="Symbol"/>
            </a:endParaRPr>
          </a:p>
          <a:p>
            <a:r>
              <a:rPr lang="cs-CZ" sz="2400" dirty="0" smtClean="0">
                <a:sym typeface="Symbol"/>
              </a:rPr>
              <a:t>Hustota ledu je 917      </a:t>
            </a:r>
            <a:r>
              <a:rPr lang="cs-CZ" sz="2400" dirty="0" smtClean="0">
                <a:sym typeface="Symbol"/>
              </a:rPr>
              <a:t>.</a:t>
            </a:r>
            <a:endParaRPr lang="cs-CZ" sz="2400" dirty="0" smtClean="0"/>
          </a:p>
          <a:p>
            <a:pPr>
              <a:buFont typeface="Symbol"/>
              <a:buChar char="r"/>
            </a:pPr>
            <a:endParaRPr lang="cs-CZ" u="sng" dirty="0" smtClean="0"/>
          </a:p>
          <a:p>
            <a:pPr>
              <a:buFont typeface="Symbol"/>
              <a:buChar char="r"/>
            </a:pPr>
            <a:endParaRPr lang="cs-CZ" u="sng" dirty="0"/>
          </a:p>
        </p:txBody>
      </p:sp>
      <p:pic>
        <p:nvPicPr>
          <p:cNvPr id="24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77000"/>
          </a:blip>
          <a:srcRect/>
          <a:stretch>
            <a:fillRect/>
          </a:stretch>
        </p:blipFill>
        <p:spPr bwMode="auto">
          <a:xfrm>
            <a:off x="2428860" y="5357826"/>
            <a:ext cx="305773" cy="571504"/>
          </a:xfrm>
          <a:prstGeom prst="rect">
            <a:avLst/>
          </a:prstGeom>
          <a:noFill/>
        </p:spPr>
      </p:pic>
      <p:pic>
        <p:nvPicPr>
          <p:cNvPr id="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77000"/>
          </a:blip>
          <a:srcRect/>
          <a:stretch>
            <a:fillRect/>
          </a:stretch>
        </p:blipFill>
        <p:spPr bwMode="auto">
          <a:xfrm>
            <a:off x="4071934" y="5976104"/>
            <a:ext cx="357190" cy="667606"/>
          </a:xfrm>
          <a:prstGeom prst="rect">
            <a:avLst/>
          </a:prstGeom>
          <a:noFill/>
        </p:spPr>
      </p:pic>
      <p:sp>
        <p:nvSpPr>
          <p:cNvPr id="26" name="Dvanáctiúhelník 25"/>
          <p:cNvSpPr/>
          <p:nvPr/>
        </p:nvSpPr>
        <p:spPr>
          <a:xfrm>
            <a:off x="357158" y="1214422"/>
            <a:ext cx="500066" cy="642942"/>
          </a:xfrm>
          <a:prstGeom prst="dodec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7" name="Dvanáctiúhelník 26"/>
          <p:cNvSpPr/>
          <p:nvPr/>
        </p:nvSpPr>
        <p:spPr>
          <a:xfrm>
            <a:off x="285720" y="2214554"/>
            <a:ext cx="500066" cy="642942"/>
          </a:xfrm>
          <a:prstGeom prst="dodec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8" name="Dvanáctiúhelník 27"/>
          <p:cNvSpPr/>
          <p:nvPr/>
        </p:nvSpPr>
        <p:spPr>
          <a:xfrm>
            <a:off x="285720" y="3286124"/>
            <a:ext cx="500066" cy="642942"/>
          </a:xfrm>
          <a:prstGeom prst="dodec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488" y="50006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rgbClr val="5185ED"/>
                </a:solidFill>
              </a:rPr>
              <a:t>Zdroj obrázků: Galerie MS Office: </a:t>
            </a:r>
            <a:r>
              <a:rPr lang="cs-CZ" b="1" u="sng" dirty="0" smtClean="0">
                <a:solidFill>
                  <a:srgbClr val="5185ED"/>
                </a:solidFill>
                <a:hlinkClick r:id="rId2"/>
              </a:rPr>
              <a:t>www.office.</a:t>
            </a:r>
            <a:r>
              <a:rPr lang="cs-CZ" b="1" u="sng" dirty="0" err="1" smtClean="0">
                <a:solidFill>
                  <a:srgbClr val="5185ED"/>
                </a:solidFill>
                <a:hlinkClick r:id="rId2"/>
              </a:rPr>
              <a:t>microsoft.com</a:t>
            </a:r>
            <a:endParaRPr lang="cs-CZ" b="1" u="sng" dirty="0" smtClean="0">
              <a:solidFill>
                <a:srgbClr val="5185ED"/>
              </a:solidFill>
            </a:endParaRPr>
          </a:p>
          <a:p>
            <a:r>
              <a:rPr lang="cs-CZ" b="1" u="sng" dirty="0" smtClean="0">
                <a:solidFill>
                  <a:srgbClr val="5185ED"/>
                </a:solidFill>
              </a:rPr>
              <a:t>a vlastní práce.</a:t>
            </a:r>
            <a:endParaRPr lang="cs-CZ" dirty="0">
              <a:solidFill>
                <a:srgbClr val="5185ED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43042" y="928670"/>
            <a:ext cx="61436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Hustoty látek najdeme </a:t>
            </a:r>
            <a:endParaRPr lang="cs-CZ" sz="4400" dirty="0" smtClean="0"/>
          </a:p>
          <a:p>
            <a:r>
              <a:rPr lang="cs-CZ" sz="4400" dirty="0" smtClean="0"/>
              <a:t>v </a:t>
            </a:r>
            <a:r>
              <a:rPr lang="cs-CZ" sz="4400" dirty="0" smtClean="0"/>
              <a:t>tabulkách.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12">
      <a:dk1>
        <a:srgbClr val="000088"/>
      </a:dk1>
      <a:lt1>
        <a:sysClr val="window" lastClr="FFFFFF"/>
      </a:lt1>
      <a:dk2>
        <a:srgbClr val="00005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BF"/>
      </a:hlink>
      <a:folHlink>
        <a:srgbClr val="80008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599</TotalTime>
  <Words>555</Words>
  <Application>Microsoft Office PowerPoint</Application>
  <PresentationFormat>Předvádění na obrazovce (4:3)</PresentationFormat>
  <Paragraphs>98</Paragraphs>
  <Slides>15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Talent</vt:lpstr>
      <vt:lpstr>Rovnice</vt:lpstr>
      <vt:lpstr>Snímek 1</vt:lpstr>
      <vt:lpstr>Anotace: PowerPointová Prezentace  určená k seznámení s pojmem hustota a k upevňování dovedností výpočtu hustoty.</vt:lpstr>
      <vt:lpstr>Hustota  Hustota je fyzikální veličina. </vt:lpstr>
      <vt:lpstr>Máš tři stejně velké krychle z různých materiálů</vt:lpstr>
      <vt:lpstr>Každá z krychlí bude mít jinou hmotnost. Největší hmotnost má krychle z oceli, menší hmotnost má krychle z hliníku          a nejmenší hmotnost má dřevěná krychle.</vt:lpstr>
      <vt:lpstr>V každém tomto tělese, i když mají stejnou velikost (stejný objem), bude jiné množství látky. Všechny tyto souvislosti vyjadřuje fyzikální veličina hustota.</vt:lpstr>
      <vt:lpstr>Hustota</vt:lpstr>
      <vt:lpstr>Jednotkou objemu je 1 m3        další jednotkou je také  1 cm3 .    Jednotkou hmotnosti je 1 kg        další jednotkou je  také 1 g. </vt:lpstr>
      <vt:lpstr>Jednotkou hmotnosti  je kilogram a jednotkou objemu metr krychlový.     Jednotkou hustoty je </vt:lpstr>
      <vt:lpstr>Hustota Hustota je fyzikální veličina značíme ji . </vt:lpstr>
      <vt:lpstr>Dva metry krychlové dřeva mají hmotnost 1,2 tuny. Vypočítej hustotu dřeva.</vt:lpstr>
      <vt:lpstr>1 cm3 vody má  hmotnost 1g. 1 m3   vody má hmotnost 1 000 kg</vt:lpstr>
      <vt:lpstr>Která látka má menší hustotu, voda nebo olej? Svou odpověď zdůvodni.</vt:lpstr>
      <vt:lpstr>Snímek 14</vt:lpstr>
      <vt:lpstr>Snímek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94</cp:revision>
  <dcterms:created xsi:type="dcterms:W3CDTF">2012-04-04T19:20:41Z</dcterms:created>
  <dcterms:modified xsi:type="dcterms:W3CDTF">2013-01-29T18:23:36Z</dcterms:modified>
</cp:coreProperties>
</file>