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60" r:id="rId1"/>
    <p:sldMasterId id="2147483773" r:id="rId2"/>
  </p:sldMasterIdLst>
  <p:notesMasterIdLst>
    <p:notesMasterId r:id="rId33"/>
  </p:notesMasterIdLst>
  <p:sldIdLst>
    <p:sldId id="256" r:id="rId3"/>
    <p:sldId id="257" r:id="rId4"/>
    <p:sldId id="258" r:id="rId5"/>
    <p:sldId id="259" r:id="rId6"/>
    <p:sldId id="260" r:id="rId7"/>
    <p:sldId id="261" r:id="rId8"/>
    <p:sldId id="262" r:id="rId9"/>
    <p:sldId id="263" r:id="rId10"/>
    <p:sldId id="279" r:id="rId11"/>
    <p:sldId id="278" r:id="rId12"/>
    <p:sldId id="264" r:id="rId13"/>
    <p:sldId id="265" r:id="rId14"/>
    <p:sldId id="266" r:id="rId15"/>
    <p:sldId id="284" r:id="rId16"/>
    <p:sldId id="267" r:id="rId17"/>
    <p:sldId id="268" r:id="rId18"/>
    <p:sldId id="269" r:id="rId19"/>
    <p:sldId id="270" r:id="rId20"/>
    <p:sldId id="273" r:id="rId21"/>
    <p:sldId id="271" r:id="rId22"/>
    <p:sldId id="283" r:id="rId23"/>
    <p:sldId id="282" r:id="rId24"/>
    <p:sldId id="272" r:id="rId25"/>
    <p:sldId id="274" r:id="rId26"/>
    <p:sldId id="275" r:id="rId27"/>
    <p:sldId id="276" r:id="rId28"/>
    <p:sldId id="277" r:id="rId29"/>
    <p:sldId id="280" r:id="rId30"/>
    <p:sldId id="281" r:id="rId31"/>
    <p:sldId id="285" r:id="rId32"/>
  </p:sldIdLst>
  <p:sldSz cx="9144000" cy="6858000" type="screen4x3"/>
  <p:notesSz cx="6858000" cy="9144000"/>
  <p:embeddedFontLst>
    <p:embeddedFont>
      <p:font typeface="Century Gothic" pitchFamily="34" charset="0"/>
      <p:regular r:id="rId34"/>
      <p:bold r:id="rId35"/>
      <p:italic r:id="rId36"/>
      <p:boldItalic r:id="rId37"/>
    </p:embeddedFont>
    <p:embeddedFont>
      <p:font typeface="Calibri" pitchFamily="34" charset="0"/>
      <p:regular r:id="rId38"/>
      <p:bold r:id="rId39"/>
      <p:italic r:id="rId40"/>
      <p:boldItalic r:id="rId41"/>
    </p:embeddedFont>
    <p:embeddedFont>
      <p:font typeface="Palatino Linotype" pitchFamily="18" charset="0"/>
      <p:regular r:id="rId42"/>
      <p:bold r:id="rId43"/>
      <p:italic r:id="rId44"/>
      <p:boldItalic r:id="rId45"/>
    </p:embeddedFont>
    <p:embeddedFont>
      <p:font typeface="Verdana" pitchFamily="34" charset="0"/>
      <p:regular r:id="rId46"/>
      <p:bold r:id="rId47"/>
      <p:italic r:id="rId48"/>
      <p:boldItalic r:id="rId49"/>
    </p:embeddedFont>
    <p:embeddedFont>
      <p:font typeface="Bookman Old Style" pitchFamily="18" charset="0"/>
      <p:regular r:id="rId50"/>
      <p:bold r:id="rId51"/>
      <p:italic r:id="rId52"/>
      <p:boldItalic r:id="rId53"/>
    </p:embeddedFont>
    <p:embeddedFont>
      <p:font typeface="Georgia" pitchFamily="18" charset="0"/>
      <p:regular r:id="rId54"/>
      <p:bold r:id="rId55"/>
      <p:italic r:id="rId56"/>
      <p:boldItalic r:id="rId57"/>
    </p:embeddedFont>
  </p:embeddedFontLst>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p:cViewPr>
        <p:scale>
          <a:sx n="75" d="100"/>
          <a:sy n="75" d="100"/>
        </p:scale>
        <p:origin x="-124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font" Target="fonts/font6.fntdata"/><Relationship Id="rId21" Type="http://schemas.openxmlformats.org/officeDocument/2006/relationships/slide" Target="slides/slide19.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font" Target="fonts/font14.fntdata"/><Relationship Id="rId50" Type="http://schemas.openxmlformats.org/officeDocument/2006/relationships/font" Target="fonts/font17.fntdata"/><Relationship Id="rId55" Type="http://schemas.openxmlformats.org/officeDocument/2006/relationships/font" Target="fonts/font22.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font" Target="fonts/font8.fntdata"/><Relationship Id="rId54" Type="http://schemas.openxmlformats.org/officeDocument/2006/relationships/font" Target="fonts/font21.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font" Target="fonts/font12.fntdata"/><Relationship Id="rId53" Type="http://schemas.openxmlformats.org/officeDocument/2006/relationships/font" Target="fonts/font20.fntdata"/><Relationship Id="rId58"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font" Target="fonts/font3.fntdata"/><Relationship Id="rId49" Type="http://schemas.openxmlformats.org/officeDocument/2006/relationships/font" Target="fonts/font16.fntdata"/><Relationship Id="rId57" Type="http://schemas.openxmlformats.org/officeDocument/2006/relationships/font" Target="fonts/font24.fntdata"/><Relationship Id="rId61"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font" Target="fonts/font11.fntdata"/><Relationship Id="rId52" Type="http://schemas.openxmlformats.org/officeDocument/2006/relationships/font" Target="fonts/font19.fntdata"/><Relationship Id="rId6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font" Target="fonts/font2.fntdata"/><Relationship Id="rId43" Type="http://schemas.openxmlformats.org/officeDocument/2006/relationships/font" Target="fonts/font10.fntdata"/><Relationship Id="rId48" Type="http://schemas.openxmlformats.org/officeDocument/2006/relationships/font" Target="fonts/font15.fntdata"/><Relationship Id="rId56" Type="http://schemas.openxmlformats.org/officeDocument/2006/relationships/font" Target="fonts/font23.fntdata"/><Relationship Id="rId8" Type="http://schemas.openxmlformats.org/officeDocument/2006/relationships/slide" Target="slides/slide6.xml"/><Relationship Id="rId51" Type="http://schemas.openxmlformats.org/officeDocument/2006/relationships/font" Target="fonts/font18.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font" Target="fonts/font5.fntdata"/><Relationship Id="rId46" Type="http://schemas.openxmlformats.org/officeDocument/2006/relationships/font" Target="fonts/font13.fntdata"/><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5365F4-7D07-4F61-B683-4EBBA9EB42CF}" type="datetimeFigureOut">
              <a:rPr lang="cs-CZ" smtClean="0"/>
              <a:t>3.1.2013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A34CD9-1C7C-4EA3-AD0A-4782AC8933FC}" type="slidenum">
              <a:rPr lang="cs-CZ" smtClean="0"/>
              <a:t>‹#›</a:t>
            </a:fld>
            <a:endParaRPr lang="cs-CZ"/>
          </a:p>
        </p:txBody>
      </p:sp>
    </p:spTree>
    <p:extLst>
      <p:ext uri="{BB962C8B-B14F-4D97-AF65-F5344CB8AC3E}">
        <p14:creationId xmlns:p14="http://schemas.microsoft.com/office/powerpoint/2010/main" val="2752915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a:buFont typeface="Wingdings" pitchFamily="2" charset="2"/>
              <a:buChar char="v"/>
            </a:pPr>
            <a:r>
              <a:rPr lang="en-GB" b="1" dirty="0" smtClean="0">
                <a:solidFill>
                  <a:srgbClr val="C00000"/>
                </a:solidFill>
                <a:latin typeface="Georgia" pitchFamily="18" charset="0"/>
                <a:cs typeface="Times New Roman" pitchFamily="18" charset="0"/>
              </a:rPr>
              <a:t>Tools</a:t>
            </a:r>
            <a:r>
              <a:rPr lang="en-GB" dirty="0" smtClean="0">
                <a:solidFill>
                  <a:schemeClr val="tx1"/>
                </a:solidFill>
                <a:latin typeface="Georgia" pitchFamily="18" charset="0"/>
                <a:cs typeface="Times New Roman" pitchFamily="18" charset="0"/>
              </a:rPr>
              <a:t> (first sharp tools used as weapons), </a:t>
            </a:r>
            <a:r>
              <a:rPr lang="en-GB" b="1" dirty="0" smtClean="0">
                <a:solidFill>
                  <a:schemeClr val="tx1"/>
                </a:solidFill>
                <a:latin typeface="Georgia" pitchFamily="18" charset="0"/>
                <a:cs typeface="Times New Roman" pitchFamily="18" charset="0"/>
              </a:rPr>
              <a:t>muscle power</a:t>
            </a:r>
            <a:endParaRPr lang="cs-CZ" b="1" dirty="0" smtClean="0">
              <a:solidFill>
                <a:schemeClr val="tx1"/>
              </a:solidFill>
              <a:latin typeface="Georgia" pitchFamily="18" charset="0"/>
              <a:cs typeface="Times New Roman" pitchFamily="18" charset="0"/>
            </a:endParaRPr>
          </a:p>
          <a:p>
            <a:pPr>
              <a:buFont typeface="Wingdings" pitchFamily="2" charset="2"/>
              <a:buChar char="v"/>
            </a:pPr>
            <a:r>
              <a:rPr lang="cs-CZ" b="1" dirty="0" err="1" smtClean="0">
                <a:solidFill>
                  <a:schemeClr val="tx1"/>
                </a:solidFill>
                <a:latin typeface="Georgia" pitchFamily="18" charset="0"/>
                <a:cs typeface="Times New Roman" pitchFamily="18" charset="0"/>
              </a:rPr>
              <a:t>The</a:t>
            </a:r>
            <a:r>
              <a:rPr lang="cs-CZ" b="1" dirty="0" smtClean="0">
                <a:solidFill>
                  <a:schemeClr val="tx1"/>
                </a:solidFill>
                <a:latin typeface="Georgia" pitchFamily="18" charset="0"/>
                <a:cs typeface="Times New Roman" pitchFamily="18" charset="0"/>
              </a:rPr>
              <a:t> </a:t>
            </a:r>
            <a:r>
              <a:rPr lang="cs-CZ" b="1" dirty="0" err="1" smtClean="0">
                <a:solidFill>
                  <a:schemeClr val="tx1"/>
                </a:solidFill>
                <a:latin typeface="Georgia" pitchFamily="18" charset="0"/>
                <a:cs typeface="Times New Roman" pitchFamily="18" charset="0"/>
              </a:rPr>
              <a:t>wheel</a:t>
            </a:r>
            <a:r>
              <a:rPr lang="cs-CZ" b="1" baseline="0" dirty="0" smtClean="0">
                <a:solidFill>
                  <a:schemeClr val="tx1"/>
                </a:solidFill>
                <a:latin typeface="Georgia" pitchFamily="18" charset="0"/>
                <a:cs typeface="Times New Roman" pitchFamily="18" charset="0"/>
              </a:rPr>
              <a:t> - </a:t>
            </a:r>
            <a:r>
              <a:rPr lang="en-GB" dirty="0" smtClean="0">
                <a:solidFill>
                  <a:schemeClr val="tx1"/>
                </a:solidFill>
                <a:latin typeface="Georgia" pitchFamily="18" charset="0"/>
                <a:cs typeface="Times New Roman" pitchFamily="18" charset="0"/>
              </a:rPr>
              <a:t>(around 4500 BC, the longest –</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used and important invention, alternative source of power - waterwheels and windmills</a:t>
            </a:r>
            <a:r>
              <a:rPr lang="cs-CZ" dirty="0" smtClean="0">
                <a:solidFill>
                  <a:schemeClr val="tx1"/>
                </a:solidFill>
                <a:latin typeface="Georgia" pitchFamily="18" charset="0"/>
                <a:cs typeface="Times New Roman" pitchFamily="18" charset="0"/>
              </a:rPr>
              <a:t>)</a:t>
            </a:r>
          </a:p>
          <a:p>
            <a:pPr marL="0" marR="0" indent="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b="1" dirty="0" smtClean="0">
                <a:solidFill>
                  <a:srgbClr val="C00000"/>
                </a:solidFill>
                <a:latin typeface="Georgia" pitchFamily="18" charset="0"/>
                <a:cs typeface="Times New Roman" pitchFamily="18" charset="0"/>
              </a:rPr>
              <a:t>Gunpowder</a:t>
            </a:r>
            <a:r>
              <a:rPr lang="en-GB" b="1"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(substance, to make forward the bullet, Roger Bacon -</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English friar, philosopher)</a:t>
            </a:r>
            <a:endParaRPr lang="cs-CZ" dirty="0" smtClean="0">
              <a:solidFill>
                <a:schemeClr val="tx1"/>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 typeface="Wingdings" pitchFamily="2" charset="2"/>
              <a:buChar char="v"/>
              <a:tabLst/>
              <a:defRPr/>
            </a:pPr>
            <a:r>
              <a:rPr lang="en-GB" b="1" dirty="0" smtClean="0">
                <a:solidFill>
                  <a:srgbClr val="C00000"/>
                </a:solidFill>
                <a:latin typeface="Georgia" pitchFamily="18" charset="0"/>
                <a:cs typeface="Times New Roman" pitchFamily="18" charset="0"/>
              </a:rPr>
              <a:t>Printing</a:t>
            </a:r>
            <a:r>
              <a:rPr lang="en-GB" dirty="0" smtClean="0">
                <a:solidFill>
                  <a:schemeClr val="tx1"/>
                </a:solidFill>
                <a:latin typeface="Georgia" pitchFamily="18" charset="0"/>
                <a:cs typeface="Times New Roman" pitchFamily="18" charset="0"/>
              </a:rPr>
              <a:t> – Johannes Guttenberg (the first mechanical printing machine in 1440s, the Bible)</a:t>
            </a:r>
            <a:endParaRPr lang="cs-CZ" dirty="0" smtClean="0">
              <a:solidFill>
                <a:schemeClr val="tx1"/>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 typeface="Wingdings" pitchFamily="2" charset="2"/>
              <a:buChar char="v"/>
              <a:tabLst/>
              <a:defRPr/>
            </a:pPr>
            <a:endParaRPr lang="cs-CZ" dirty="0" smtClean="0">
              <a:solidFill>
                <a:schemeClr val="tx1"/>
              </a:solidFill>
              <a:latin typeface="Georgia" pitchFamily="18" charset="0"/>
              <a:cs typeface="Times New Roman" pitchFamily="18" charset="0"/>
            </a:endParaRPr>
          </a:p>
          <a:p>
            <a:pPr>
              <a:buFont typeface="Wingdings" pitchFamily="2" charset="2"/>
              <a:buChar char="v"/>
            </a:pPr>
            <a:endParaRPr lang="cs-CZ" b="1" dirty="0">
              <a:solidFill>
                <a:schemeClr val="tx1"/>
              </a:solidFill>
              <a:latin typeface="Georgia" pitchFamily="18" charset="0"/>
              <a:cs typeface="Times New Roman" pitchFamily="18" charset="0"/>
            </a:endParaRPr>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4</a:t>
            </a:fld>
            <a:endParaRPr lang="cs-CZ"/>
          </a:p>
        </p:txBody>
      </p:sp>
    </p:spTree>
    <p:extLst>
      <p:ext uri="{BB962C8B-B14F-4D97-AF65-F5344CB8AC3E}">
        <p14:creationId xmlns:p14="http://schemas.microsoft.com/office/powerpoint/2010/main" val="828868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en-GB" b="1" dirty="0" smtClean="0">
                <a:solidFill>
                  <a:srgbClr val="C00000"/>
                </a:solidFill>
                <a:latin typeface="Georgia" pitchFamily="18" charset="0"/>
                <a:cs typeface="Times New Roman" pitchFamily="18" charset="0"/>
              </a:rPr>
              <a:t>The star catalogue</a:t>
            </a:r>
            <a:r>
              <a:rPr lang="cs-CZ" b="1" dirty="0" smtClean="0">
                <a:solidFill>
                  <a:srgbClr val="C00000"/>
                </a:solidFill>
                <a:latin typeface="Georgia" pitchFamily="18" charset="0"/>
                <a:cs typeface="Times New Roman" pitchFamily="18" charset="0"/>
              </a:rPr>
              <a:t> - </a:t>
            </a:r>
            <a:r>
              <a:rPr lang="en-GB" dirty="0" smtClean="0">
                <a:solidFill>
                  <a:schemeClr val="tx1"/>
                </a:solidFill>
                <a:latin typeface="Georgia" pitchFamily="18" charset="0"/>
                <a:cs typeface="Times New Roman" pitchFamily="18" charset="0"/>
              </a:rPr>
              <a:t>the first to publish telescopically determined locations of southern stars, + he was the first to calculate the orbit of a comet later named after him – Halley´s Comet</a:t>
            </a:r>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5</a:t>
            </a:fld>
            <a:endParaRPr lang="cs-CZ"/>
          </a:p>
        </p:txBody>
      </p:sp>
    </p:spTree>
    <p:extLst>
      <p:ext uri="{BB962C8B-B14F-4D97-AF65-F5344CB8AC3E}">
        <p14:creationId xmlns:p14="http://schemas.microsoft.com/office/powerpoint/2010/main" val="3618806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171450" indent="-171450">
              <a:buFont typeface="Wingdings" pitchFamily="2" charset="2"/>
              <a:buChar char="Ø"/>
            </a:pPr>
            <a:r>
              <a:rPr lang="en-GB" dirty="0" smtClean="0">
                <a:solidFill>
                  <a:schemeClr val="tx1"/>
                </a:solidFill>
                <a:latin typeface="Times New Roman" pitchFamily="18" charset="0"/>
                <a:cs typeface="Times New Roman" pitchFamily="18" charset="0"/>
              </a:rPr>
              <a:t>(the invention of machines for spinning</a:t>
            </a:r>
            <a:r>
              <a:rPr lang="cs-CZ" dirty="0" smtClean="0">
                <a:solidFill>
                  <a:schemeClr val="tx1"/>
                </a:solidFill>
                <a:latin typeface="Times New Roman" pitchFamily="18" charset="0"/>
                <a:cs typeface="Times New Roman" pitchFamily="18" charset="0"/>
              </a:rPr>
              <a:t>)</a:t>
            </a:r>
          </a:p>
          <a:p>
            <a:pPr marL="171450" indent="-171450">
              <a:buFont typeface="Wingdings" pitchFamily="2" charset="2"/>
              <a:buChar char="Ø"/>
            </a:pPr>
            <a:r>
              <a:rPr lang="en-GB" dirty="0" smtClean="0">
                <a:solidFill>
                  <a:schemeClr val="tx1"/>
                </a:solidFill>
                <a:latin typeface="Times New Roman" pitchFamily="18" charset="0"/>
                <a:cs typeface="Times New Roman" pitchFamily="18" charset="0"/>
              </a:rPr>
              <a:t>(people moved from the countryside to work in factories)</a:t>
            </a:r>
            <a:endParaRPr lang="cs-CZ" dirty="0" smtClean="0">
              <a:solidFill>
                <a:schemeClr val="tx1"/>
              </a:solidFill>
              <a:latin typeface="Times New Roman" pitchFamily="18" charset="0"/>
              <a:cs typeface="Times New Roman" pitchFamily="18" charset="0"/>
            </a:endParaRPr>
          </a:p>
          <a:p>
            <a:pPr marL="171450" indent="-171450">
              <a:buFont typeface="Wingdings" pitchFamily="2" charset="2"/>
              <a:buChar char="Ø"/>
            </a:pPr>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7</a:t>
            </a:fld>
            <a:endParaRPr lang="cs-CZ"/>
          </a:p>
        </p:txBody>
      </p:sp>
    </p:spTree>
    <p:extLst>
      <p:ext uri="{BB962C8B-B14F-4D97-AF65-F5344CB8AC3E}">
        <p14:creationId xmlns:p14="http://schemas.microsoft.com/office/powerpoint/2010/main" val="545363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solidFill>
                  <a:schemeClr val="tx1"/>
                </a:solidFill>
                <a:latin typeface="Times New Roman" pitchFamily="18" charset="0"/>
                <a:cs typeface="Times New Roman" pitchFamily="18" charset="0"/>
              </a:rPr>
              <a:t>Isambard</a:t>
            </a:r>
            <a:r>
              <a:rPr lang="en-GB" dirty="0" smtClean="0">
                <a:solidFill>
                  <a:schemeClr val="tx1"/>
                </a:solidFill>
                <a:latin typeface="Times New Roman" pitchFamily="18" charset="0"/>
                <a:cs typeface="Times New Roman" pitchFamily="18" charset="0"/>
              </a:rPr>
              <a:t> Kingdom Brunel (great Victorian engineering projects, </a:t>
            </a:r>
            <a:r>
              <a:rPr lang="en-GB" i="1" dirty="0" smtClean="0">
                <a:solidFill>
                  <a:schemeClr val="tx1"/>
                </a:solidFill>
                <a:latin typeface="Times New Roman" pitchFamily="18" charset="0"/>
                <a:cs typeface="Times New Roman" pitchFamily="18" charset="0"/>
              </a:rPr>
              <a:t>The Great Western</a:t>
            </a:r>
            <a:r>
              <a:rPr lang="en-GB" dirty="0" smtClean="0">
                <a:solidFill>
                  <a:schemeClr val="tx1"/>
                </a:solidFill>
                <a:latin typeface="Times New Roman" pitchFamily="18" charset="0"/>
                <a:cs typeface="Times New Roman" pitchFamily="18" charset="0"/>
              </a:rPr>
              <a:t> was the first steamship to travel across the Atlantic, </a:t>
            </a:r>
            <a:r>
              <a:rPr lang="en-GB" i="1" dirty="0" smtClean="0">
                <a:solidFill>
                  <a:schemeClr val="tx1"/>
                </a:solidFill>
                <a:latin typeface="Times New Roman" pitchFamily="18" charset="0"/>
                <a:cs typeface="Times New Roman" pitchFamily="18" charset="0"/>
              </a:rPr>
              <a:t>The</a:t>
            </a:r>
            <a:r>
              <a:rPr lang="cs-CZ" i="1" dirty="0" smtClean="0">
                <a:solidFill>
                  <a:schemeClr val="tx1"/>
                </a:solidFill>
                <a:latin typeface="Times New Roman" pitchFamily="18" charset="0"/>
                <a:cs typeface="Times New Roman" pitchFamily="18" charset="0"/>
              </a:rPr>
              <a:t> G</a:t>
            </a:r>
            <a:r>
              <a:rPr lang="en-GB" i="1" dirty="0" err="1" smtClean="0">
                <a:solidFill>
                  <a:schemeClr val="tx1"/>
                </a:solidFill>
                <a:latin typeface="Times New Roman" pitchFamily="18" charset="0"/>
                <a:cs typeface="Times New Roman" pitchFamily="18" charset="0"/>
              </a:rPr>
              <a:t>reat</a:t>
            </a:r>
            <a:r>
              <a:rPr lang="en-GB" i="1" dirty="0" smtClean="0">
                <a:solidFill>
                  <a:schemeClr val="tx1"/>
                </a:solidFill>
                <a:latin typeface="Times New Roman" pitchFamily="18" charset="0"/>
                <a:cs typeface="Times New Roman" pitchFamily="18" charset="0"/>
              </a:rPr>
              <a:t> Eastern</a:t>
            </a:r>
            <a:r>
              <a:rPr lang="en-GB" dirty="0" smtClean="0">
                <a:solidFill>
                  <a:schemeClr val="tx1"/>
                </a:solidFill>
                <a:latin typeface="Times New Roman" pitchFamily="18" charset="0"/>
                <a:cs typeface="Times New Roman" pitchFamily="18" charset="0"/>
              </a:rPr>
              <a:t> laid the first telegraph cable from Britain to America in 1858)</a:t>
            </a:r>
            <a:endParaRPr lang="cs-CZ" dirty="0" smtClean="0">
              <a:solidFill>
                <a:schemeClr val="tx1"/>
              </a:solidFill>
              <a:latin typeface="Times New Roman" pitchFamily="18" charset="0"/>
              <a:cs typeface="Times New Roman" pitchFamily="18" charset="0"/>
            </a:endParaRPr>
          </a:p>
          <a:p>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8</a:t>
            </a:fld>
            <a:endParaRPr lang="cs-CZ"/>
          </a:p>
        </p:txBody>
      </p:sp>
    </p:spTree>
    <p:extLst>
      <p:ext uri="{BB962C8B-B14F-4D97-AF65-F5344CB8AC3E}">
        <p14:creationId xmlns:p14="http://schemas.microsoft.com/office/powerpoint/2010/main" val="2845731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Tx/>
              <a:buChar char="-"/>
              <a:tabLst/>
              <a:defRPr/>
            </a:pPr>
            <a:r>
              <a:rPr lang="cs-CZ" dirty="0" smtClean="0">
                <a:solidFill>
                  <a:schemeClr val="tx1"/>
                </a:solidFill>
                <a:latin typeface="Georgia" pitchFamily="18" charset="0"/>
                <a:cs typeface="Times New Roman" pitchFamily="18" charset="0"/>
              </a:rPr>
              <a:t>g</a:t>
            </a:r>
            <a:r>
              <a:rPr lang="en-GB" dirty="0" err="1" smtClean="0">
                <a:solidFill>
                  <a:schemeClr val="tx1"/>
                </a:solidFill>
                <a:latin typeface="Georgia" pitchFamily="18" charset="0"/>
                <a:cs typeface="Times New Roman" pitchFamily="18" charset="0"/>
              </a:rPr>
              <a:t>reater</a:t>
            </a:r>
            <a:r>
              <a:rPr lang="en-GB" dirty="0" smtClean="0">
                <a:solidFill>
                  <a:schemeClr val="tx1"/>
                </a:solidFill>
                <a:latin typeface="Georgia" pitchFamily="18" charset="0"/>
                <a:cs typeface="Times New Roman" pitchFamily="18" charset="0"/>
              </a:rPr>
              <a:t> variety of textiles, clothing, shoes, household and domestic items</a:t>
            </a:r>
            <a:endParaRPr lang="cs-CZ" dirty="0" smtClean="0">
              <a:solidFill>
                <a:schemeClr val="tx1"/>
              </a:solidFill>
              <a:latin typeface="Georgia" pitchFamily="18" charset="0"/>
              <a:cs typeface="Times New Roman" pitchFamily="18" charset="0"/>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dirty="0" smtClean="0">
                <a:solidFill>
                  <a:schemeClr val="tx1"/>
                </a:solidFill>
                <a:latin typeface="Georgia" pitchFamily="18" charset="0"/>
                <a:cs typeface="Times New Roman" pitchFamily="18" charset="0"/>
              </a:rPr>
              <a:t>The Great Exhibition of 1851 marked the peak of British economic dominance</a:t>
            </a:r>
            <a:r>
              <a:rPr lang="cs-CZ" dirty="0" smtClean="0">
                <a:solidFill>
                  <a:schemeClr val="tx1"/>
                </a:solidFill>
                <a:latin typeface="Georgia" pitchFamily="18" charset="0"/>
                <a:cs typeface="Times New Roman" pitchFamily="18" charset="0"/>
              </a:rPr>
              <a:t>.</a:t>
            </a: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dirty="0" smtClean="0">
                <a:solidFill>
                  <a:schemeClr val="tx1"/>
                </a:solidFill>
                <a:latin typeface="Georgia" pitchFamily="18" charset="0"/>
                <a:cs typeface="Times New Roman" pitchFamily="18" charset="0"/>
              </a:rPr>
              <a:t>At the heart of the Second Industrial Revolution was electric power</a:t>
            </a:r>
            <a:endParaRPr lang="cs-CZ" dirty="0" smtClean="0">
              <a:solidFill>
                <a:schemeClr val="tx1"/>
              </a:solidFill>
              <a:latin typeface="Georgia" pitchFamily="18" charset="0"/>
              <a:cs typeface="Times New Roman" pitchFamily="18" charset="0"/>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endParaRPr lang="cs-CZ" dirty="0" smtClean="0">
              <a:solidFill>
                <a:schemeClr val="tx1"/>
              </a:solidFill>
              <a:latin typeface="Georgia" pitchFamily="18" charset="0"/>
              <a:cs typeface="Times New Roman" pitchFamily="18" charset="0"/>
            </a:endParaRPr>
          </a:p>
          <a:p>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13</a:t>
            </a:fld>
            <a:endParaRPr lang="cs-CZ"/>
          </a:p>
        </p:txBody>
      </p:sp>
    </p:spTree>
    <p:extLst>
      <p:ext uri="{BB962C8B-B14F-4D97-AF65-F5344CB8AC3E}">
        <p14:creationId xmlns:p14="http://schemas.microsoft.com/office/powerpoint/2010/main" val="23464605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rgbClr val="C00000"/>
                </a:solidFill>
                <a:latin typeface="Georgia" pitchFamily="18" charset="0"/>
                <a:cs typeface="Times New Roman" pitchFamily="18" charset="0"/>
              </a:rPr>
              <a:t>Jet engine</a:t>
            </a:r>
            <a:r>
              <a:rPr lang="cs-CZ" b="1" dirty="0" smtClean="0">
                <a:solidFill>
                  <a:srgbClr val="C00000"/>
                </a:solidFill>
                <a:latin typeface="Georgia" pitchFamily="18" charset="0"/>
                <a:cs typeface="Times New Roman" pitchFamily="18" charset="0"/>
              </a:rPr>
              <a:t> </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Frank Whittle (a British Royal Air Force engineer officer)</a:t>
            </a:r>
          </a:p>
          <a:p>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15</a:t>
            </a:fld>
            <a:endParaRPr lang="cs-CZ"/>
          </a:p>
        </p:txBody>
      </p:sp>
    </p:spTree>
    <p:extLst>
      <p:ext uri="{BB962C8B-B14F-4D97-AF65-F5344CB8AC3E}">
        <p14:creationId xmlns:p14="http://schemas.microsoft.com/office/powerpoint/2010/main" val="2605570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rgbClr val="C00000"/>
                </a:solidFill>
                <a:latin typeface="Georgia" pitchFamily="18" charset="0"/>
                <a:cs typeface="Times New Roman" pitchFamily="18" charset="0"/>
              </a:rPr>
              <a:t>Microchip</a:t>
            </a:r>
            <a:r>
              <a:rPr lang="cs-CZ" b="1" dirty="0" smtClean="0">
                <a:solidFill>
                  <a:srgbClr val="C00000"/>
                </a:solidFill>
                <a:latin typeface="Georgia" pitchFamily="18" charset="0"/>
                <a:cs typeface="Times New Roman" pitchFamily="18" charset="0"/>
              </a:rPr>
              <a:t> </a:t>
            </a:r>
            <a:r>
              <a:rPr lang="cs-CZ" b="1"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Jack </a:t>
            </a:r>
            <a:r>
              <a:rPr lang="en-GB" dirty="0" err="1" smtClean="0">
                <a:solidFill>
                  <a:schemeClr val="tx1"/>
                </a:solidFill>
                <a:latin typeface="Georgia" pitchFamily="18" charset="0"/>
                <a:cs typeface="Times New Roman" pitchFamily="18" charset="0"/>
              </a:rPr>
              <a:t>Kilby</a:t>
            </a:r>
            <a:r>
              <a:rPr lang="en-GB" dirty="0" smtClean="0">
                <a:solidFill>
                  <a:schemeClr val="tx1"/>
                </a:solidFill>
                <a:latin typeface="Georgia" pitchFamily="18" charset="0"/>
                <a:cs typeface="Times New Roman" pitchFamily="18" charset="0"/>
              </a:rPr>
              <a:t> (American)</a:t>
            </a:r>
            <a:endParaRPr lang="en-GB" b="1" dirty="0" smtClean="0">
              <a:solidFill>
                <a:srgbClr val="C00000"/>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rgbClr val="C00000"/>
                </a:solidFill>
                <a:latin typeface="Georgia" pitchFamily="18" charset="0"/>
                <a:cs typeface="Times New Roman" pitchFamily="18" charset="0"/>
              </a:rPr>
              <a:t>CD </a:t>
            </a:r>
            <a:r>
              <a:rPr lang="en-GB" dirty="0" smtClean="0">
                <a:solidFill>
                  <a:schemeClr val="tx1"/>
                </a:solidFill>
                <a:latin typeface="Georgia" pitchFamily="18" charset="0"/>
                <a:cs typeface="Times New Roman" pitchFamily="18" charset="0"/>
              </a:rPr>
              <a:t>– James </a:t>
            </a:r>
            <a:r>
              <a:rPr lang="en-GB" dirty="0" err="1" smtClean="0">
                <a:solidFill>
                  <a:schemeClr val="tx1"/>
                </a:solidFill>
                <a:latin typeface="Georgia" pitchFamily="18" charset="0"/>
                <a:cs typeface="Times New Roman" pitchFamily="18" charset="0"/>
              </a:rPr>
              <a:t>Russel</a:t>
            </a:r>
            <a:r>
              <a:rPr lang="en-GB" dirty="0" smtClean="0">
                <a:solidFill>
                  <a:schemeClr val="tx1"/>
                </a:solidFill>
                <a:latin typeface="Georgia" pitchFamily="18" charset="0"/>
                <a:cs typeface="Times New Roman" pitchFamily="18" charset="0"/>
              </a:rPr>
              <a:t> (the digital </a:t>
            </a:r>
            <a:r>
              <a:rPr lang="en-GB" dirty="0" err="1" smtClean="0">
                <a:solidFill>
                  <a:schemeClr val="tx1"/>
                </a:solidFill>
                <a:latin typeface="Georgia" pitchFamily="18" charset="0"/>
                <a:cs typeface="Times New Roman" pitchFamily="18" charset="0"/>
              </a:rPr>
              <a:t>compa</a:t>
            </a:r>
            <a:r>
              <a:rPr lang="cs-CZ" dirty="0" smtClean="0">
                <a:solidFill>
                  <a:schemeClr val="tx1"/>
                </a:solidFill>
                <a:latin typeface="Georgia" pitchFamily="18" charset="0"/>
                <a:cs typeface="Times New Roman" pitchFamily="18" charset="0"/>
              </a:rPr>
              <a:t>c</a:t>
            </a:r>
            <a:r>
              <a:rPr lang="en-GB" dirty="0" smtClean="0">
                <a:solidFill>
                  <a:schemeClr val="tx1"/>
                </a:solidFill>
                <a:latin typeface="Georgia" pitchFamily="18" charset="0"/>
                <a:cs typeface="Times New Roman" pitchFamily="18" charset="0"/>
              </a:rPr>
              <a:t>t disc)</a:t>
            </a:r>
            <a:endParaRPr lang="cs-CZ" dirty="0" smtClean="0">
              <a:solidFill>
                <a:schemeClr val="tx1"/>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cs-CZ" dirty="0" smtClean="0">
              <a:solidFill>
                <a:schemeClr val="tx1"/>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rgbClr val="C00000"/>
                </a:solidFill>
                <a:latin typeface="Georgia" pitchFamily="18" charset="0"/>
                <a:cs typeface="Times New Roman" pitchFamily="18" charset="0"/>
              </a:rPr>
              <a:t>Personal Computers</a:t>
            </a:r>
            <a:r>
              <a:rPr lang="cs-CZ" dirty="0" smtClean="0">
                <a:solidFill>
                  <a:schemeClr val="tx1"/>
                </a:solidFill>
                <a:latin typeface="Georgia" pitchFamily="18" charset="0"/>
                <a:cs typeface="Times New Roman" pitchFamily="18" charset="0"/>
              </a:rPr>
              <a:t> (1976 Apple I, 1977 Apple II, 1981 IBM PC)</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rgbClr val="C00000"/>
                </a:solidFill>
                <a:latin typeface="Georgia" pitchFamily="18" charset="0"/>
                <a:cs typeface="Times New Roman" pitchFamily="18" charset="0"/>
              </a:rPr>
              <a:t>Mobile Phone</a:t>
            </a:r>
            <a:r>
              <a:rPr lang="cs-CZ" b="1" dirty="0" smtClean="0">
                <a:solidFill>
                  <a:srgbClr val="C00000"/>
                </a:solidFill>
                <a:latin typeface="Georgia" pitchFamily="18" charset="0"/>
                <a:cs typeface="Times New Roman" pitchFamily="18" charset="0"/>
              </a:rPr>
              <a:t> </a:t>
            </a:r>
            <a:r>
              <a:rPr lang="cs-CZ" dirty="0" smtClean="0">
                <a:solidFill>
                  <a:schemeClr val="tx1"/>
                </a:solidFill>
                <a:latin typeface="Georgia" pitchFamily="18" charset="0"/>
                <a:cs typeface="Times New Roman" pitchFamily="18" charset="0"/>
              </a:rPr>
              <a:t>– Martin Cooper (portable cell </a:t>
            </a:r>
            <a:r>
              <a:rPr lang="en-GB" dirty="0" smtClean="0">
                <a:solidFill>
                  <a:schemeClr val="tx1"/>
                </a:solidFill>
                <a:latin typeface="Georgia" pitchFamily="18" charset="0"/>
                <a:cs typeface="Times New Roman" pitchFamily="18" charset="0"/>
              </a:rPr>
              <a:t>phone</a:t>
            </a:r>
            <a:r>
              <a:rPr lang="cs-CZ" dirty="0" smtClean="0">
                <a:solidFill>
                  <a:schemeClr val="tx1"/>
                </a:solidFill>
                <a:latin typeface="Georgia" pitchFamily="18" charset="0"/>
                <a:cs typeface="Times New Roman" pitchFamily="18" charset="0"/>
              </a:rPr>
              <a:t>)</a:t>
            </a:r>
          </a:p>
          <a:p>
            <a:pPr marL="0" marR="0" indent="0" algn="l" defTabSz="914400" rtl="0" eaLnBrk="1" fontAlgn="auto" latinLnBrk="0" hangingPunct="1">
              <a:lnSpc>
                <a:spcPct val="100000"/>
              </a:lnSpc>
              <a:spcBef>
                <a:spcPts val="0"/>
              </a:spcBef>
              <a:spcAft>
                <a:spcPts val="0"/>
              </a:spcAft>
              <a:buClrTx/>
              <a:buSzTx/>
              <a:buFontTx/>
              <a:buNone/>
              <a:tabLst/>
              <a:defRPr/>
            </a:pPr>
            <a:r>
              <a:rPr lang="en-GB" b="1" dirty="0" smtClean="0">
                <a:solidFill>
                  <a:srgbClr val="C00000"/>
                </a:solidFill>
                <a:latin typeface="Georgia" pitchFamily="18" charset="0"/>
                <a:cs typeface="Times New Roman" pitchFamily="18" charset="0"/>
              </a:rPr>
              <a:t>WWW</a:t>
            </a:r>
            <a:r>
              <a:rPr lang="cs-CZ" b="1" dirty="0" smtClean="0">
                <a:solidFill>
                  <a:srgbClr val="C00000"/>
                </a:solidFill>
                <a:latin typeface="Georgia" pitchFamily="18" charset="0"/>
                <a:cs typeface="Times New Roman" pitchFamily="18" charset="0"/>
              </a:rPr>
              <a:t> </a:t>
            </a:r>
            <a:r>
              <a:rPr lang="cs-CZ" dirty="0" smtClean="0">
                <a:solidFill>
                  <a:schemeClr val="tx1"/>
                </a:solidFill>
                <a:latin typeface="Georgia" pitchFamily="18" charset="0"/>
                <a:cs typeface="Times New Roman" pitchFamily="18" charset="0"/>
              </a:rPr>
              <a:t>(</a:t>
            </a:r>
            <a:r>
              <a:rPr lang="cs-CZ" dirty="0" err="1" smtClean="0">
                <a:solidFill>
                  <a:schemeClr val="tx1"/>
                </a:solidFill>
                <a:latin typeface="Georgia" pitchFamily="18" charset="0"/>
                <a:cs typeface="Times New Roman" pitchFamily="18" charset="0"/>
              </a:rPr>
              <a:t>Tim</a:t>
            </a:r>
            <a:r>
              <a:rPr lang="cs-CZ" dirty="0" smtClean="0">
                <a:solidFill>
                  <a:schemeClr val="tx1"/>
                </a:solidFill>
                <a:latin typeface="Georgia" pitchFamily="18" charset="0"/>
                <a:cs typeface="Times New Roman" pitchFamily="18" charset="0"/>
              </a:rPr>
              <a:t> </a:t>
            </a:r>
            <a:r>
              <a:rPr lang="cs-CZ" dirty="0" err="1" smtClean="0">
                <a:solidFill>
                  <a:schemeClr val="tx1"/>
                </a:solidFill>
                <a:latin typeface="Georgia" pitchFamily="18" charset="0"/>
                <a:cs typeface="Times New Roman" pitchFamily="18" charset="0"/>
              </a:rPr>
              <a:t>Berners-Lee</a:t>
            </a:r>
            <a:r>
              <a:rPr lang="cs-CZ" dirty="0" smtClean="0">
                <a:solidFill>
                  <a:schemeClr val="tx1"/>
                </a:solidFill>
                <a:latin typeface="Georgia" pitchFamily="18" charset="0"/>
                <a:cs typeface="Times New Roman" pitchFamily="18" charset="0"/>
              </a:rPr>
              <a:t>) </a:t>
            </a:r>
            <a:r>
              <a:rPr lang="cs-CZ" b="1" dirty="0" smtClean="0">
                <a:solidFill>
                  <a:srgbClr val="C00000"/>
                </a:solidFill>
                <a:latin typeface="Georgia" pitchFamily="18" charset="0"/>
                <a:cs typeface="Times New Roman" pitchFamily="18" charset="0"/>
              </a:rPr>
              <a:t>+ </a:t>
            </a:r>
            <a:r>
              <a:rPr lang="cs-CZ" b="1" dirty="0" err="1" smtClean="0">
                <a:solidFill>
                  <a:srgbClr val="C00000"/>
                </a:solidFill>
                <a:latin typeface="Georgia" pitchFamily="18" charset="0"/>
                <a:cs typeface="Times New Roman" pitchFamily="18" charset="0"/>
              </a:rPr>
              <a:t>the</a:t>
            </a:r>
            <a:r>
              <a:rPr lang="cs-CZ" b="1" dirty="0" smtClean="0">
                <a:solidFill>
                  <a:srgbClr val="C00000"/>
                </a:solidFill>
                <a:latin typeface="Georgia" pitchFamily="18" charset="0"/>
                <a:cs typeface="Times New Roman" pitchFamily="18" charset="0"/>
              </a:rPr>
              <a:t> Internet </a:t>
            </a:r>
            <a:r>
              <a:rPr lang="cs-CZ" dirty="0" smtClean="0">
                <a:solidFill>
                  <a:schemeClr val="tx1"/>
                </a:solidFill>
                <a:latin typeface="Georgia" pitchFamily="18" charset="0"/>
                <a:cs typeface="Times New Roman" pitchFamily="18" charset="0"/>
              </a:rPr>
              <a:t>(</a:t>
            </a:r>
            <a:r>
              <a:rPr lang="cs-CZ" dirty="0" err="1" smtClean="0">
                <a:solidFill>
                  <a:schemeClr val="tx1"/>
                </a:solidFill>
                <a:latin typeface="Georgia" pitchFamily="18" charset="0"/>
                <a:cs typeface="Times New Roman" pitchFamily="18" charset="0"/>
              </a:rPr>
              <a:t>the</a:t>
            </a:r>
            <a:r>
              <a:rPr lang="cs-CZ" dirty="0" smtClean="0">
                <a:solidFill>
                  <a:schemeClr val="tx1"/>
                </a:solidFill>
                <a:latin typeface="Georgia" pitchFamily="18" charset="0"/>
                <a:cs typeface="Times New Roman" pitchFamily="18" charset="0"/>
              </a:rPr>
              <a:t> US </a:t>
            </a:r>
            <a:r>
              <a:rPr lang="cs-CZ" dirty="0" err="1" smtClean="0">
                <a:solidFill>
                  <a:schemeClr val="tx1"/>
                </a:solidFill>
                <a:latin typeface="Georgia" pitchFamily="18" charset="0"/>
                <a:cs typeface="Times New Roman" pitchFamily="18" charset="0"/>
              </a:rPr>
              <a:t>government</a:t>
            </a:r>
            <a:r>
              <a:rPr lang="cs-CZ" dirty="0" smtClean="0">
                <a:solidFill>
                  <a:schemeClr val="tx1"/>
                </a:solidFill>
                <a:latin typeface="Georgia" pitchFamily="18" charset="0"/>
                <a:cs typeface="Times New Roman" pitchFamily="18" charset="0"/>
              </a:rPr>
              <a:t>)</a:t>
            </a:r>
          </a:p>
          <a:p>
            <a:pPr marL="0" marR="0" indent="0" algn="l" defTabSz="914400" rtl="0" eaLnBrk="1" fontAlgn="auto" latinLnBrk="0" hangingPunct="1">
              <a:lnSpc>
                <a:spcPct val="100000"/>
              </a:lnSpc>
              <a:spcBef>
                <a:spcPts val="0"/>
              </a:spcBef>
              <a:spcAft>
                <a:spcPts val="0"/>
              </a:spcAft>
              <a:buClrTx/>
              <a:buSzTx/>
              <a:buFontTx/>
              <a:buNone/>
              <a:tabLst/>
              <a:defRPr/>
            </a:pPr>
            <a:r>
              <a:rPr lang="cs-CZ" b="1" dirty="0" smtClean="0">
                <a:solidFill>
                  <a:srgbClr val="C00000"/>
                </a:solidFill>
                <a:latin typeface="Georgia" pitchFamily="18" charset="0"/>
                <a:cs typeface="Times New Roman" pitchFamily="18" charset="0"/>
              </a:rPr>
              <a:t>IP telefony </a:t>
            </a:r>
            <a:r>
              <a:rPr lang="cs-CZ" dirty="0" smtClean="0">
                <a:solidFill>
                  <a:schemeClr val="tx1"/>
                </a:solidFill>
                <a:latin typeface="Georgia" pitchFamily="18" charset="0"/>
                <a:cs typeface="Times New Roman" pitchFamily="18" charset="0"/>
              </a:rPr>
              <a:t>(</a:t>
            </a:r>
            <a:r>
              <a:rPr lang="en-GB" dirty="0" smtClean="0">
                <a:solidFill>
                  <a:schemeClr val="tx1"/>
                </a:solidFill>
                <a:latin typeface="Georgia" pitchFamily="18" charset="0"/>
                <a:cs typeface="Times New Roman" pitchFamily="18" charset="0"/>
              </a:rPr>
              <a:t>telephone calls and videoconferencing from computer to computer for free e.g. Skype</a:t>
            </a:r>
            <a:r>
              <a:rPr lang="cs-CZ" dirty="0" smtClean="0">
                <a:solidFill>
                  <a:schemeClr val="tx1"/>
                </a:solidFill>
                <a:latin typeface="Georgia" pitchFamily="18" charset="0"/>
                <a:cs typeface="Times New Roman" pitchFamily="18" charset="0"/>
              </a:rPr>
              <a:t>)</a:t>
            </a:r>
            <a:endParaRPr lang="cs-CZ" dirty="0" smtClean="0">
              <a:solidFill>
                <a:srgbClr val="C00000"/>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cs-CZ" b="1" dirty="0" smtClean="0">
              <a:solidFill>
                <a:srgbClr val="C00000"/>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cs-CZ" b="1" dirty="0" smtClean="0">
              <a:solidFill>
                <a:srgbClr val="C00000"/>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rgbClr val="C00000"/>
              </a:solidFill>
              <a:latin typeface="Georgia"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cs-CZ" dirty="0" smtClean="0">
              <a:solidFill>
                <a:schemeClr val="tx1"/>
              </a:solidFill>
              <a:latin typeface="Georgia" pitchFamily="18" charset="0"/>
              <a:cs typeface="Times New Roman" pitchFamily="18" charset="0"/>
            </a:endParaRPr>
          </a:p>
          <a:p>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20</a:t>
            </a:fld>
            <a:endParaRPr lang="cs-CZ"/>
          </a:p>
        </p:txBody>
      </p:sp>
    </p:spTree>
    <p:extLst>
      <p:ext uri="{BB962C8B-B14F-4D97-AF65-F5344CB8AC3E}">
        <p14:creationId xmlns:p14="http://schemas.microsoft.com/office/powerpoint/2010/main" val="3479448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23</a:t>
            </a:fld>
            <a:endParaRPr lang="cs-CZ"/>
          </a:p>
        </p:txBody>
      </p:sp>
    </p:spTree>
    <p:extLst>
      <p:ext uri="{BB962C8B-B14F-4D97-AF65-F5344CB8AC3E}">
        <p14:creationId xmlns:p14="http://schemas.microsoft.com/office/powerpoint/2010/main" val="1743994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Virginia </a:t>
            </a:r>
            <a:r>
              <a:rPr lang="cs-CZ" dirty="0" err="1" smtClean="0"/>
              <a:t>Apgar</a:t>
            </a:r>
            <a:r>
              <a:rPr lang="cs-CZ" dirty="0" smtClean="0"/>
              <a:t> - </a:t>
            </a:r>
            <a:r>
              <a:rPr lang="en-GB" sz="1200" dirty="0" smtClean="0">
                <a:effectLst/>
              </a:rPr>
              <a:t>a professor of anaesthesiology</a:t>
            </a:r>
            <a:r>
              <a:rPr lang="cs-CZ" sz="1200" dirty="0" smtClean="0">
                <a:effectLst/>
              </a:rPr>
              <a:t>, </a:t>
            </a:r>
            <a:r>
              <a:rPr lang="en-GB" sz="1200" dirty="0" smtClean="0">
                <a:effectLst/>
              </a:rPr>
              <a:t>scores the new-born's heart rate, respiration, muscle tone, reflex response, and colour</a:t>
            </a:r>
            <a:r>
              <a:rPr lang="cs-CZ" sz="1200" dirty="0" smtClean="0">
                <a:effectLst/>
              </a:rPr>
              <a:t>, </a:t>
            </a:r>
            <a:r>
              <a:rPr lang="en-GB" sz="1200" noProof="0" dirty="0" smtClean="0">
                <a:effectLst/>
              </a:rPr>
              <a:t>used till</a:t>
            </a:r>
            <a:r>
              <a:rPr lang="en-GB" sz="1200" baseline="0" noProof="0" dirty="0" smtClean="0">
                <a:effectLst/>
              </a:rPr>
              <a:t> now, </a:t>
            </a:r>
            <a:r>
              <a:rPr lang="en-GB" sz="1200" baseline="0" noProof="0" dirty="0" err="1" smtClean="0">
                <a:effectLst/>
              </a:rPr>
              <a:t>immeditely</a:t>
            </a:r>
            <a:r>
              <a:rPr lang="en-GB" sz="1200" baseline="0" noProof="0" dirty="0" smtClean="0">
                <a:effectLst/>
              </a:rPr>
              <a:t> after a birth</a:t>
            </a:r>
            <a:endParaRPr lang="cs-CZ" sz="1200" baseline="0" noProof="0" dirty="0" smtClean="0">
              <a:effectLst/>
            </a:endParaRPr>
          </a:p>
          <a:p>
            <a:r>
              <a:rPr lang="en-GB" sz="1200" dirty="0" smtClean="0">
                <a:effectLst/>
              </a:rPr>
              <a:t>Gertrude Belle Elion</a:t>
            </a:r>
            <a:r>
              <a:rPr lang="cs-CZ" sz="1200" dirty="0" smtClean="0">
                <a:effectLst/>
              </a:rPr>
              <a:t> - </a:t>
            </a:r>
            <a:r>
              <a:rPr lang="en-GB" sz="1200" kern="1200" dirty="0" smtClean="0">
                <a:solidFill>
                  <a:schemeClr val="tx1"/>
                </a:solidFill>
                <a:effectLst/>
                <a:latin typeface="+mn-lt"/>
                <a:ea typeface="+mn-ea"/>
                <a:cs typeface="+mn-cs"/>
              </a:rPr>
              <a:t>a Nobel Prize winning biochemist</a:t>
            </a:r>
            <a:endParaRPr lang="en-GB" sz="1200" baseline="0" noProof="0" dirty="0" smtClean="0">
              <a:effectLst/>
            </a:endParaRPr>
          </a:p>
          <a:p>
            <a:pPr marL="0" marR="0" indent="0" algn="l" defTabSz="914400" rtl="0" eaLnBrk="1" fontAlgn="auto" latinLnBrk="0" hangingPunct="1">
              <a:lnSpc>
                <a:spcPct val="100000"/>
              </a:lnSpc>
              <a:spcBef>
                <a:spcPts val="0"/>
              </a:spcBef>
              <a:spcAft>
                <a:spcPts val="0"/>
              </a:spcAft>
              <a:buClrTx/>
              <a:buSzTx/>
              <a:buFontTx/>
              <a:buNone/>
              <a:tabLst/>
              <a:defRPr/>
            </a:pPr>
            <a:r>
              <a:rPr lang="cs-CZ" sz="1200" kern="1200" dirty="0" err="1" smtClean="0">
                <a:solidFill>
                  <a:schemeClr val="tx1"/>
                </a:solidFill>
                <a:effectLst/>
                <a:latin typeface="+mn-lt"/>
                <a:ea typeface="+mn-ea"/>
                <a:cs typeface="+mn-cs"/>
              </a:rPr>
              <a:t>Hopper</a:t>
            </a:r>
            <a:r>
              <a:rPr lang="cs-CZ" sz="1200" kern="1200" dirty="0" smtClean="0">
                <a:solidFill>
                  <a:schemeClr val="tx1"/>
                </a:solidFill>
                <a:effectLst/>
                <a:latin typeface="+mn-lt"/>
                <a:ea typeface="+mn-ea"/>
                <a:cs typeface="+mn-cs"/>
              </a:rPr>
              <a:t>, </a:t>
            </a:r>
            <a:r>
              <a:rPr lang="cs-CZ" sz="1200" kern="1200" dirty="0" err="1" smtClean="0">
                <a:solidFill>
                  <a:schemeClr val="tx1"/>
                </a:solidFill>
                <a:effectLst/>
                <a:latin typeface="+mn-lt"/>
                <a:ea typeface="+mn-ea"/>
                <a:cs typeface="+mn-cs"/>
              </a:rPr>
              <a:t>Grace</a:t>
            </a:r>
            <a:r>
              <a:rPr lang="cs-CZ" sz="1200" kern="1200" dirty="0" smtClean="0">
                <a:solidFill>
                  <a:schemeClr val="tx1"/>
                </a:solidFill>
                <a:effectLst/>
                <a:latin typeface="+mn-lt"/>
                <a:ea typeface="+mn-ea"/>
                <a:cs typeface="+mn-cs"/>
              </a:rPr>
              <a:t> M. - </a:t>
            </a:r>
            <a:r>
              <a:rPr lang="en-GB" sz="1200" kern="1200" dirty="0" smtClean="0">
                <a:solidFill>
                  <a:schemeClr val="tx1"/>
                </a:solidFill>
                <a:effectLst/>
                <a:latin typeface="+mn-lt"/>
                <a:ea typeface="+mn-ea"/>
                <a:cs typeface="+mn-cs"/>
              </a:rPr>
              <a:t>a US naval officer and mathematician</a:t>
            </a:r>
            <a:endParaRPr lang="cs-CZ" sz="1200" kern="1200" dirty="0" smtClean="0">
              <a:solidFill>
                <a:schemeClr val="tx1"/>
              </a:solidFill>
              <a:effectLst/>
              <a:latin typeface="+mn-lt"/>
              <a:ea typeface="+mn-ea"/>
              <a:cs typeface="+mn-cs"/>
            </a:endParaRPr>
          </a:p>
          <a:p>
            <a:endParaRPr lang="cs-CZ" dirty="0"/>
          </a:p>
        </p:txBody>
      </p:sp>
      <p:sp>
        <p:nvSpPr>
          <p:cNvPr id="4" name="Zástupný symbol pro číslo snímku 3"/>
          <p:cNvSpPr>
            <a:spLocks noGrp="1"/>
          </p:cNvSpPr>
          <p:nvPr>
            <p:ph type="sldNum" sz="quarter" idx="10"/>
          </p:nvPr>
        </p:nvSpPr>
        <p:spPr/>
        <p:txBody>
          <a:bodyPr/>
          <a:lstStyle/>
          <a:p>
            <a:fld id="{71A34CD9-1C7C-4EA3-AD0A-4782AC8933FC}" type="slidenum">
              <a:rPr lang="cs-CZ" smtClean="0"/>
              <a:t>24</a:t>
            </a:fld>
            <a:endParaRPr lang="cs-CZ"/>
          </a:p>
        </p:txBody>
      </p:sp>
    </p:spTree>
    <p:extLst>
      <p:ext uri="{BB962C8B-B14F-4D97-AF65-F5344CB8AC3E}">
        <p14:creationId xmlns:p14="http://schemas.microsoft.com/office/powerpoint/2010/main" val="35683270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blipFill dpi="0" rotWithShape="1">
          <a:blip r:embed="rId2">
            <a:lum/>
          </a:blip>
          <a:srcRect/>
          <a:stretch>
            <a:fillRect l="-2000" r="-2000"/>
          </a:stretch>
        </a:blipFill>
        <a:effectLst/>
      </p:bgPr>
    </p:bg>
    <p:spTree>
      <p:nvGrpSpPr>
        <p:cNvPr id="1" name=""/>
        <p:cNvGrpSpPr/>
        <p:nvPr/>
      </p:nvGrpSpPr>
      <p:grpSpPr>
        <a:xfrm>
          <a:off x="0" y="0"/>
          <a:ext cx="0" cy="0"/>
          <a:chOff x="0" y="0"/>
          <a:chExt cx="0" cy="0"/>
        </a:xfrm>
      </p:grpSpPr>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
        <p:nvSpPr>
          <p:cNvPr id="2" name="Title 1"/>
          <p:cNvSpPr>
            <a:spLocks noGrp="1"/>
          </p:cNvSpPr>
          <p:nvPr>
            <p:ph type="ctrTitle"/>
          </p:nvPr>
        </p:nvSpPr>
        <p:spPr>
          <a:xfrm>
            <a:off x="685800" y="2071678"/>
            <a:ext cx="7774632" cy="997282"/>
          </a:xfrm>
        </p:spPr>
        <p:txBody>
          <a:bodyPr anchor="b">
            <a:noAutofit/>
          </a:bodyPr>
          <a:lstStyle>
            <a:lvl1pPr>
              <a:lnSpc>
                <a:spcPct val="100000"/>
              </a:lnSpc>
              <a:defRPr sz="2800" cap="small" baseline="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C2583FC6-98E3-4817-A823-02847B694C6F}" type="datetimeFigureOut">
              <a:rPr lang="cs-CZ" smtClean="0"/>
              <a:pPr/>
              <a:t>3.1.2013</a:t>
            </a:fld>
            <a:endParaRPr lang="cs-CZ"/>
          </a:p>
        </p:txBody>
      </p:sp>
      <p:sp>
        <p:nvSpPr>
          <p:cNvPr id="8" name="Slide Number Placeholder 7"/>
          <p:cNvSpPr>
            <a:spLocks noGrp="1"/>
          </p:cNvSpPr>
          <p:nvPr>
            <p:ph type="sldNum" sz="quarter" idx="11"/>
          </p:nvPr>
        </p:nvSpPr>
        <p:spPr/>
        <p:txBody>
          <a:bodyPr/>
          <a:lstStyle/>
          <a:p>
            <a:fld id="{B737E477-D391-4165-A77F-C9D579ADD3BE}" type="slidenum">
              <a:rPr lang="cs-CZ" smtClean="0"/>
              <a:pPr/>
              <a:t>‹#›</a:t>
            </a:fld>
            <a:endParaRPr lang="cs-CZ"/>
          </a:p>
        </p:txBody>
      </p:sp>
      <p:sp>
        <p:nvSpPr>
          <p:cNvPr id="9" name="Footer Placeholder 8"/>
          <p:cNvSpPr>
            <a:spLocks noGrp="1"/>
          </p:cNvSpPr>
          <p:nvPr>
            <p:ph type="ftr" sz="quarter" idx="12"/>
          </p:nvPr>
        </p:nvSpPr>
        <p:spPr>
          <a:xfrm>
            <a:off x="323528" y="6309320"/>
            <a:ext cx="5713035" cy="365125"/>
          </a:xfrm>
        </p:spPr>
        <p:txBody>
          <a:bodyPr/>
          <a:lstStyle/>
          <a:p>
            <a:endParaRPr lang="cs-CZ" smtClean="0"/>
          </a:p>
          <a:p>
            <a:endParaRPr lang="cs-CZ" dirty="0"/>
          </a:p>
        </p:txBody>
      </p:sp>
      <p:pic>
        <p:nvPicPr>
          <p:cNvPr id="10" name="Obrázek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2" name="Title 1"/>
          <p:cNvSpPr>
            <a:spLocks noGrp="1"/>
          </p:cNvSpPr>
          <p:nvPr>
            <p:ph type="title"/>
          </p:nvPr>
        </p:nvSpPr>
        <p:spPr/>
        <p:txBody>
          <a:bodyPr/>
          <a:lstStyle>
            <a:lvl1pPr>
              <a:defRPr sz="2800"/>
            </a:lvl1pPr>
          </a:lstStyle>
          <a:p>
            <a:r>
              <a:rPr lang="cs-CZ" smtClean="0"/>
              <a:t>Kliknutím lze upravit styl.</a:t>
            </a:r>
            <a:endParaRPr lang="en-US" dirty="0"/>
          </a:p>
        </p:txBody>
      </p:sp>
      <p:sp>
        <p:nvSpPr>
          <p:cNvPr id="3" name="Content Placeholder 2"/>
          <p:cNvSpPr>
            <a:spLocks noGrp="1"/>
          </p:cNvSpPr>
          <p:nvPr>
            <p:ph idx="1"/>
          </p:nvPr>
        </p:nvSpPr>
        <p:spPr>
          <a:xfrm>
            <a:off x="457200" y="1600201"/>
            <a:ext cx="8219256" cy="3998976"/>
          </a:xfrm>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a:xfrm>
            <a:off x="659165" y="6356350"/>
            <a:ext cx="2626951" cy="365125"/>
          </a:xfrm>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Zdroje a literatura">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428604"/>
            <a:ext cx="8229600" cy="840156"/>
          </a:xfrm>
        </p:spPr>
        <p:txBody>
          <a:bodyPr/>
          <a:lstStyle>
            <a:lvl1pPr>
              <a:defRPr sz="2800"/>
            </a:lvl1pPr>
          </a:lstStyle>
          <a:p>
            <a:r>
              <a:rPr lang="cs-CZ" dirty="0" smtClean="0"/>
              <a:t>Zdroje a použitá literatura</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9" name="TextovéPole 8"/>
          <p:cNvSpPr txBox="1"/>
          <p:nvPr userDrawn="1"/>
        </p:nvSpPr>
        <p:spPr>
          <a:xfrm>
            <a:off x="714348" y="5715016"/>
            <a:ext cx="7672293" cy="400110"/>
          </a:xfrm>
          <a:prstGeom prst="rect">
            <a:avLst/>
          </a:prstGeom>
          <a:noFill/>
        </p:spPr>
        <p:txBody>
          <a:bodyPr wrap="none" rtlCol="0">
            <a:spAutoFit/>
          </a:bodyPr>
          <a:lstStyle/>
          <a:p>
            <a:pPr algn="ctr"/>
            <a:r>
              <a:rPr lang="cs-CZ" sz="1000" b="0" i="0" kern="1200" dirty="0" smtClean="0">
                <a:solidFill>
                  <a:schemeClr val="tx1"/>
                </a:solidFill>
                <a:latin typeface="Bookman Old Style" pitchFamily="18" charset="0"/>
                <a:ea typeface="+mn-ea"/>
                <a:cs typeface="+mn-cs"/>
              </a:rPr>
              <a:t>Materiál je určen pro bezplatné používání pro potřeby výuky a vzdělávání na všech typech škol a školských zařízeních. </a:t>
            </a:r>
          </a:p>
          <a:p>
            <a:pPr algn="ctr"/>
            <a:r>
              <a:rPr lang="cs-CZ" sz="1000" b="0" i="0" kern="1200" dirty="0" smtClean="0">
                <a:solidFill>
                  <a:schemeClr val="tx1"/>
                </a:solidFill>
                <a:latin typeface="Bookman Old Style" pitchFamily="18" charset="0"/>
                <a:ea typeface="+mn-ea"/>
                <a:cs typeface="+mn-cs"/>
              </a:rPr>
              <a:t>Jakékoliv další využití podléhá autorskému zákonu.</a:t>
            </a:r>
            <a:endParaRPr lang="cs-CZ" sz="1000" dirty="0">
              <a:latin typeface="Bookman Old Style" pitchFamily="18" charset="0"/>
            </a:endParaRPr>
          </a:p>
        </p:txBody>
      </p:sp>
    </p:spTree>
    <p:extLst>
      <p:ext uri="{BB962C8B-B14F-4D97-AF65-F5344CB8AC3E}">
        <p14:creationId xmlns:p14="http://schemas.microsoft.com/office/powerpoint/2010/main" val="3599116310"/>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Obrázek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cs-CZ" smtClean="0"/>
              <a:t>Kliknutím lze upravit styl.</a:t>
            </a:r>
            <a:endParaRPr lang="en-US" dirty="0"/>
          </a:p>
        </p:txBody>
      </p:sp>
      <p:sp>
        <p:nvSpPr>
          <p:cNvPr id="4" name="Content Placeholder 3"/>
          <p:cNvSpPr>
            <a:spLocks noGrp="1"/>
          </p:cNvSpPr>
          <p:nvPr>
            <p:ph sz="half" idx="2"/>
          </p:nvPr>
        </p:nvSpPr>
        <p:spPr>
          <a:xfrm>
            <a:off x="4648200" y="1600201"/>
            <a:ext cx="4100264" cy="3998976"/>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
        <p:nvSpPr>
          <p:cNvPr id="9" name="Content Placeholder 8"/>
          <p:cNvSpPr>
            <a:spLocks noGrp="1"/>
          </p:cNvSpPr>
          <p:nvPr>
            <p:ph sz="quarter" idx="13"/>
          </p:nvPr>
        </p:nvSpPr>
        <p:spPr>
          <a:xfrm>
            <a:off x="365760" y="1600200"/>
            <a:ext cx="4062224" cy="39989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pic>
        <p:nvPicPr>
          <p:cNvPr id="11" name="Obrázek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92088"/>
          </a:xfrm>
        </p:spPr>
        <p:txBody>
          <a:bodyPr/>
          <a:lstStyle>
            <a:lvl1pPr>
              <a:defRPr sz="2800"/>
            </a:lvl1pPr>
          </a:lstStyle>
          <a:p>
            <a:r>
              <a:rPr lang="cs-CZ" smtClean="0"/>
              <a:t>Kliknutím lze upravit styl.</a:t>
            </a:r>
            <a:endParaRPr lang="en-US" dirty="0"/>
          </a:p>
        </p:txBody>
      </p:sp>
      <p:sp>
        <p:nvSpPr>
          <p:cNvPr id="3" name="Text Placeholder 2"/>
          <p:cNvSpPr>
            <a:spLocks noGrp="1"/>
          </p:cNvSpPr>
          <p:nvPr>
            <p:ph type="body" idx="1"/>
          </p:nvPr>
        </p:nvSpPr>
        <p:spPr>
          <a:xfrm>
            <a:off x="457200" y="1268760"/>
            <a:ext cx="4040188"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268760"/>
            <a:ext cx="4041775"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C2583FC6-98E3-4817-A823-02847B694C6F}" type="datetimeFigureOut">
              <a:rPr lang="cs-CZ" smtClean="0"/>
              <a:pPr/>
              <a:t>3.1.2013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737E477-D391-4165-A77F-C9D579ADD3BE}" type="slidenum">
              <a:rPr lang="cs-CZ" smtClean="0"/>
              <a:pPr/>
              <a:t>‹#›</a:t>
            </a:fld>
            <a:endParaRPr lang="cs-CZ"/>
          </a:p>
        </p:txBody>
      </p:sp>
      <p:sp>
        <p:nvSpPr>
          <p:cNvPr id="11" name="Content Placeholder 10"/>
          <p:cNvSpPr>
            <a:spLocks noGrp="1"/>
          </p:cNvSpPr>
          <p:nvPr>
            <p:ph sz="quarter" idx="13"/>
          </p:nvPr>
        </p:nvSpPr>
        <p:spPr>
          <a:xfrm>
            <a:off x="457200" y="2060848"/>
            <a:ext cx="4135586" cy="3538328"/>
          </a:xfrm>
        </p:spPr>
        <p:txBody>
          <a:bodyPr/>
          <a:lstStyle>
            <a:lvl1pPr>
              <a:defRPr sz="1800"/>
            </a:lvl1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060848"/>
            <a:ext cx="4075880" cy="3538329"/>
          </a:xfrm>
        </p:spPr>
        <p:txBody>
          <a:bodyPr/>
          <a:lstStyle>
            <a:lvl1pPr>
              <a:defRPr sz="1800"/>
            </a:lvl1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pic>
        <p:nvPicPr>
          <p:cNvPr id="14" name="Obrázek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04"/>
            <a:ext cx="8229600" cy="768148"/>
          </a:xfrm>
        </p:spPr>
        <p:txBody>
          <a:bodyPr/>
          <a:lstStyle>
            <a:lvl1pPr>
              <a:defRPr sz="2800"/>
            </a:lvl1p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2583FC6-98E3-4817-A823-02847B694C6F}" type="datetimeFigureOut">
              <a:rPr lang="cs-CZ" smtClean="0"/>
              <a:pPr/>
              <a:t>3.1.2013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83FC6-98E3-4817-A823-02847B694C6F}" type="datetimeFigureOut">
              <a:rPr lang="cs-CZ" smtClean="0"/>
              <a:pPr/>
              <a:t>3.1.2013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737E477-D391-4165-A77F-C9D579ADD3BE}" type="slidenum">
              <a:rPr lang="cs-CZ" smtClean="0"/>
              <a:pPr/>
              <a:t>‹#›</a:t>
            </a:fld>
            <a:endParaRPr lang="cs-CZ"/>
          </a:p>
        </p:txBody>
      </p:sp>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428604"/>
            <a:ext cx="3008313" cy="1933596"/>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500041"/>
            <a:ext cx="5004991" cy="5099135"/>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1"/>
            <a:ext cx="2985393" cy="3160776"/>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0" name="Obrázek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71472" y="476672"/>
            <a:ext cx="8143932" cy="647278"/>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839586"/>
          </a:xfrm>
        </p:spPr>
        <p:txBody>
          <a:bodyPr/>
          <a:lstStyle>
            <a:lvl1pPr>
              <a:defRPr sz="2800"/>
            </a:lvl1p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4357888" y="5219001"/>
            <a:ext cx="900684" cy="2385060"/>
          </a:xfrm>
          <a:prstGeom prst="rect">
            <a:avLst/>
          </a:prstGeom>
        </p:spPr>
      </p:pic>
      <p:sp>
        <p:nvSpPr>
          <p:cNvPr id="2" name="Vertical Title 1"/>
          <p:cNvSpPr>
            <a:spLocks noGrp="1"/>
          </p:cNvSpPr>
          <p:nvPr>
            <p:ph type="title" orient="vert"/>
          </p:nvPr>
        </p:nvSpPr>
        <p:spPr>
          <a:xfrm>
            <a:off x="6629400" y="428604"/>
            <a:ext cx="2057400" cy="5697559"/>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428604"/>
            <a:ext cx="6019800" cy="569755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476672"/>
            <a:ext cx="5711824" cy="647278"/>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2" name="Obrázek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C2583FC6-98E3-4817-A823-02847B694C6F}" type="datetimeFigureOut">
              <a:rPr lang="cs-CZ" smtClean="0"/>
              <a:pPr/>
              <a:t>3.1.2013</a:t>
            </a:fld>
            <a:endParaRPr lang="cs-CZ"/>
          </a:p>
        </p:txBody>
      </p:sp>
      <p:sp>
        <p:nvSpPr>
          <p:cNvPr id="8" name="Slide Number Placeholder 7"/>
          <p:cNvSpPr>
            <a:spLocks noGrp="1"/>
          </p:cNvSpPr>
          <p:nvPr>
            <p:ph type="sldNum" sz="quarter" idx="11"/>
          </p:nvPr>
        </p:nvSpPr>
        <p:spPr/>
        <p:txBody>
          <a:bodyPr/>
          <a:lstStyle/>
          <a:p>
            <a:fld id="{B737E477-D391-4165-A77F-C9D579ADD3BE}" type="slidenum">
              <a:rPr lang="cs-CZ" smtClean="0"/>
              <a:pPr/>
              <a:t>‹#›</a:t>
            </a:fld>
            <a:endParaRPr lang="cs-CZ"/>
          </a:p>
        </p:txBody>
      </p:sp>
      <p:sp>
        <p:nvSpPr>
          <p:cNvPr id="9" name="Footer Placeholder 8"/>
          <p:cNvSpPr>
            <a:spLocks noGrp="1"/>
          </p:cNvSpPr>
          <p:nvPr>
            <p:ph type="ftr" sz="quarter" idx="12"/>
          </p:nvPr>
        </p:nvSpPr>
        <p:spPr/>
        <p:txBody>
          <a:bodyPr/>
          <a:lstStyle/>
          <a:p>
            <a:endParaRPr lang="cs-CZ" smtClean="0"/>
          </a:p>
          <a:p>
            <a:endParaRPr lang="cs-CZ" dirty="0"/>
          </a:p>
        </p:txBody>
      </p:sp>
      <p:pic>
        <p:nvPicPr>
          <p:cNvPr id="10" name="Obrázek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C2583FC6-98E3-4817-A823-02847B694C6F}" type="datetimeFigureOut">
              <a:rPr lang="cs-CZ" smtClean="0"/>
              <a:pPr/>
              <a:t>3.1.2013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737E477-D391-4165-A77F-C9D579ADD3BE}" type="slidenum">
              <a:rPr lang="cs-CZ" smtClean="0"/>
              <a:pPr/>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2583FC6-98E3-4817-A823-02847B694C6F}" type="datetimeFigureOut">
              <a:rPr lang="cs-CZ" smtClean="0"/>
              <a:pPr/>
              <a:t>3.1.2013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83FC6-98E3-4817-A823-02847B694C6F}" type="datetimeFigureOut">
              <a:rPr lang="cs-CZ" smtClean="0"/>
              <a:pPr/>
              <a:t>3.1.2013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6000">
              <a:schemeClr val="bg1">
                <a:tint val="80000"/>
                <a:satMod val="250000"/>
              </a:schemeClr>
            </a:gs>
            <a:gs pos="62000">
              <a:schemeClr val="bg1">
                <a:tint val="90000"/>
                <a:shade val="90000"/>
                <a:satMod val="200000"/>
              </a:schemeClr>
            </a:gs>
            <a:gs pos="92000">
              <a:srgbClr val="7030A0">
                <a:alpha val="33000"/>
              </a:srgb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57166"/>
            <a:ext cx="8229600" cy="839586"/>
          </a:xfrm>
          <a:prstGeom prst="rect">
            <a:avLst/>
          </a:prstGeom>
        </p:spPr>
        <p:txBody>
          <a:bodyPr vert="horz" lIns="91440" tIns="45720" rIns="91440" bIns="45720" rtlCol="0" anchor="b">
            <a:noAutofit/>
          </a:bodyPr>
          <a:lstStyle/>
          <a:p>
            <a:r>
              <a:rPr lang="cs-CZ" dirty="0" smtClean="0"/>
              <a:t>Kliknutím lze upravit styl.</a:t>
            </a:r>
            <a:endParaRPr lang="en-US" dirty="0"/>
          </a:p>
        </p:txBody>
      </p:sp>
      <p:sp>
        <p:nvSpPr>
          <p:cNvPr id="3" name="Text Placeholder 2"/>
          <p:cNvSpPr>
            <a:spLocks noGrp="1"/>
          </p:cNvSpPr>
          <p:nvPr>
            <p:ph type="body" idx="1"/>
          </p:nvPr>
        </p:nvSpPr>
        <p:spPr>
          <a:xfrm>
            <a:off x="457200" y="1340768"/>
            <a:ext cx="8229600" cy="4785395"/>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Verdana" pitchFamily="34" charset="0"/>
                <a:ea typeface="Verdana" pitchFamily="34" charset="0"/>
                <a:cs typeface="Verdana" pitchFamily="34" charset="0"/>
              </a:defRPr>
            </a:lvl1pPr>
          </a:lstStyle>
          <a:p>
            <a:fld id="{C2583FC6-98E3-4817-A823-02847B694C6F}" type="datetimeFigureOut">
              <a:rPr lang="cs-CZ" smtClean="0"/>
              <a:pPr/>
              <a:t>3.1.2013</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endParaRPr lang="cs-CZ"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fld id="{B737E477-D391-4165-A77F-C9D579ADD3BE}"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ovéPole 9"/>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
        <p:nvSpPr>
          <p:cNvPr id="11" name="TextovéPole 10"/>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05" r:id="rId13"/>
  </p:sldLayoutIdLst>
  <p:timing>
    <p:tnLst>
      <p:par>
        <p:cTn id="1" dur="indefinite" restart="never" nodeType="tmRoot"/>
      </p:par>
    </p:tnLst>
  </p:timing>
  <p:txStyles>
    <p:titleStyle>
      <a:lvl1pPr algn="ctr" defTabSz="914400" rtl="0" eaLnBrk="1" latinLnBrk="0" hangingPunct="1">
        <a:lnSpc>
          <a:spcPts val="5800"/>
        </a:lnSpc>
        <a:spcBef>
          <a:spcPct val="0"/>
        </a:spcBef>
        <a:buNone/>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1pPr>
      <a:lvl2pPr marL="742950" indent="-28575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2pPr>
      <a:lvl3pPr marL="11430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3pPr>
      <a:lvl4pPr marL="1600200" indent="-22860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4pPr>
      <a:lvl5pPr marL="20574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C2583FC6-98E3-4817-A823-02847B694C6F}" type="datetimeFigureOut">
              <a:rPr lang="cs-CZ" smtClean="0"/>
              <a:pPr/>
              <a:t>3.1.2013</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B737E477-D391-4165-A77F-C9D579ADD3BE}"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b="1" dirty="0">
                <a:solidFill>
                  <a:schemeClr val="tx1"/>
                </a:solidFill>
                <a:effectLst/>
                <a:latin typeface="Verdana" pitchFamily="34" charset="0"/>
                <a:ea typeface="Verdana" pitchFamily="34" charset="0"/>
                <a:cs typeface="Verdana" pitchFamily="34" charset="0"/>
              </a:rPr>
              <a:t>SCIENCE AND </a:t>
            </a:r>
            <a:r>
              <a:rPr lang="cs-CZ" b="1" dirty="0" smtClean="0">
                <a:solidFill>
                  <a:schemeClr val="tx1"/>
                </a:solidFill>
                <a:effectLst/>
                <a:latin typeface="Verdana" pitchFamily="34" charset="0"/>
                <a:ea typeface="Verdana" pitchFamily="34" charset="0"/>
                <a:cs typeface="Verdana" pitchFamily="34" charset="0"/>
              </a:rPr>
              <a:t>TECHNOLOGY</a:t>
            </a:r>
            <a:br>
              <a:rPr lang="cs-CZ" b="1" dirty="0" smtClean="0">
                <a:solidFill>
                  <a:schemeClr val="tx1"/>
                </a:solidFill>
                <a:effectLst/>
                <a:latin typeface="Verdana" pitchFamily="34" charset="0"/>
                <a:ea typeface="Verdana" pitchFamily="34" charset="0"/>
                <a:cs typeface="Verdana" pitchFamily="34" charset="0"/>
              </a:rPr>
            </a:br>
            <a:r>
              <a:rPr lang="cs-CZ" b="1" dirty="0" smtClean="0">
                <a:solidFill>
                  <a:schemeClr val="tx1"/>
                </a:solidFill>
                <a:latin typeface="Verdana" pitchFamily="34" charset="0"/>
                <a:ea typeface="Verdana" pitchFamily="34" charset="0"/>
                <a:cs typeface="Verdana" pitchFamily="34" charset="0"/>
              </a:rPr>
              <a:t>TIMELINE</a:t>
            </a:r>
            <a:endParaRPr lang="en-GB" dirty="0">
              <a:solidFill>
                <a:schemeClr val="tx1"/>
              </a:solidFill>
              <a:latin typeface="Verdana" pitchFamily="34" charset="0"/>
              <a:ea typeface="Verdana" pitchFamily="34" charset="0"/>
              <a:cs typeface="Verdana" pitchFamily="34" charset="0"/>
            </a:endParaRPr>
          </a:p>
        </p:txBody>
      </p:sp>
      <p:sp>
        <p:nvSpPr>
          <p:cNvPr id="3" name="Podnadpis 2"/>
          <p:cNvSpPr>
            <a:spLocks noGrp="1"/>
          </p:cNvSpPr>
          <p:nvPr>
            <p:ph type="subTitle" idx="1"/>
          </p:nvPr>
        </p:nvSpPr>
        <p:spPr/>
        <p:txBody>
          <a:bodyPr/>
          <a:lstStyle/>
          <a:p>
            <a:r>
              <a:rPr lang="cs-CZ" b="1" dirty="0">
                <a:solidFill>
                  <a:schemeClr val="tx1"/>
                </a:solidFill>
              </a:rPr>
              <a:t>Mgr. Naďa </a:t>
            </a:r>
            <a:r>
              <a:rPr lang="cs-CZ" b="1" dirty="0" err="1">
                <a:solidFill>
                  <a:schemeClr val="tx1"/>
                </a:solidFill>
              </a:rPr>
              <a:t>Bisová</a:t>
            </a:r>
            <a:endParaRPr lang="en-GB" b="1" dirty="0">
              <a:solidFill>
                <a:schemeClr val="tx1"/>
              </a:solidFill>
            </a:endParaRPr>
          </a:p>
          <a:p>
            <a:endParaRPr lang="cs-CZ"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5797905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latin typeface="Verdana" pitchFamily="34" charset="0"/>
                <a:ea typeface="Verdana" pitchFamily="34" charset="0"/>
                <a:cs typeface="Verdana" pitchFamily="34" charset="0"/>
              </a:rPr>
              <a:t>Anotace</a:t>
            </a:r>
            <a:endParaRPr lang="en-GB" b="1" dirty="0">
              <a:effectLst/>
              <a:latin typeface="Verdana" pitchFamily="34" charset="0"/>
              <a:ea typeface="Verdana" pitchFamily="34" charset="0"/>
              <a:cs typeface="Verdana" pitchFamily="34" charset="0"/>
            </a:endParaRPr>
          </a:p>
        </p:txBody>
      </p:sp>
      <p:sp>
        <p:nvSpPr>
          <p:cNvPr id="4" name="Zástupný symbol pro obsah 3"/>
          <p:cNvSpPr>
            <a:spLocks noGrp="1"/>
          </p:cNvSpPr>
          <p:nvPr>
            <p:ph idx="1"/>
          </p:nvPr>
        </p:nvSpPr>
        <p:spPr>
          <a:xfrm>
            <a:off x="467544" y="1196752"/>
            <a:ext cx="8219256" cy="4968552"/>
          </a:xfrm>
        </p:spPr>
        <p:txBody>
          <a:bodyPr>
            <a:normAutofit lnSpcReduction="10000"/>
          </a:bodyPr>
          <a:lstStyle/>
          <a:p>
            <a:pPr marL="457200" lvl="0" indent="-457200">
              <a:buFont typeface="+mj-lt"/>
              <a:buAutoNum type="arabicPeriod"/>
            </a:pPr>
            <a:r>
              <a:rPr lang="cs-CZ" sz="1200" b="1" dirty="0">
                <a:solidFill>
                  <a:srgbClr val="2F5897">
                    <a:lumMod val="50000"/>
                  </a:srgbClr>
                </a:solidFill>
              </a:rPr>
              <a:t>Kód </a:t>
            </a:r>
            <a:r>
              <a:rPr lang="cs-CZ" sz="1200" b="1" dirty="0" err="1">
                <a:solidFill>
                  <a:srgbClr val="2F5897">
                    <a:lumMod val="50000"/>
                  </a:srgbClr>
                </a:solidFill>
              </a:rPr>
              <a:t>DUMu</a:t>
            </a:r>
            <a:r>
              <a:rPr lang="cs-CZ" sz="1200" b="1" dirty="0">
                <a:solidFill>
                  <a:srgbClr val="2F5897">
                    <a:lumMod val="50000"/>
                  </a:srgbClr>
                </a:solidFill>
              </a:rPr>
              <a:t>: 	</a:t>
            </a:r>
            <a:r>
              <a:rPr lang="cs-CZ" sz="1200" dirty="0" smtClean="0">
                <a:solidFill>
                  <a:schemeClr val="tx1"/>
                </a:solidFill>
              </a:rPr>
              <a:t>VY_32_INOVACE_6.AJ.01</a:t>
            </a:r>
            <a:endParaRPr lang="cs-CZ" sz="1200" dirty="0">
              <a:solidFill>
                <a:schemeClr val="tx1"/>
              </a:solidFill>
            </a:endParaRPr>
          </a:p>
          <a:p>
            <a:pPr marL="457200" lvl="0" indent="-457200">
              <a:buFont typeface="+mj-lt"/>
              <a:buAutoNum type="arabicPeriod"/>
            </a:pPr>
            <a:endParaRPr lang="cs-CZ" sz="1200" dirty="0">
              <a:solidFill>
                <a:srgbClr val="2F5897">
                  <a:lumMod val="50000"/>
                </a:srgbClr>
              </a:solidFill>
            </a:endParaRPr>
          </a:p>
          <a:p>
            <a:pPr marL="457200" lvl="0" indent="-457200">
              <a:buFont typeface="+mj-lt"/>
              <a:buAutoNum type="arabicPeriod"/>
            </a:pPr>
            <a:r>
              <a:rPr lang="cs-CZ" sz="1200" b="1" dirty="0">
                <a:solidFill>
                  <a:srgbClr val="2F5897">
                    <a:lumMod val="50000"/>
                  </a:srgbClr>
                </a:solidFill>
              </a:rPr>
              <a:t>Číslo projektu: 	</a:t>
            </a:r>
            <a:r>
              <a:rPr lang="cs-CZ" sz="1200" dirty="0">
                <a:solidFill>
                  <a:schemeClr val="tx1"/>
                </a:solidFill>
              </a:rPr>
              <a:t>CZ.1.07/1.5.00/34.0114</a:t>
            </a:r>
            <a:r>
              <a:rPr lang="cs-CZ" sz="1200" dirty="0">
                <a:solidFill>
                  <a:srgbClr val="2F5897">
                    <a:lumMod val="50000"/>
                  </a:srgbClr>
                </a:solidFill>
              </a:rPr>
              <a:t>	</a:t>
            </a:r>
            <a:endParaRPr lang="cs-CZ" sz="1200" b="1" dirty="0">
              <a:solidFill>
                <a:srgbClr val="2F5897">
                  <a:lumMod val="50000"/>
                </a:srgbClr>
              </a:solidFill>
            </a:endParaRPr>
          </a:p>
          <a:p>
            <a:pPr marL="457200" lvl="0" indent="-457200">
              <a:buFont typeface="+mj-lt"/>
              <a:buAutoNum type="arabicPeriod"/>
            </a:pPr>
            <a:endParaRPr lang="cs-CZ" sz="1200" b="1" dirty="0">
              <a:solidFill>
                <a:srgbClr val="2F5897">
                  <a:lumMod val="50000"/>
                </a:srgbClr>
              </a:solidFill>
            </a:endParaRPr>
          </a:p>
          <a:p>
            <a:pPr marL="457200" lvl="0" indent="-457200">
              <a:buFont typeface="+mj-lt"/>
              <a:buAutoNum type="arabicPeriod"/>
            </a:pPr>
            <a:r>
              <a:rPr lang="cs-CZ" sz="1200" b="1" dirty="0">
                <a:solidFill>
                  <a:srgbClr val="2F5897">
                    <a:lumMod val="50000"/>
                  </a:srgbClr>
                </a:solidFill>
              </a:rPr>
              <a:t>Vytvořeno: 	</a:t>
            </a:r>
            <a:r>
              <a:rPr lang="cs-CZ" sz="1200" dirty="0" smtClean="0">
                <a:solidFill>
                  <a:schemeClr val="tx1"/>
                </a:solidFill>
              </a:rPr>
              <a:t>září </a:t>
            </a:r>
            <a:r>
              <a:rPr lang="cs-CZ" sz="1200" smtClean="0">
                <a:solidFill>
                  <a:schemeClr val="tx1"/>
                </a:solidFill>
              </a:rPr>
              <a:t>- říjen </a:t>
            </a:r>
            <a:r>
              <a:rPr lang="cs-CZ" sz="1200" dirty="0">
                <a:solidFill>
                  <a:schemeClr val="tx1"/>
                </a:solidFill>
              </a:rPr>
              <a:t>2012</a:t>
            </a:r>
          </a:p>
          <a:p>
            <a:pPr marL="457200" lvl="0" indent="-457200">
              <a:buFont typeface="+mj-lt"/>
              <a:buAutoNum type="arabicPeriod"/>
            </a:pPr>
            <a:endParaRPr lang="cs-CZ" sz="1200" dirty="0">
              <a:solidFill>
                <a:srgbClr val="2F5897">
                  <a:lumMod val="50000"/>
                </a:srgbClr>
              </a:solidFill>
            </a:endParaRPr>
          </a:p>
          <a:p>
            <a:pPr marL="457200" lvl="0" indent="-457200">
              <a:buFont typeface="+mj-lt"/>
              <a:buAutoNum type="arabicPeriod"/>
            </a:pPr>
            <a:r>
              <a:rPr lang="cs-CZ" sz="1200" b="1" dirty="0">
                <a:solidFill>
                  <a:srgbClr val="2F5897">
                    <a:lumMod val="50000"/>
                  </a:srgbClr>
                </a:solidFill>
              </a:rPr>
              <a:t>Ročník: 	</a:t>
            </a:r>
            <a:r>
              <a:rPr lang="cs-CZ" sz="1200" dirty="0" smtClean="0">
                <a:solidFill>
                  <a:schemeClr val="tx1"/>
                </a:solidFill>
              </a:rPr>
              <a:t>3. ročník a 4. ročník – čtyřleté gymnázium (RVP-G)</a:t>
            </a:r>
          </a:p>
          <a:p>
            <a:pPr marL="0" lvl="0" indent="0">
              <a:buNone/>
            </a:pPr>
            <a:r>
              <a:rPr lang="cs-CZ" sz="1200" dirty="0">
                <a:solidFill>
                  <a:schemeClr val="tx1"/>
                </a:solidFill>
              </a:rPr>
              <a:t> </a:t>
            </a:r>
            <a:r>
              <a:rPr lang="cs-CZ" sz="1200" dirty="0" smtClean="0">
                <a:solidFill>
                  <a:schemeClr val="tx1"/>
                </a:solidFill>
              </a:rPr>
              <a:t>                                 Septima a Oktáva – osmileté gymnázium (RVP-G)</a:t>
            </a:r>
          </a:p>
          <a:p>
            <a:pPr marL="457200" lvl="0" indent="-457200">
              <a:buFont typeface="+mj-lt"/>
              <a:buAutoNum type="arabicPeriod"/>
            </a:pPr>
            <a:endParaRPr lang="cs-CZ" sz="1200" dirty="0" smtClean="0">
              <a:solidFill>
                <a:srgbClr val="2F5897">
                  <a:lumMod val="50000"/>
                </a:srgbClr>
              </a:solidFill>
            </a:endParaRPr>
          </a:p>
          <a:p>
            <a:pPr marL="0" lvl="0" indent="0">
              <a:buNone/>
            </a:pPr>
            <a:endParaRPr lang="cs-CZ" sz="1200" b="1" dirty="0">
              <a:solidFill>
                <a:srgbClr val="2F5897">
                  <a:lumMod val="50000"/>
                </a:srgbClr>
              </a:solidFill>
            </a:endParaRPr>
          </a:p>
          <a:p>
            <a:pPr marL="0" lvl="0" indent="0">
              <a:buNone/>
            </a:pPr>
            <a:endParaRPr lang="cs-CZ" sz="1600" b="1" dirty="0">
              <a:solidFill>
                <a:srgbClr val="2F5897">
                  <a:lumMod val="50000"/>
                </a:srgbClr>
              </a:solidFill>
            </a:endParaRPr>
          </a:p>
          <a:p>
            <a:pPr marL="0" lvl="0" indent="0">
              <a:buNone/>
            </a:pPr>
            <a:endParaRPr lang="cs-CZ" sz="1600" dirty="0">
              <a:solidFill>
                <a:srgbClr val="2F5897">
                  <a:lumMod val="50000"/>
                </a:srgbClr>
              </a:solidFill>
            </a:endParaRPr>
          </a:p>
          <a:p>
            <a:pPr marL="457200" lvl="0" indent="-457200">
              <a:buFont typeface="+mj-lt"/>
              <a:buAutoNum type="arabicPeriod"/>
            </a:pPr>
            <a:endParaRPr lang="cs-CZ" sz="1600" dirty="0">
              <a:solidFill>
                <a:srgbClr val="2F5897">
                  <a:lumMod val="50000"/>
                </a:srgbClr>
              </a:solidFill>
            </a:endParaRPr>
          </a:p>
          <a:p>
            <a:pPr marL="457200" lvl="0" indent="-457200">
              <a:buFont typeface="+mj-lt"/>
              <a:buAutoNum type="arabicPeriod"/>
            </a:pPr>
            <a:endParaRPr lang="en-GB" sz="1600" dirty="0" smtClean="0">
              <a:solidFill>
                <a:srgbClr val="2F5897">
                  <a:lumMod val="50000"/>
                </a:srgbClr>
              </a:solidFill>
            </a:endParaRPr>
          </a:p>
          <a:p>
            <a:pPr marL="228600" lvl="0" indent="-228600" algn="just">
              <a:buAutoNum type="arabicPeriod" startAt="5"/>
            </a:pPr>
            <a:r>
              <a:rPr lang="cs-CZ" sz="1200" b="1" dirty="0" smtClean="0">
                <a:solidFill>
                  <a:srgbClr val="2F5897">
                    <a:lumMod val="50000"/>
                  </a:srgbClr>
                </a:solidFill>
              </a:rPr>
              <a:t>Anotace</a:t>
            </a:r>
            <a:r>
              <a:rPr lang="cs-CZ" sz="1200" b="1" dirty="0">
                <a:solidFill>
                  <a:srgbClr val="2F5897">
                    <a:lumMod val="50000"/>
                  </a:srgbClr>
                </a:solidFill>
              </a:rPr>
              <a:t>: </a:t>
            </a:r>
            <a:endParaRPr lang="cs-CZ" sz="1200" b="1" dirty="0" smtClean="0">
              <a:solidFill>
                <a:srgbClr val="2F5897">
                  <a:lumMod val="50000"/>
                </a:srgbClr>
              </a:solidFill>
            </a:endParaRPr>
          </a:p>
          <a:p>
            <a:pPr marL="0" lvl="0" indent="0" algn="just">
              <a:buNone/>
            </a:pPr>
            <a:r>
              <a:rPr lang="cs-CZ" sz="1200" dirty="0" smtClean="0">
                <a:solidFill>
                  <a:schemeClr val="tx1"/>
                </a:solidFill>
              </a:rPr>
              <a:t>Tento materiál by vytvořen jako téma pro maturitní okruh: Science and Technology. </a:t>
            </a:r>
            <a:r>
              <a:rPr lang="en-GB" sz="1200" dirty="0" smtClean="0">
                <a:solidFill>
                  <a:schemeClr val="tx1"/>
                </a:solidFill>
              </a:rPr>
              <a:t>Nature</a:t>
            </a:r>
            <a:r>
              <a:rPr lang="cs-CZ" sz="1200" dirty="0" smtClean="0">
                <a:solidFill>
                  <a:schemeClr val="tx1"/>
                </a:solidFill>
              </a:rPr>
              <a:t> na Gymnáziu a JŠ Svitavy; přibližně na jednu, popřípadě více vyučovacích hodin (pro výklad i opakování – shrnutí učiva). Obsahuje jednak přehled faktografických údajů, tak i anglickou ustálenou terminologii, doplněné o interaktivní cvičení: otázky a rozhovory. Je primárně zaměřen na dva poslední ročníky gymnázia, i přesto se dá využít i v nižších ročnících osmiletého i čtyřletého studia vcelku nebo jeho jednotlivé části.</a:t>
            </a:r>
          </a:p>
          <a:p>
            <a:pPr marL="0" lvl="0" indent="0" algn="just">
              <a:buNone/>
            </a:pPr>
            <a:r>
              <a:rPr lang="cs-CZ" sz="1200" dirty="0" smtClean="0">
                <a:solidFill>
                  <a:schemeClr val="tx1"/>
                </a:solidFill>
              </a:rPr>
              <a:t>Pomůcky: interaktivní tabule</a:t>
            </a:r>
            <a:endParaRPr lang="cs-CZ" sz="2000" dirty="0">
              <a:solidFill>
                <a:schemeClr val="tx1"/>
              </a:solidFill>
            </a:endParaRPr>
          </a:p>
          <a:p>
            <a:pPr marL="457200" lvl="0" indent="-457200" algn="just">
              <a:buNone/>
            </a:pPr>
            <a:r>
              <a:rPr lang="cs-CZ" sz="1900" b="1" dirty="0">
                <a:solidFill>
                  <a:schemeClr val="tx1"/>
                </a:solidFill>
              </a:rPr>
              <a:t>	</a:t>
            </a:r>
            <a:endParaRPr lang="cs-CZ" sz="1700" dirty="0">
              <a:solidFill>
                <a:schemeClr val="tx1"/>
              </a:solidFill>
            </a:endParaRPr>
          </a:p>
          <a:p>
            <a:endParaRPr lang="cs-CZ" dirty="0"/>
          </a:p>
        </p:txBody>
      </p:sp>
      <p:graphicFrame>
        <p:nvGraphicFramePr>
          <p:cNvPr id="3" name="Tabulka 2"/>
          <p:cNvGraphicFramePr>
            <a:graphicFrameLocks noGrp="1"/>
          </p:cNvGraphicFramePr>
          <p:nvPr>
            <p:extLst>
              <p:ext uri="{D42A27DB-BD31-4B8C-83A1-F6EECF244321}">
                <p14:modId xmlns:p14="http://schemas.microsoft.com/office/powerpoint/2010/main" val="2283065196"/>
              </p:ext>
            </p:extLst>
          </p:nvPr>
        </p:nvGraphicFramePr>
        <p:xfrm>
          <a:off x="971600" y="2996952"/>
          <a:ext cx="6984776" cy="1112520"/>
        </p:xfrm>
        <a:graphic>
          <a:graphicData uri="http://schemas.openxmlformats.org/drawingml/2006/table">
            <a:tbl>
              <a:tblPr firstRow="1" bandRow="1">
                <a:tableStyleId>{5C22544A-7EE6-4342-B048-85BDC9FD1C3A}</a:tableStyleId>
              </a:tblPr>
              <a:tblGrid>
                <a:gridCol w="3492388"/>
                <a:gridCol w="3492388"/>
              </a:tblGrid>
              <a:tr h="370840">
                <a:tc>
                  <a:txBody>
                    <a:bodyPr/>
                    <a:lstStyle/>
                    <a:p>
                      <a:r>
                        <a:rPr lang="cs-CZ" sz="1200" dirty="0" smtClean="0">
                          <a:latin typeface="Verdana" pitchFamily="34" charset="0"/>
                          <a:ea typeface="Verdana" pitchFamily="34" charset="0"/>
                          <a:cs typeface="Verdana" pitchFamily="34" charset="0"/>
                        </a:rPr>
                        <a:t>Vzdělávací oblast </a:t>
                      </a:r>
                      <a:endParaRPr lang="cs-CZ" sz="1200" dirty="0">
                        <a:latin typeface="Verdana" pitchFamily="34" charset="0"/>
                        <a:ea typeface="Verdana" pitchFamily="34" charset="0"/>
                        <a:cs typeface="Verdana" pitchFamily="34" charset="0"/>
                      </a:endParaRPr>
                    </a:p>
                  </a:txBody>
                  <a:tcPr/>
                </a:tc>
                <a:tc>
                  <a:txBody>
                    <a:bodyPr/>
                    <a:lstStyle/>
                    <a:p>
                      <a:r>
                        <a:rPr lang="cs-CZ" sz="1200" dirty="0" smtClean="0">
                          <a:latin typeface="Verdana" pitchFamily="34" charset="0"/>
                          <a:ea typeface="Verdana" pitchFamily="34" charset="0"/>
                          <a:cs typeface="Verdana" pitchFamily="34" charset="0"/>
                        </a:rPr>
                        <a:t>Jazyk a jazyková komunikace</a:t>
                      </a:r>
                      <a:endParaRPr lang="cs-CZ" sz="1200" dirty="0">
                        <a:latin typeface="Verdana" pitchFamily="34" charset="0"/>
                        <a:ea typeface="Verdana" pitchFamily="34" charset="0"/>
                        <a:cs typeface="Verdana" pitchFamily="34" charset="0"/>
                      </a:endParaRPr>
                    </a:p>
                  </a:txBody>
                  <a:tcPr/>
                </a:tc>
              </a:tr>
              <a:tr h="370840">
                <a:tc>
                  <a:txBody>
                    <a:bodyPr/>
                    <a:lstStyle/>
                    <a:p>
                      <a:r>
                        <a:rPr lang="cs-CZ" sz="1200" dirty="0" smtClean="0">
                          <a:latin typeface="Verdana" pitchFamily="34" charset="0"/>
                          <a:ea typeface="Verdana" pitchFamily="34" charset="0"/>
                          <a:cs typeface="Verdana" pitchFamily="34" charset="0"/>
                        </a:rPr>
                        <a:t>Vzdělávací obor</a:t>
                      </a:r>
                      <a:endParaRPr lang="cs-CZ" sz="1200" dirty="0">
                        <a:latin typeface="Verdana" pitchFamily="34" charset="0"/>
                        <a:ea typeface="Verdana" pitchFamily="34" charset="0"/>
                        <a:cs typeface="Verdana" pitchFamily="34" charset="0"/>
                      </a:endParaRPr>
                    </a:p>
                  </a:txBody>
                  <a:tcPr/>
                </a:tc>
                <a:tc>
                  <a:txBody>
                    <a:bodyPr/>
                    <a:lstStyle/>
                    <a:p>
                      <a:r>
                        <a:rPr lang="cs-CZ" sz="1200" dirty="0" smtClean="0">
                          <a:latin typeface="Verdana" pitchFamily="34" charset="0"/>
                          <a:ea typeface="Verdana" pitchFamily="34" charset="0"/>
                          <a:cs typeface="Verdana" pitchFamily="34" charset="0"/>
                        </a:rPr>
                        <a:t>Anglický jazyk</a:t>
                      </a:r>
                      <a:endParaRPr lang="cs-CZ" sz="1200" dirty="0">
                        <a:latin typeface="Verdana" pitchFamily="34" charset="0"/>
                        <a:ea typeface="Verdana" pitchFamily="34" charset="0"/>
                        <a:cs typeface="Verdana" pitchFamily="34" charset="0"/>
                      </a:endParaRPr>
                    </a:p>
                  </a:txBody>
                  <a:tcPr/>
                </a:tc>
              </a:tr>
              <a:tr h="370840">
                <a:tc>
                  <a:txBody>
                    <a:bodyPr/>
                    <a:lstStyle/>
                    <a:p>
                      <a:r>
                        <a:rPr lang="cs-CZ" sz="1200" dirty="0" smtClean="0">
                          <a:latin typeface="Verdana" pitchFamily="34" charset="0"/>
                          <a:ea typeface="Verdana" pitchFamily="34" charset="0"/>
                          <a:cs typeface="Verdana" pitchFamily="34" charset="0"/>
                        </a:rPr>
                        <a:t>Tematický</a:t>
                      </a:r>
                      <a:r>
                        <a:rPr lang="cs-CZ" sz="1200" baseline="0" dirty="0" smtClean="0">
                          <a:latin typeface="Verdana" pitchFamily="34" charset="0"/>
                          <a:ea typeface="Verdana" pitchFamily="34" charset="0"/>
                          <a:cs typeface="Verdana" pitchFamily="34" charset="0"/>
                        </a:rPr>
                        <a:t> okruh</a:t>
                      </a:r>
                      <a:endParaRPr lang="cs-CZ" sz="1200" dirty="0">
                        <a:latin typeface="Verdana" pitchFamily="34" charset="0"/>
                        <a:ea typeface="Verdana" pitchFamily="34" charset="0"/>
                        <a:cs typeface="Verdana" pitchFamily="34" charset="0"/>
                      </a:endParaRPr>
                    </a:p>
                  </a:txBody>
                  <a:tcPr/>
                </a:tc>
                <a:tc>
                  <a:txBody>
                    <a:bodyPr/>
                    <a:lstStyle/>
                    <a:p>
                      <a:r>
                        <a:rPr lang="cs-CZ" sz="1200" dirty="0" smtClean="0">
                          <a:latin typeface="Verdana" pitchFamily="34" charset="0"/>
                          <a:ea typeface="Verdana" pitchFamily="34" charset="0"/>
                          <a:cs typeface="Verdana" pitchFamily="34" charset="0"/>
                        </a:rPr>
                        <a:t>Science and Technology.  </a:t>
                      </a:r>
                      <a:r>
                        <a:rPr lang="en-GB" sz="1200" noProof="0" dirty="0" smtClean="0">
                          <a:latin typeface="Verdana" pitchFamily="34" charset="0"/>
                          <a:ea typeface="Verdana" pitchFamily="34" charset="0"/>
                          <a:cs typeface="Verdana" pitchFamily="34" charset="0"/>
                        </a:rPr>
                        <a:t>Nature</a:t>
                      </a:r>
                      <a:endParaRPr lang="en-GB" sz="1200" noProof="0" dirty="0">
                        <a:latin typeface="Verdana" pitchFamily="34" charset="0"/>
                        <a:ea typeface="Verdana" pitchFamily="34" charset="0"/>
                        <a:cs typeface="Verdana" pitchFamily="34" charset="0"/>
                      </a:endParaRPr>
                    </a:p>
                  </a:txBody>
                  <a:tcPr/>
                </a:tc>
              </a:tr>
            </a:tbl>
          </a:graphicData>
        </a:graphic>
      </p:graphicFrame>
    </p:spTree>
    <p:extLst>
      <p:ext uri="{BB962C8B-B14F-4D97-AF65-F5344CB8AC3E}">
        <p14:creationId xmlns:p14="http://schemas.microsoft.com/office/powerpoint/2010/main" val="2879673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88640"/>
            <a:ext cx="8229600" cy="979512"/>
          </a:xfrm>
        </p:spPr>
        <p:txBody>
          <a:bodyPr/>
          <a:lstStyle/>
          <a:p>
            <a:r>
              <a:rPr lang="en-GB" sz="3200" b="1" dirty="0" smtClean="0">
                <a:effectLst/>
                <a:latin typeface="Verdana" pitchFamily="34" charset="0"/>
                <a:ea typeface="Verdana" pitchFamily="34" charset="0"/>
                <a:cs typeface="Verdana" pitchFamily="34" charset="0"/>
              </a:rPr>
              <a:t>Table of Contents</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412776"/>
            <a:ext cx="8219256" cy="4608512"/>
          </a:xfrm>
        </p:spPr>
        <p:txBody>
          <a:bodyPr>
            <a:normAutofit fontScale="92500" lnSpcReduction="20000"/>
          </a:bodyPr>
          <a:lstStyle/>
          <a:p>
            <a:r>
              <a:rPr lang="en-GB" dirty="0">
                <a:solidFill>
                  <a:schemeClr val="tx1"/>
                </a:solidFill>
                <a:latin typeface="Georgia" pitchFamily="18" charset="0"/>
                <a:cs typeface="Times New Roman" pitchFamily="18" charset="0"/>
              </a:rPr>
              <a:t>The birth of technology – to </a:t>
            </a:r>
            <a:r>
              <a:rPr lang="en-GB" dirty="0" smtClean="0">
                <a:solidFill>
                  <a:schemeClr val="tx1"/>
                </a:solidFill>
                <a:latin typeface="Georgia" pitchFamily="18" charset="0"/>
                <a:cs typeface="Times New Roman" pitchFamily="18" charset="0"/>
              </a:rPr>
              <a:t>1760</a:t>
            </a:r>
            <a:endParaRPr lang="cs-CZ" dirty="0" smtClean="0">
              <a:solidFill>
                <a:schemeClr val="tx1"/>
              </a:solidFill>
              <a:latin typeface="Georgia" pitchFamily="18" charset="0"/>
              <a:cs typeface="Times New Roman" pitchFamily="18" charset="0"/>
            </a:endParaRPr>
          </a:p>
          <a:p>
            <a:pPr marL="0" indent="0">
              <a:buNone/>
            </a:pPr>
            <a:endParaRPr lang="cs-CZ" dirty="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1st </a:t>
            </a:r>
            <a:r>
              <a:rPr lang="en-GB" dirty="0">
                <a:solidFill>
                  <a:schemeClr val="tx1"/>
                </a:solidFill>
                <a:latin typeface="Georgia" pitchFamily="18" charset="0"/>
                <a:cs typeface="Times New Roman" pitchFamily="18" charset="0"/>
              </a:rPr>
              <a:t>Industrial revolution (</a:t>
            </a:r>
            <a:r>
              <a:rPr lang="en-GB" dirty="0" smtClean="0">
                <a:solidFill>
                  <a:schemeClr val="tx1"/>
                </a:solidFill>
                <a:latin typeface="Georgia" pitchFamily="18" charset="0"/>
                <a:cs typeface="Times New Roman" pitchFamily="18" charset="0"/>
              </a:rPr>
              <a:t>1760-18</a:t>
            </a:r>
            <a:r>
              <a:rPr lang="cs-CZ" dirty="0" smtClean="0">
                <a:solidFill>
                  <a:schemeClr val="tx1"/>
                </a:solidFill>
                <a:latin typeface="Georgia" pitchFamily="18" charset="0"/>
                <a:cs typeface="Times New Roman" pitchFamily="18" charset="0"/>
              </a:rPr>
              <a:t>4</a:t>
            </a:r>
            <a:r>
              <a:rPr lang="en-GB" dirty="0" smtClean="0">
                <a:solidFill>
                  <a:schemeClr val="tx1"/>
                </a:solidFill>
                <a:latin typeface="Georgia" pitchFamily="18" charset="0"/>
                <a:cs typeface="Times New Roman" pitchFamily="18" charset="0"/>
              </a:rPr>
              <a:t>0)</a:t>
            </a:r>
            <a:endParaRPr lang="cs-CZ" dirty="0" smtClean="0">
              <a:solidFill>
                <a:schemeClr val="tx1"/>
              </a:solidFill>
              <a:latin typeface="Georgia" pitchFamily="18" charset="0"/>
              <a:cs typeface="Times New Roman" pitchFamily="18" charset="0"/>
            </a:endParaRPr>
          </a:p>
          <a:p>
            <a:pPr marL="0" indent="0">
              <a:buNone/>
            </a:pPr>
            <a:endParaRPr lang="cs-CZ" dirty="0">
              <a:solidFill>
                <a:schemeClr val="tx1"/>
              </a:solidFill>
              <a:latin typeface="Georgia" pitchFamily="18" charset="0"/>
              <a:cs typeface="Times New Roman" pitchFamily="18" charset="0"/>
            </a:endParaRPr>
          </a:p>
          <a:p>
            <a:r>
              <a:rPr lang="en-GB" dirty="0">
                <a:solidFill>
                  <a:schemeClr val="tx1"/>
                </a:solidFill>
                <a:latin typeface="Georgia" pitchFamily="18" charset="0"/>
                <a:cs typeface="Times New Roman" pitchFamily="18" charset="0"/>
              </a:rPr>
              <a:t>2</a:t>
            </a:r>
            <a:r>
              <a:rPr lang="en-GB" baseline="30000" dirty="0">
                <a:solidFill>
                  <a:schemeClr val="tx1"/>
                </a:solidFill>
                <a:latin typeface="Georgia" pitchFamily="18" charset="0"/>
                <a:cs typeface="Times New Roman" pitchFamily="18" charset="0"/>
              </a:rPr>
              <a:t>nd</a:t>
            </a:r>
            <a:r>
              <a:rPr lang="en-GB" dirty="0">
                <a:solidFill>
                  <a:schemeClr val="tx1"/>
                </a:solidFill>
                <a:latin typeface="Georgia" pitchFamily="18" charset="0"/>
                <a:cs typeface="Times New Roman" pitchFamily="18" charset="0"/>
              </a:rPr>
              <a:t> Industrial revolution (the </a:t>
            </a:r>
            <a:r>
              <a:rPr lang="en-GB" dirty="0" smtClean="0">
                <a:solidFill>
                  <a:schemeClr val="tx1"/>
                </a:solidFill>
                <a:latin typeface="Georgia" pitchFamily="18" charset="0"/>
                <a:cs typeface="Times New Roman" pitchFamily="18" charset="0"/>
              </a:rPr>
              <a:t>late</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19</a:t>
            </a:r>
            <a:r>
              <a:rPr lang="en-GB" baseline="30000" dirty="0" smtClean="0">
                <a:solidFill>
                  <a:schemeClr val="tx1"/>
                </a:solidFill>
                <a:latin typeface="Georgia" pitchFamily="18" charset="0"/>
                <a:cs typeface="Times New Roman" pitchFamily="18" charset="0"/>
              </a:rPr>
              <a:t>th</a:t>
            </a:r>
            <a:r>
              <a:rPr lang="en-GB" dirty="0" smtClean="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century - 1945</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pPr marL="0" indent="0">
              <a:buNone/>
            </a:pPr>
            <a:endParaRPr lang="cs-CZ" dirty="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Scientific-technical </a:t>
            </a:r>
            <a:r>
              <a:rPr lang="en-GB" dirty="0">
                <a:solidFill>
                  <a:schemeClr val="tx1"/>
                </a:solidFill>
                <a:latin typeface="Georgia" pitchFamily="18" charset="0"/>
                <a:cs typeface="Times New Roman" pitchFamily="18" charset="0"/>
              </a:rPr>
              <a:t>Revolution (1945 - </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pPr marL="0" indent="0">
              <a:buNone/>
            </a:pPr>
            <a:endParaRPr lang="cs-CZ" dirty="0">
              <a:solidFill>
                <a:schemeClr val="tx1"/>
              </a:solidFill>
              <a:latin typeface="Georgia" pitchFamily="18" charset="0"/>
              <a:cs typeface="Times New Roman" pitchFamily="18" charset="0"/>
            </a:endParaRPr>
          </a:p>
          <a:p>
            <a:r>
              <a:rPr lang="cs-CZ" dirty="0" smtClean="0">
                <a:solidFill>
                  <a:schemeClr val="tx1"/>
                </a:solidFill>
                <a:latin typeface="Georgia" pitchFamily="18" charset="0"/>
                <a:cs typeface="Times New Roman" pitchFamily="18" charset="0"/>
              </a:rPr>
              <a:t>F</a:t>
            </a:r>
            <a:r>
              <a:rPr lang="en-GB" dirty="0" err="1" smtClean="0">
                <a:solidFill>
                  <a:schemeClr val="tx1"/>
                </a:solidFill>
                <a:latin typeface="Georgia" pitchFamily="18" charset="0"/>
                <a:cs typeface="Times New Roman" pitchFamily="18" charset="0"/>
              </a:rPr>
              <a:t>uture</a:t>
            </a:r>
            <a:r>
              <a:rPr lang="cs-CZ" dirty="0" smtClean="0">
                <a:solidFill>
                  <a:schemeClr val="tx1"/>
                </a:solidFill>
                <a:latin typeface="Georgia" pitchFamily="18" charset="0"/>
                <a:cs typeface="Times New Roman" pitchFamily="18" charset="0"/>
              </a:rPr>
              <a:t> technology</a:t>
            </a:r>
          </a:p>
          <a:p>
            <a:endParaRPr lang="cs-CZ" dirty="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Female</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Inventors</a:t>
            </a:r>
          </a:p>
          <a:p>
            <a:endParaRPr lang="cs-CZ" dirty="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Speaking </a:t>
            </a:r>
          </a:p>
          <a:p>
            <a:pPr marL="0" indent="0">
              <a:buNone/>
            </a:pPr>
            <a:endParaRPr lang="en-GB" dirty="0"/>
          </a:p>
        </p:txBody>
      </p:sp>
    </p:spTree>
    <p:extLst>
      <p:ext uri="{BB962C8B-B14F-4D97-AF65-F5344CB8AC3E}">
        <p14:creationId xmlns:p14="http://schemas.microsoft.com/office/powerpoint/2010/main" val="2101994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476672"/>
            <a:ext cx="8229600" cy="1008112"/>
          </a:xfrm>
        </p:spPr>
        <p:txBody>
          <a:bodyPr/>
          <a:lstStyle/>
          <a:p>
            <a:r>
              <a:rPr lang="en-GB" sz="3200" b="1" dirty="0" smtClean="0">
                <a:effectLst/>
                <a:latin typeface="Verdana" pitchFamily="34" charset="0"/>
                <a:ea typeface="Verdana" pitchFamily="34" charset="0"/>
                <a:cs typeface="Verdana" pitchFamily="34" charset="0"/>
              </a:rPr>
              <a:t>The birth of technology - 1760</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323528" y="2276872"/>
            <a:ext cx="8229600" cy="3096344"/>
          </a:xfrm>
        </p:spPr>
        <p:txBody>
          <a:bodyPr>
            <a:normAutofit/>
          </a:bodyPr>
          <a:lstStyle/>
          <a:p>
            <a:pPr>
              <a:lnSpc>
                <a:spcPct val="150000"/>
              </a:lnSpc>
              <a:buFont typeface="Wingdings" pitchFamily="2" charset="2"/>
              <a:buChar char="v"/>
            </a:pPr>
            <a:r>
              <a:rPr lang="en-GB" b="1" dirty="0" smtClean="0">
                <a:solidFill>
                  <a:srgbClr val="C00000"/>
                </a:solidFill>
                <a:latin typeface="Georgia" pitchFamily="18" charset="0"/>
                <a:cs typeface="Times New Roman" pitchFamily="18" charset="0"/>
              </a:rPr>
              <a:t>Tools</a:t>
            </a:r>
            <a:r>
              <a:rPr lang="en-GB" dirty="0" smtClean="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muscle power</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The </a:t>
            </a:r>
            <a:r>
              <a:rPr lang="en-GB" b="1" dirty="0" smtClean="0">
                <a:solidFill>
                  <a:srgbClr val="C00000"/>
                </a:solidFill>
                <a:latin typeface="Georgia" pitchFamily="18" charset="0"/>
                <a:cs typeface="Times New Roman" pitchFamily="18" charset="0"/>
              </a:rPr>
              <a:t>wheel</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Gunpowder</a:t>
            </a:r>
            <a:r>
              <a:rPr lang="en-GB" b="1" dirty="0">
                <a:solidFill>
                  <a:schemeClr val="tx1"/>
                </a:solidFill>
                <a:latin typeface="Georgia" pitchFamily="18" charset="0"/>
                <a:cs typeface="Times New Roman" pitchFamily="18" charset="0"/>
              </a:rPr>
              <a:t> </a:t>
            </a:r>
            <a:endParaRPr lang="cs-CZ" b="1"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smtClean="0">
                <a:solidFill>
                  <a:srgbClr val="C00000"/>
                </a:solidFill>
                <a:latin typeface="Georgia" pitchFamily="18" charset="0"/>
                <a:cs typeface="Times New Roman" pitchFamily="18" charset="0"/>
              </a:rPr>
              <a:t>Printing</a:t>
            </a:r>
            <a:endParaRPr lang="cs-CZ" dirty="0"/>
          </a:p>
          <a:p>
            <a:pPr>
              <a:buFont typeface="Wingdings" pitchFamily="2" charset="2"/>
              <a:buChar char="§"/>
            </a:pPr>
            <a:endParaRPr lang="en-GB"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2229908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835496"/>
          </a:xfrm>
        </p:spPr>
        <p:txBody>
          <a:bodyPr/>
          <a:lstStyle/>
          <a:p>
            <a:r>
              <a:rPr lang="en-GB" sz="3200" b="1" dirty="0">
                <a:effectLst/>
                <a:latin typeface="Verdana" pitchFamily="34" charset="0"/>
                <a:ea typeface="Verdana" pitchFamily="34" charset="0"/>
                <a:cs typeface="Verdana" pitchFamily="34" charset="0"/>
              </a:rPr>
              <a:t>The birth of technology - 1760</a:t>
            </a:r>
            <a:endParaRPr lang="en-GB" sz="3200" dirty="0">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67544" y="1268760"/>
            <a:ext cx="8229600" cy="4680520"/>
          </a:xfrm>
        </p:spPr>
        <p:txBody>
          <a:bodyPr/>
          <a:lstStyle/>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Lightning conductor</a:t>
            </a:r>
            <a:r>
              <a:rPr lang="en-GB" dirty="0">
                <a:solidFill>
                  <a:schemeClr val="tx1"/>
                </a:solidFill>
                <a:latin typeface="Georgia" pitchFamily="18" charset="0"/>
                <a:cs typeface="Times New Roman" pitchFamily="18" charset="0"/>
              </a:rPr>
              <a:t> - Benjamin Franklin (lightning a form of electricity), </a:t>
            </a:r>
            <a:r>
              <a:rPr lang="en-GB" dirty="0" err="1">
                <a:solidFill>
                  <a:schemeClr val="tx1"/>
                </a:solidFill>
                <a:latin typeface="Georgia" pitchFamily="18" charset="0"/>
                <a:cs typeface="Times New Roman" pitchFamily="18" charset="0"/>
              </a:rPr>
              <a:t>Prokop</a:t>
            </a:r>
            <a:r>
              <a:rPr lang="en-GB" dirty="0">
                <a:solidFill>
                  <a:schemeClr val="tx1"/>
                </a:solidFill>
                <a:latin typeface="Georgia" pitchFamily="18" charset="0"/>
                <a:cs typeface="Times New Roman" pitchFamily="18" charset="0"/>
              </a:rPr>
              <a:t> </a:t>
            </a:r>
            <a:r>
              <a:rPr lang="en-GB" dirty="0" err="1">
                <a:solidFill>
                  <a:schemeClr val="tx1"/>
                </a:solidFill>
                <a:latin typeface="Georgia" pitchFamily="18" charset="0"/>
                <a:cs typeface="Times New Roman" pitchFamily="18" charset="0"/>
              </a:rPr>
              <a:t>Diviš</a:t>
            </a:r>
            <a:r>
              <a:rPr lang="en-GB" dirty="0">
                <a:solidFill>
                  <a:schemeClr val="tx1"/>
                </a:solidFill>
                <a:latin typeface="Georgia" pitchFamily="18" charset="0"/>
                <a:cs typeface="Times New Roman" pitchFamily="18" charset="0"/>
              </a:rPr>
              <a:t> (lightning conductor)</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The telescope</a:t>
            </a:r>
            <a:r>
              <a:rPr lang="en-GB" dirty="0">
                <a:solidFill>
                  <a:srgbClr val="C00000"/>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(a Dutch invention, improved by Galileo – the earth not the centre of the everything)</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Laws of motion and gravity</a:t>
            </a:r>
            <a:r>
              <a:rPr lang="en-GB" b="1" dirty="0">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Isa</a:t>
            </a:r>
            <a:r>
              <a:rPr lang="cs-CZ" dirty="0" smtClean="0">
                <a:solidFill>
                  <a:schemeClr val="tx1"/>
                </a:solidFill>
                <a:latin typeface="Georgia" pitchFamily="18" charset="0"/>
                <a:cs typeface="Times New Roman" pitchFamily="18" charset="0"/>
              </a:rPr>
              <a:t>a</a:t>
            </a:r>
            <a:r>
              <a:rPr lang="en-GB" dirty="0" smtClean="0">
                <a:solidFill>
                  <a:schemeClr val="tx1"/>
                </a:solidFill>
                <a:latin typeface="Georgia" pitchFamily="18" charset="0"/>
                <a:cs typeface="Times New Roman" pitchFamily="18" charset="0"/>
              </a:rPr>
              <a:t>c </a:t>
            </a:r>
            <a:r>
              <a:rPr lang="en-GB" dirty="0">
                <a:solidFill>
                  <a:schemeClr val="tx1"/>
                </a:solidFill>
                <a:latin typeface="Georgia" pitchFamily="18" charset="0"/>
                <a:cs typeface="Times New Roman" pitchFamily="18" charset="0"/>
              </a:rPr>
              <a:t>Newton (+ discovery: white light is composed of many colours</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smtClean="0">
                <a:solidFill>
                  <a:srgbClr val="C00000"/>
                </a:solidFill>
                <a:latin typeface="Georgia" pitchFamily="18" charset="0"/>
                <a:cs typeface="Times New Roman" pitchFamily="18" charset="0"/>
              </a:rPr>
              <a:t>The star catalogue </a:t>
            </a:r>
            <a:r>
              <a:rPr lang="en-GB" dirty="0" smtClean="0">
                <a:solidFill>
                  <a:schemeClr val="tx1"/>
                </a:solidFill>
                <a:latin typeface="Georgia" pitchFamily="18" charset="0"/>
                <a:cs typeface="Times New Roman" pitchFamily="18" charset="0"/>
              </a:rPr>
              <a:t>– Edmund Halley (published 1678)</a:t>
            </a:r>
          </a:p>
          <a:p>
            <a:pPr>
              <a:buFont typeface="Wingdings" pitchFamily="2" charset="2"/>
              <a:buChar char="§"/>
            </a:pPr>
            <a:endParaRPr lang="en-GB" dirty="0"/>
          </a:p>
        </p:txBody>
      </p:sp>
    </p:spTree>
    <p:extLst>
      <p:ext uri="{BB962C8B-B14F-4D97-AF65-F5344CB8AC3E}">
        <p14:creationId xmlns:p14="http://schemas.microsoft.com/office/powerpoint/2010/main" val="36944767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907504"/>
          </a:xfrm>
        </p:spPr>
        <p:txBody>
          <a:bodyPr/>
          <a:lstStyle/>
          <a:p>
            <a:r>
              <a:rPr lang="en-GB" sz="3200" b="1" dirty="0" smtClean="0">
                <a:effectLst/>
                <a:latin typeface="Verdana" pitchFamily="34" charset="0"/>
                <a:ea typeface="Verdana" pitchFamily="34" charset="0"/>
                <a:cs typeface="Verdana" pitchFamily="34" charset="0"/>
              </a:rPr>
              <a:t>1st Industrial Revolution</a:t>
            </a:r>
            <a:r>
              <a:rPr lang="cs-CZ" sz="3200" b="1" dirty="0" smtClean="0">
                <a:effectLst/>
                <a:latin typeface="Verdana" pitchFamily="34" charset="0"/>
                <a:ea typeface="Verdana" pitchFamily="34" charset="0"/>
                <a:cs typeface="Verdana" pitchFamily="34" charset="0"/>
              </a:rPr>
              <a:t> </a:t>
            </a:r>
            <a:r>
              <a:rPr lang="en-GB" sz="2000" b="1" dirty="0" smtClean="0">
                <a:effectLst/>
                <a:latin typeface="Verdana" pitchFamily="34" charset="0"/>
                <a:ea typeface="Verdana" pitchFamily="34" charset="0"/>
                <a:cs typeface="Verdana" pitchFamily="34" charset="0"/>
              </a:rPr>
              <a:t>(1760 – 1840)</a:t>
            </a:r>
            <a:endParaRPr lang="en-GB" sz="20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67544" y="1844824"/>
            <a:ext cx="8229600" cy="4320480"/>
          </a:xfrm>
        </p:spPr>
        <p:txBody>
          <a:bodyPr>
            <a:normAutofit/>
          </a:bodyPr>
          <a:lstStyle/>
          <a:p>
            <a:pPr marL="0" indent="0" algn="ctr">
              <a:buNone/>
            </a:pPr>
            <a:r>
              <a:rPr lang="en-GB" b="1" dirty="0" smtClean="0">
                <a:solidFill>
                  <a:schemeClr val="tx1"/>
                </a:solidFill>
                <a:latin typeface="Georgia" pitchFamily="18" charset="0"/>
                <a:cs typeface="Times New Roman" pitchFamily="18" charset="0"/>
              </a:rPr>
              <a:t>This process began in England in the 18th century and from there spread to other parts of the world.</a:t>
            </a:r>
            <a:endParaRPr lang="cs-CZ" b="1" dirty="0" smtClean="0">
              <a:solidFill>
                <a:schemeClr val="tx1"/>
              </a:solidFill>
              <a:latin typeface="Georgia" pitchFamily="18" charset="0"/>
              <a:cs typeface="Times New Roman" pitchFamily="18" charset="0"/>
            </a:endParaRPr>
          </a:p>
          <a:p>
            <a:pPr marL="0" indent="0" algn="ctr">
              <a:buNone/>
            </a:pPr>
            <a:endParaRPr lang="en-GB" b="1" dirty="0" smtClean="0">
              <a:solidFill>
                <a:schemeClr val="tx1"/>
              </a:solidFill>
              <a:latin typeface="Georgia" pitchFamily="18" charset="0"/>
              <a:cs typeface="Times New Roman" pitchFamily="18" charset="0"/>
            </a:endParaRPr>
          </a:p>
          <a:p>
            <a:pPr>
              <a:buFont typeface="Wingdings" pitchFamily="2" charset="2"/>
              <a:buChar char="Ø"/>
            </a:pPr>
            <a:r>
              <a:rPr lang="en-GB" dirty="0" smtClean="0">
                <a:solidFill>
                  <a:schemeClr val="tx1"/>
                </a:solidFill>
                <a:latin typeface="Georgia" pitchFamily="18" charset="0"/>
                <a:cs typeface="Times New Roman" pitchFamily="18" charset="0"/>
              </a:rPr>
              <a:t>important </a:t>
            </a:r>
            <a:r>
              <a:rPr lang="en-GB" dirty="0">
                <a:solidFill>
                  <a:schemeClr val="tx1"/>
                </a:solidFill>
                <a:latin typeface="Georgia" pitchFamily="18" charset="0"/>
                <a:cs typeface="Times New Roman" pitchFamily="18" charset="0"/>
              </a:rPr>
              <a:t>machines </a:t>
            </a:r>
            <a:r>
              <a:rPr lang="en-GB" dirty="0" smtClean="0">
                <a:solidFill>
                  <a:schemeClr val="tx1"/>
                </a:solidFill>
                <a:latin typeface="Georgia" pitchFamily="18" charset="0"/>
                <a:cs typeface="Times New Roman" pitchFamily="18" charset="0"/>
              </a:rPr>
              <a:t>invented</a:t>
            </a:r>
            <a:endParaRPr lang="cs-CZ" dirty="0" smtClean="0">
              <a:solidFill>
                <a:schemeClr val="tx1"/>
              </a:solidFill>
              <a:latin typeface="Georgia" pitchFamily="18" charset="0"/>
              <a:cs typeface="Times New Roman" pitchFamily="18" charset="0"/>
            </a:endParaRPr>
          </a:p>
          <a:p>
            <a:pPr>
              <a:buFont typeface="Wingdings" pitchFamily="2" charset="2"/>
              <a:buChar char="Ø"/>
            </a:pPr>
            <a:r>
              <a:rPr lang="en-GB" dirty="0">
                <a:solidFill>
                  <a:schemeClr val="tx1"/>
                </a:solidFill>
                <a:latin typeface="Georgia" pitchFamily="18" charset="0"/>
                <a:cs typeface="Times New Roman" pitchFamily="18" charset="0"/>
              </a:rPr>
              <a:t>the discovery of steam </a:t>
            </a:r>
            <a:r>
              <a:rPr lang="en-GB" dirty="0" smtClean="0">
                <a:solidFill>
                  <a:schemeClr val="tx1"/>
                </a:solidFill>
                <a:latin typeface="Georgia" pitchFamily="18" charset="0"/>
                <a:cs typeface="Times New Roman" pitchFamily="18" charset="0"/>
              </a:rPr>
              <a:t>power</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the </a:t>
            </a:r>
            <a:r>
              <a:rPr lang="en-GB" dirty="0">
                <a:solidFill>
                  <a:schemeClr val="tx1"/>
                </a:solidFill>
                <a:latin typeface="Georgia" pitchFamily="18" charset="0"/>
                <a:cs typeface="Times New Roman" pitchFamily="18" charset="0"/>
              </a:rPr>
              <a:t>invention of the steam </a:t>
            </a:r>
            <a:r>
              <a:rPr lang="en-GB" dirty="0" smtClean="0">
                <a:solidFill>
                  <a:schemeClr val="tx1"/>
                </a:solidFill>
                <a:latin typeface="Georgia" pitchFamily="18" charset="0"/>
                <a:cs typeface="Times New Roman" pitchFamily="18" charset="0"/>
              </a:rPr>
              <a:t>engine</a:t>
            </a:r>
            <a:r>
              <a:rPr lang="cs-CZ" dirty="0" smtClean="0">
                <a:solidFill>
                  <a:schemeClr val="tx1"/>
                </a:solidFill>
                <a:latin typeface="Georgia" pitchFamily="18" charset="0"/>
                <a:cs typeface="Times New Roman" pitchFamily="18" charset="0"/>
              </a:rPr>
              <a:t>)</a:t>
            </a:r>
          </a:p>
          <a:p>
            <a:pPr>
              <a:buFont typeface="Wingdings" pitchFamily="2" charset="2"/>
              <a:buChar char="Ø"/>
            </a:pPr>
            <a:r>
              <a:rPr lang="en-GB" dirty="0">
                <a:solidFill>
                  <a:schemeClr val="tx1"/>
                </a:solidFill>
                <a:latin typeface="Georgia" pitchFamily="18" charset="0"/>
                <a:cs typeface="Times New Roman" pitchFamily="18" charset="0"/>
              </a:rPr>
              <a:t>new methods of transport (railways, canals, </a:t>
            </a:r>
            <a:r>
              <a:rPr lang="en-GB" dirty="0" smtClean="0">
                <a:solidFill>
                  <a:schemeClr val="tx1"/>
                </a:solidFill>
                <a:latin typeface="Georgia" pitchFamily="18" charset="0"/>
                <a:cs typeface="Times New Roman" pitchFamily="18" charset="0"/>
              </a:rPr>
              <a:t>roads)</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developed </a:t>
            </a:r>
            <a:r>
              <a:rPr lang="en-GB" dirty="0">
                <a:solidFill>
                  <a:schemeClr val="tx1"/>
                </a:solidFill>
                <a:latin typeface="Georgia" pitchFamily="18" charset="0"/>
                <a:cs typeface="Times New Roman" pitchFamily="18" charset="0"/>
              </a:rPr>
              <a:t>for transporting </a:t>
            </a:r>
            <a:r>
              <a:rPr lang="en-GB" dirty="0" smtClean="0">
                <a:solidFill>
                  <a:schemeClr val="tx1"/>
                </a:solidFill>
                <a:latin typeface="Georgia" pitchFamily="18" charset="0"/>
                <a:cs typeface="Times New Roman" pitchFamily="18" charset="0"/>
              </a:rPr>
              <a:t>goods</a:t>
            </a:r>
            <a:endParaRPr lang="cs-CZ" dirty="0" smtClean="0">
              <a:solidFill>
                <a:schemeClr val="tx1"/>
              </a:solidFill>
              <a:latin typeface="Georgia" pitchFamily="18" charset="0"/>
              <a:cs typeface="Times New Roman" pitchFamily="18" charset="0"/>
            </a:endParaRPr>
          </a:p>
          <a:p>
            <a:pPr>
              <a:buFont typeface="Wingdings" pitchFamily="2" charset="2"/>
              <a:buChar char="Ø"/>
            </a:pPr>
            <a:r>
              <a:rPr lang="en-GB" dirty="0">
                <a:solidFill>
                  <a:schemeClr val="tx1"/>
                </a:solidFill>
                <a:latin typeface="Georgia" pitchFamily="18" charset="0"/>
                <a:cs typeface="Times New Roman" pitchFamily="18" charset="0"/>
              </a:rPr>
              <a:t>big factories were built → a wide variety of goods in large quantities produced</a:t>
            </a:r>
            <a:endParaRPr lang="cs-CZ" dirty="0" smtClean="0">
              <a:solidFill>
                <a:schemeClr val="tx1"/>
              </a:solidFill>
              <a:latin typeface="Georgia" pitchFamily="18" charset="0"/>
              <a:cs typeface="Times New Roman" pitchFamily="18" charset="0"/>
            </a:endParaRPr>
          </a:p>
        </p:txBody>
      </p:sp>
    </p:spTree>
    <p:extLst>
      <p:ext uri="{BB962C8B-B14F-4D97-AF65-F5344CB8AC3E}">
        <p14:creationId xmlns:p14="http://schemas.microsoft.com/office/powerpoint/2010/main" val="40085567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sz="3200" b="1" dirty="0" smtClean="0">
                <a:effectLst/>
                <a:latin typeface="Verdana" pitchFamily="34" charset="0"/>
                <a:ea typeface="Verdana" pitchFamily="34" charset="0"/>
                <a:cs typeface="Verdana" pitchFamily="34" charset="0"/>
              </a:rPr>
              <a:t>1st </a:t>
            </a:r>
            <a:r>
              <a:rPr lang="en-GB" sz="3200" b="1" dirty="0">
                <a:effectLst/>
                <a:latin typeface="Verdana" pitchFamily="34" charset="0"/>
                <a:ea typeface="Verdana" pitchFamily="34" charset="0"/>
                <a:cs typeface="Verdana" pitchFamily="34" charset="0"/>
              </a:rPr>
              <a:t>Industrial Revolution </a:t>
            </a:r>
            <a:r>
              <a:rPr lang="cs-CZ" sz="3200" b="1" dirty="0" smtClean="0">
                <a:effectLst/>
                <a:latin typeface="Verdana" pitchFamily="34" charset="0"/>
                <a:ea typeface="Verdana" pitchFamily="34" charset="0"/>
                <a:cs typeface="Verdana" pitchFamily="34" charset="0"/>
              </a:rPr>
              <a:t/>
            </a:r>
            <a:br>
              <a:rPr lang="cs-CZ" sz="3200" b="1" dirty="0" smtClean="0">
                <a:effectLst/>
                <a:latin typeface="Verdana" pitchFamily="34" charset="0"/>
                <a:ea typeface="Verdana" pitchFamily="34" charset="0"/>
                <a:cs typeface="Verdana" pitchFamily="34" charset="0"/>
              </a:rPr>
            </a:br>
            <a:r>
              <a:rPr lang="en-GB" sz="3200" b="1" dirty="0" smtClean="0">
                <a:effectLst/>
                <a:latin typeface="Verdana" pitchFamily="34" charset="0"/>
                <a:ea typeface="Verdana" pitchFamily="34" charset="0"/>
                <a:cs typeface="Verdana" pitchFamily="34" charset="0"/>
              </a:rPr>
              <a:t>(</a:t>
            </a:r>
            <a:r>
              <a:rPr lang="en-GB" sz="3200" b="1" dirty="0">
                <a:effectLst/>
                <a:latin typeface="Verdana" pitchFamily="34" charset="0"/>
                <a:ea typeface="Verdana" pitchFamily="34" charset="0"/>
                <a:cs typeface="Verdana" pitchFamily="34" charset="0"/>
              </a:rPr>
              <a:t>1760 – 1840)</a:t>
            </a:r>
            <a:endParaRPr lang="en-GB" sz="3200" dirty="0">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67544" y="1916832"/>
            <a:ext cx="8229600" cy="4248472"/>
          </a:xfrm>
        </p:spPr>
        <p:txBody>
          <a:bodyPr>
            <a:normAutofit/>
          </a:bodyPr>
          <a:lstStyle/>
          <a:p>
            <a:pPr>
              <a:lnSpc>
                <a:spcPct val="150000"/>
              </a:lnSpc>
              <a:buFont typeface="Wingdings" pitchFamily="2" charset="2"/>
              <a:buChar char="Ø"/>
            </a:pPr>
            <a:r>
              <a:rPr lang="en-GB" dirty="0">
                <a:solidFill>
                  <a:schemeClr val="tx1"/>
                </a:solidFill>
                <a:latin typeface="Georgia" pitchFamily="18" charset="0"/>
                <a:cs typeface="Times New Roman" pitchFamily="18" charset="0"/>
              </a:rPr>
              <a:t>the first big </a:t>
            </a:r>
            <a:r>
              <a:rPr lang="en-GB" dirty="0" smtClean="0">
                <a:solidFill>
                  <a:schemeClr val="tx1"/>
                </a:solidFill>
                <a:latin typeface="Georgia" pitchFamily="18" charset="0"/>
                <a:cs typeface="Times New Roman" pitchFamily="18" charset="0"/>
              </a:rPr>
              <a:t>industry</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cotton </a:t>
            </a:r>
            <a:r>
              <a:rPr lang="en-GB" dirty="0">
                <a:solidFill>
                  <a:schemeClr val="tx1"/>
                </a:solidFill>
                <a:latin typeface="Georgia" pitchFamily="18" charset="0"/>
                <a:cs typeface="Times New Roman" pitchFamily="18" charset="0"/>
              </a:rPr>
              <a:t>textile </a:t>
            </a:r>
            <a:r>
              <a:rPr lang="en-GB" dirty="0" smtClean="0">
                <a:solidFill>
                  <a:schemeClr val="tx1"/>
                </a:solidFill>
                <a:latin typeface="Georgia" pitchFamily="18" charset="0"/>
                <a:cs typeface="Times New Roman" pitchFamily="18" charset="0"/>
              </a:rPr>
              <a:t>factories</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Ø"/>
            </a:pPr>
            <a:r>
              <a:rPr lang="en-GB" dirty="0">
                <a:solidFill>
                  <a:schemeClr val="tx1"/>
                </a:solidFill>
                <a:latin typeface="Georgia" pitchFamily="18" charset="0"/>
                <a:cs typeface="Times New Roman" pitchFamily="18" charset="0"/>
              </a:rPr>
              <a:t>the populations of cities grew </a:t>
            </a:r>
            <a:r>
              <a:rPr lang="en-GB" dirty="0" smtClean="0">
                <a:solidFill>
                  <a:schemeClr val="tx1"/>
                </a:solidFill>
                <a:latin typeface="Georgia" pitchFamily="18" charset="0"/>
                <a:cs typeface="Times New Roman" pitchFamily="18" charset="0"/>
              </a:rPr>
              <a:t>rapidly</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Ø"/>
            </a:pPr>
            <a:r>
              <a:rPr lang="en-GB" dirty="0">
                <a:solidFill>
                  <a:schemeClr val="tx1"/>
                </a:solidFill>
                <a:latin typeface="Georgia" pitchFamily="18" charset="0"/>
                <a:cs typeface="Times New Roman" pitchFamily="18" charset="0"/>
              </a:rPr>
              <a:t>England changed from mostly agricultural to mostly </a:t>
            </a:r>
            <a:r>
              <a:rPr lang="en-GB" dirty="0" smtClean="0">
                <a:solidFill>
                  <a:schemeClr val="tx1"/>
                </a:solidFill>
                <a:latin typeface="Georgia" pitchFamily="18" charset="0"/>
                <a:cs typeface="Times New Roman" pitchFamily="18" charset="0"/>
              </a:rPr>
              <a:t>industrial</a:t>
            </a:r>
            <a:endParaRPr lang="cs-CZ" dirty="0" smtClean="0">
              <a:solidFill>
                <a:schemeClr val="tx1"/>
              </a:solidFill>
              <a:latin typeface="Georgia" pitchFamily="18" charset="0"/>
              <a:cs typeface="Times New Roman" pitchFamily="18" charset="0"/>
            </a:endParaRPr>
          </a:p>
          <a:p>
            <a:pPr marL="0" indent="0">
              <a:buNone/>
            </a:pPr>
            <a:endParaRPr lang="cs-CZ" dirty="0" smtClean="0">
              <a:solidFill>
                <a:schemeClr val="tx1"/>
              </a:solidFill>
              <a:latin typeface="Georgia" pitchFamily="18" charset="0"/>
              <a:cs typeface="Times New Roman" pitchFamily="18" charset="0"/>
            </a:endParaRPr>
          </a:p>
          <a:p>
            <a:pPr marL="0" indent="0" algn="ctr">
              <a:buNone/>
            </a:pPr>
            <a:endParaRPr lang="cs-CZ" b="1" dirty="0" smtClean="0">
              <a:solidFill>
                <a:schemeClr val="accent5"/>
              </a:solidFill>
              <a:latin typeface="Georgia" pitchFamily="18" charset="0"/>
              <a:cs typeface="Times New Roman" pitchFamily="18" charset="0"/>
            </a:endParaRPr>
          </a:p>
          <a:p>
            <a:pPr marL="0" indent="0" algn="ctr">
              <a:buNone/>
            </a:pPr>
            <a:r>
              <a:rPr lang="cs-CZ" b="1" dirty="0" smtClean="0">
                <a:solidFill>
                  <a:schemeClr val="accent5"/>
                </a:solidFill>
                <a:latin typeface="Georgia" pitchFamily="18" charset="0"/>
                <a:cs typeface="Times New Roman" pitchFamily="18" charset="0"/>
              </a:rPr>
              <a:t> </a:t>
            </a:r>
            <a:r>
              <a:rPr lang="en-GB" b="1" dirty="0" smtClean="0">
                <a:solidFill>
                  <a:srgbClr val="C00000"/>
                </a:solidFill>
                <a:latin typeface="Georgia" pitchFamily="18" charset="0"/>
                <a:cs typeface="Times New Roman" pitchFamily="18" charset="0"/>
              </a:rPr>
              <a:t>What inventions</a:t>
            </a:r>
            <a:r>
              <a:rPr lang="cs-CZ" b="1" dirty="0" smtClean="0">
                <a:solidFill>
                  <a:srgbClr val="C00000"/>
                </a:solidFill>
                <a:latin typeface="Georgia" pitchFamily="18" charset="0"/>
                <a:cs typeface="Times New Roman" pitchFamily="18" charset="0"/>
              </a:rPr>
              <a:t> and </a:t>
            </a:r>
            <a:r>
              <a:rPr lang="en-GB" b="1" dirty="0" smtClean="0">
                <a:solidFill>
                  <a:srgbClr val="C00000"/>
                </a:solidFill>
                <a:latin typeface="Georgia" pitchFamily="18" charset="0"/>
                <a:cs typeface="Times New Roman" pitchFamily="18" charset="0"/>
              </a:rPr>
              <a:t>discoveries </a:t>
            </a:r>
            <a:endParaRPr lang="cs-CZ" b="1" dirty="0" smtClean="0">
              <a:solidFill>
                <a:srgbClr val="C00000"/>
              </a:solidFill>
              <a:latin typeface="Georgia" pitchFamily="18" charset="0"/>
              <a:cs typeface="Times New Roman" pitchFamily="18" charset="0"/>
            </a:endParaRPr>
          </a:p>
          <a:p>
            <a:pPr marL="0" indent="0" algn="ctr">
              <a:buNone/>
            </a:pPr>
            <a:r>
              <a:rPr lang="en-GB" b="1" dirty="0" smtClean="0">
                <a:solidFill>
                  <a:srgbClr val="C00000"/>
                </a:solidFill>
                <a:latin typeface="Georgia" pitchFamily="18" charset="0"/>
                <a:cs typeface="Times New Roman" pitchFamily="18" charset="0"/>
              </a:rPr>
              <a:t>of that period</a:t>
            </a:r>
            <a:r>
              <a:rPr lang="cs-CZ" b="1" dirty="0" smtClean="0">
                <a:solidFill>
                  <a:srgbClr val="C00000"/>
                </a:solidFill>
                <a:latin typeface="Georgia" pitchFamily="18" charset="0"/>
                <a:cs typeface="Times New Roman" pitchFamily="18" charset="0"/>
              </a:rPr>
              <a:t> </a:t>
            </a:r>
            <a:r>
              <a:rPr lang="en-GB" b="1" dirty="0" smtClean="0">
                <a:solidFill>
                  <a:srgbClr val="C00000"/>
                </a:solidFill>
                <a:latin typeface="Georgia" pitchFamily="18" charset="0"/>
                <a:cs typeface="Times New Roman" pitchFamily="18" charset="0"/>
              </a:rPr>
              <a:t>can you name?</a:t>
            </a:r>
          </a:p>
          <a:p>
            <a:pPr marL="0" indent="0">
              <a:buNone/>
            </a:pPr>
            <a:endParaRPr lang="cs-CZ" dirty="0"/>
          </a:p>
          <a:p>
            <a:pPr>
              <a:buFont typeface="Wingdings" pitchFamily="2" charset="2"/>
              <a:buChar char="Ø"/>
            </a:pPr>
            <a:endParaRPr lang="en-GB" dirty="0"/>
          </a:p>
        </p:txBody>
      </p:sp>
    </p:spTree>
    <p:extLst>
      <p:ext uri="{BB962C8B-B14F-4D97-AF65-F5344CB8AC3E}">
        <p14:creationId xmlns:p14="http://schemas.microsoft.com/office/powerpoint/2010/main" val="34402424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332656"/>
            <a:ext cx="8229600" cy="979512"/>
          </a:xfrm>
        </p:spPr>
        <p:txBody>
          <a:bodyPr/>
          <a:lstStyle/>
          <a:p>
            <a:r>
              <a:rPr lang="en-GB" sz="3200" b="1" dirty="0" smtClean="0">
                <a:effectLst/>
                <a:latin typeface="Verdana" pitchFamily="34" charset="0"/>
                <a:ea typeface="Verdana" pitchFamily="34" charset="0"/>
                <a:cs typeface="Verdana" pitchFamily="34" charset="0"/>
              </a:rPr>
              <a:t>Great Britain</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p:txBody>
          <a:bodyPr>
            <a:normAutofit/>
          </a:bodyPr>
          <a:lstStyle/>
          <a:p>
            <a:pPr>
              <a:lnSpc>
                <a:spcPct val="150000"/>
              </a:lnSpc>
              <a:buFont typeface="Wingdings" pitchFamily="2" charset="2"/>
              <a:buChar char="v"/>
            </a:pPr>
            <a:r>
              <a:rPr lang="en-GB" b="1" dirty="0">
                <a:solidFill>
                  <a:srgbClr val="C00000"/>
                </a:solidFill>
                <a:latin typeface="Times New Roman" pitchFamily="18" charset="0"/>
                <a:cs typeface="Times New Roman" pitchFamily="18" charset="0"/>
              </a:rPr>
              <a:t>Steam engine</a:t>
            </a:r>
            <a:r>
              <a:rPr lang="en-GB" dirty="0">
                <a:solidFill>
                  <a:srgbClr val="C00000"/>
                </a:solidFill>
                <a:latin typeface="Times New Roman" pitchFamily="18" charset="0"/>
                <a:cs typeface="Times New Roman" pitchFamily="18" charset="0"/>
              </a:rPr>
              <a:t> </a:t>
            </a:r>
            <a:r>
              <a:rPr lang="en-GB" dirty="0">
                <a:solidFill>
                  <a:schemeClr val="tx1"/>
                </a:solidFill>
                <a:latin typeface="Times New Roman" pitchFamily="18" charset="0"/>
                <a:cs typeface="Times New Roman" pitchFamily="18" charset="0"/>
              </a:rPr>
              <a:t>(developed by James Watt, to power factory machinery)</a:t>
            </a:r>
            <a:endParaRPr lang="cs-CZ" dirty="0">
              <a:solidFill>
                <a:schemeClr val="tx1"/>
              </a:solidFill>
              <a:latin typeface="Times New Roman"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Times New Roman" pitchFamily="18" charset="0"/>
                <a:cs typeface="Times New Roman" pitchFamily="18" charset="0"/>
              </a:rPr>
              <a:t>Rocket - 1</a:t>
            </a:r>
            <a:r>
              <a:rPr lang="en-GB" b="1" baseline="30000" dirty="0">
                <a:solidFill>
                  <a:srgbClr val="C00000"/>
                </a:solidFill>
                <a:latin typeface="Times New Roman" pitchFamily="18" charset="0"/>
                <a:cs typeface="Times New Roman" pitchFamily="18" charset="0"/>
              </a:rPr>
              <a:t>st</a:t>
            </a:r>
            <a:r>
              <a:rPr lang="en-GB" b="1" dirty="0">
                <a:solidFill>
                  <a:srgbClr val="C00000"/>
                </a:solidFill>
                <a:latin typeface="Times New Roman" pitchFamily="18" charset="0"/>
                <a:cs typeface="Times New Roman" pitchFamily="18" charset="0"/>
              </a:rPr>
              <a:t> locomotive</a:t>
            </a:r>
            <a:r>
              <a:rPr lang="en-GB" dirty="0">
                <a:solidFill>
                  <a:srgbClr val="C00000"/>
                </a:solidFill>
                <a:latin typeface="Times New Roman" pitchFamily="18" charset="0"/>
                <a:cs typeface="Times New Roman" pitchFamily="18" charset="0"/>
              </a:rPr>
              <a:t> </a:t>
            </a:r>
            <a:r>
              <a:rPr lang="en-GB" dirty="0">
                <a:solidFill>
                  <a:schemeClr val="tx1"/>
                </a:solidFill>
                <a:latin typeface="Times New Roman" pitchFamily="18" charset="0"/>
                <a:cs typeface="Times New Roman" pitchFamily="18" charset="0"/>
              </a:rPr>
              <a:t>(George Stephenson)</a:t>
            </a:r>
            <a:endParaRPr lang="cs-CZ" dirty="0">
              <a:solidFill>
                <a:schemeClr val="tx1"/>
              </a:solidFill>
              <a:latin typeface="Times New Roman"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Times New Roman" pitchFamily="18" charset="0"/>
                <a:cs typeface="Times New Roman" pitchFamily="18" charset="0"/>
              </a:rPr>
              <a:t>Railways</a:t>
            </a:r>
            <a:r>
              <a:rPr lang="en-GB" b="1" dirty="0">
                <a:solidFill>
                  <a:schemeClr val="tx1"/>
                </a:solidFill>
                <a:latin typeface="Times New Roman" pitchFamily="18" charset="0"/>
                <a:cs typeface="Times New Roman" pitchFamily="18" charset="0"/>
              </a:rPr>
              <a:t> </a:t>
            </a:r>
            <a:r>
              <a:rPr lang="en-GB" dirty="0">
                <a:solidFill>
                  <a:schemeClr val="tx1"/>
                </a:solidFill>
                <a:latin typeface="Times New Roman" pitchFamily="18" charset="0"/>
                <a:cs typeface="Times New Roman" pitchFamily="18" charset="0"/>
              </a:rPr>
              <a:t>(rapid expansion throughout Britain and the world)</a:t>
            </a:r>
            <a:endParaRPr lang="cs-CZ" dirty="0">
              <a:solidFill>
                <a:schemeClr val="tx1"/>
              </a:solidFill>
              <a:latin typeface="Times New Roman"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Times New Roman" pitchFamily="18" charset="0"/>
                <a:cs typeface="Times New Roman" pitchFamily="18" charset="0"/>
              </a:rPr>
              <a:t>Tunnels, viaducts and ships</a:t>
            </a:r>
            <a:r>
              <a:rPr lang="cs-CZ" dirty="0">
                <a:solidFill>
                  <a:srgbClr val="C00000"/>
                </a:solidFill>
                <a:latin typeface="Times New Roman" pitchFamily="18" charset="0"/>
                <a:cs typeface="Times New Roman" pitchFamily="18" charset="0"/>
              </a:rPr>
              <a:t> </a:t>
            </a:r>
            <a:r>
              <a:rPr lang="cs-CZ" dirty="0">
                <a:solidFill>
                  <a:schemeClr val="tx1"/>
                </a:solidFill>
                <a:latin typeface="Times New Roman" pitchFamily="18" charset="0"/>
                <a:cs typeface="Times New Roman" pitchFamily="18" charset="0"/>
              </a:rPr>
              <a:t>- </a:t>
            </a:r>
            <a:r>
              <a:rPr lang="en-GB" dirty="0" err="1">
                <a:solidFill>
                  <a:schemeClr val="tx1"/>
                </a:solidFill>
                <a:latin typeface="Times New Roman" pitchFamily="18" charset="0"/>
                <a:cs typeface="Times New Roman" pitchFamily="18" charset="0"/>
              </a:rPr>
              <a:t>Isambard</a:t>
            </a:r>
            <a:r>
              <a:rPr lang="en-GB" dirty="0">
                <a:solidFill>
                  <a:schemeClr val="tx1"/>
                </a:solidFill>
                <a:latin typeface="Times New Roman" pitchFamily="18" charset="0"/>
                <a:cs typeface="Times New Roman" pitchFamily="18" charset="0"/>
              </a:rPr>
              <a:t> Kingdom Brunel (great Victorian engineering </a:t>
            </a:r>
            <a:r>
              <a:rPr lang="en-GB" dirty="0" smtClean="0">
                <a:solidFill>
                  <a:schemeClr val="tx1"/>
                </a:solidFill>
                <a:latin typeface="Times New Roman" pitchFamily="18" charset="0"/>
                <a:cs typeface="Times New Roman" pitchFamily="18" charset="0"/>
              </a:rPr>
              <a:t>projects</a:t>
            </a:r>
            <a:r>
              <a:rPr lang="cs-CZ" dirty="0">
                <a:solidFill>
                  <a:schemeClr val="tx1"/>
                </a:solidFill>
                <a:latin typeface="Times New Roman" pitchFamily="18" charset="0"/>
                <a:cs typeface="Times New Roman" pitchFamily="18" charset="0"/>
              </a:rPr>
              <a:t>)</a:t>
            </a:r>
            <a:endParaRPr lang="cs-CZ" dirty="0" smtClean="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4223280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1195536"/>
          </a:xfrm>
        </p:spPr>
        <p:txBody>
          <a:bodyPr/>
          <a:lstStyle/>
          <a:p>
            <a:r>
              <a:rPr lang="en-GB" sz="3200" b="1" dirty="0">
                <a:effectLst/>
                <a:latin typeface="Verdana" pitchFamily="34" charset="0"/>
                <a:ea typeface="Verdana" pitchFamily="34" charset="0"/>
                <a:cs typeface="Verdana" pitchFamily="34" charset="0"/>
              </a:rPr>
              <a:t>Great Britain</a:t>
            </a:r>
            <a:endParaRPr lang="en-GB" sz="3200" dirty="0">
              <a:latin typeface="Verdana" pitchFamily="34" charset="0"/>
              <a:ea typeface="Verdana" pitchFamily="34" charset="0"/>
              <a:cs typeface="Verdana" pitchFamily="34" charset="0"/>
            </a:endParaRPr>
          </a:p>
        </p:txBody>
      </p:sp>
      <p:pic>
        <p:nvPicPr>
          <p:cNvPr id="1026" name="Picture 2" descr="F:\IRSKO\Irsko Cork 08 06\Irsko Cork 08 06 018.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1412776"/>
            <a:ext cx="6432714" cy="4824536"/>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971600" y="908720"/>
            <a:ext cx="360040" cy="369332"/>
          </a:xfrm>
          <a:prstGeom prst="rect">
            <a:avLst/>
          </a:prstGeom>
          <a:noFill/>
        </p:spPr>
        <p:txBody>
          <a:bodyPr wrap="square" rtlCol="0">
            <a:spAutoFit/>
          </a:bodyPr>
          <a:lstStyle/>
          <a:p>
            <a:r>
              <a:rPr lang="cs-CZ" dirty="0" smtClean="0"/>
              <a:t>1.</a:t>
            </a:r>
            <a:endParaRPr lang="cs-CZ" dirty="0"/>
          </a:p>
        </p:txBody>
      </p:sp>
    </p:spTree>
    <p:extLst>
      <p:ext uri="{BB962C8B-B14F-4D97-AF65-F5344CB8AC3E}">
        <p14:creationId xmlns:p14="http://schemas.microsoft.com/office/powerpoint/2010/main" val="12201843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umy-fotky\fucik_lokomotiva_most.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692695"/>
            <a:ext cx="7161527" cy="537114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51520" y="476672"/>
            <a:ext cx="432048" cy="369332"/>
          </a:xfrm>
          <a:prstGeom prst="rect">
            <a:avLst/>
          </a:prstGeom>
          <a:noFill/>
        </p:spPr>
        <p:txBody>
          <a:bodyPr wrap="square" rtlCol="0">
            <a:spAutoFit/>
          </a:bodyPr>
          <a:lstStyle/>
          <a:p>
            <a:r>
              <a:rPr lang="cs-CZ" dirty="0" smtClean="0"/>
              <a:t>2.</a:t>
            </a:r>
            <a:endParaRPr lang="cs-CZ" dirty="0"/>
          </a:p>
        </p:txBody>
      </p:sp>
    </p:spTree>
    <p:extLst>
      <p:ext uri="{BB962C8B-B14F-4D97-AF65-F5344CB8AC3E}">
        <p14:creationId xmlns:p14="http://schemas.microsoft.com/office/powerpoint/2010/main" val="26700099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49064" y="373905"/>
            <a:ext cx="8229600" cy="907504"/>
          </a:xfrm>
        </p:spPr>
        <p:txBody>
          <a:bodyPr/>
          <a:lstStyle/>
          <a:p>
            <a:r>
              <a:rPr lang="en-GB" sz="3200" b="1" dirty="0" smtClean="0">
                <a:effectLst/>
                <a:latin typeface="Verdana" pitchFamily="34" charset="0"/>
                <a:ea typeface="Verdana" pitchFamily="34" charset="0"/>
                <a:cs typeface="Verdana" pitchFamily="34" charset="0"/>
              </a:rPr>
              <a:t>The USA</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2080116"/>
            <a:ext cx="8229600" cy="3240360"/>
          </a:xfrm>
        </p:spPr>
        <p:txBody>
          <a:bodyPr>
            <a:normAutofit/>
          </a:bodyPr>
          <a:lstStyle/>
          <a:p>
            <a:pPr>
              <a:buFont typeface="Wingdings" pitchFamily="2" charset="2"/>
              <a:buChar char="v"/>
            </a:pPr>
            <a:r>
              <a:rPr lang="cs-CZ" b="1" dirty="0" smtClean="0">
                <a:latin typeface="Times New Roman" pitchFamily="18" charset="0"/>
                <a:cs typeface="Times New Roman" pitchFamily="18" charset="0"/>
              </a:rPr>
              <a:t> </a:t>
            </a:r>
            <a:r>
              <a:rPr lang="en-GB" b="1" dirty="0" smtClean="0">
                <a:solidFill>
                  <a:srgbClr val="C00000"/>
                </a:solidFill>
                <a:latin typeface="Georgia" pitchFamily="18" charset="0"/>
                <a:cs typeface="Times New Roman" pitchFamily="18" charset="0"/>
              </a:rPr>
              <a:t>Revolver</a:t>
            </a:r>
            <a:r>
              <a:rPr lang="en-GB" b="1" dirty="0" smtClean="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Samuel </a:t>
            </a:r>
            <a:r>
              <a:rPr lang="en-GB" dirty="0" smtClean="0">
                <a:solidFill>
                  <a:schemeClr val="tx1"/>
                </a:solidFill>
                <a:latin typeface="Georgia" pitchFamily="18" charset="0"/>
                <a:cs typeface="Times New Roman" pitchFamily="18" charset="0"/>
              </a:rPr>
              <a:t>Colt</a:t>
            </a:r>
            <a:endParaRPr lang="cs-CZ" dirty="0" smtClean="0">
              <a:solidFill>
                <a:schemeClr val="tx1"/>
              </a:solidFill>
              <a:latin typeface="Georgia" pitchFamily="18" charset="0"/>
              <a:cs typeface="Times New Roman" pitchFamily="18" charset="0"/>
            </a:endParaRPr>
          </a:p>
          <a:p>
            <a:pPr marL="0" indent="0">
              <a:buNone/>
            </a:pPr>
            <a:endParaRPr lang="cs-CZ" dirty="0">
              <a:solidFill>
                <a:schemeClr val="tx1"/>
              </a:solidFill>
              <a:latin typeface="Georgia" pitchFamily="18" charset="0"/>
              <a:cs typeface="Times New Roman" pitchFamily="18" charset="0"/>
            </a:endParaRPr>
          </a:p>
          <a:p>
            <a:pPr>
              <a:buFont typeface="Wingdings" pitchFamily="2" charset="2"/>
              <a:buChar char="v"/>
            </a:pPr>
            <a:r>
              <a:rPr lang="en-GB" b="1" dirty="0" smtClean="0">
                <a:solidFill>
                  <a:schemeClr val="tx1"/>
                </a:solidFill>
                <a:latin typeface="Georgia" pitchFamily="18" charset="0"/>
                <a:cs typeface="Times New Roman" pitchFamily="18" charset="0"/>
              </a:rPr>
              <a:t> </a:t>
            </a:r>
            <a:r>
              <a:rPr lang="en-GB" b="1" dirty="0" smtClean="0">
                <a:solidFill>
                  <a:srgbClr val="C00000"/>
                </a:solidFill>
                <a:latin typeface="Georgia" pitchFamily="18" charset="0"/>
                <a:cs typeface="Times New Roman" pitchFamily="18" charset="0"/>
              </a:rPr>
              <a:t>Electromagnetic telegraph, Morse Code</a:t>
            </a:r>
            <a:r>
              <a:rPr lang="en-GB" dirty="0" smtClean="0">
                <a:solidFill>
                  <a:srgbClr val="C00000"/>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 Samuel Morse</a:t>
            </a:r>
            <a:endParaRPr lang="cs-CZ" dirty="0" smtClean="0">
              <a:solidFill>
                <a:schemeClr val="tx1"/>
              </a:solidFill>
              <a:latin typeface="Georgia" pitchFamily="18" charset="0"/>
              <a:cs typeface="Times New Roman" pitchFamily="18" charset="0"/>
            </a:endParaRPr>
          </a:p>
          <a:p>
            <a:pPr marL="0" indent="0">
              <a:buNone/>
            </a:pPr>
            <a:endParaRPr lang="cs-CZ" dirty="0" smtClean="0">
              <a:solidFill>
                <a:schemeClr val="tx1"/>
              </a:solidFill>
              <a:latin typeface="Georgia" pitchFamily="18" charset="0"/>
              <a:cs typeface="Times New Roman" pitchFamily="18" charset="0"/>
            </a:endParaRPr>
          </a:p>
          <a:p>
            <a:pPr>
              <a:buFont typeface="Wingdings" pitchFamily="2" charset="2"/>
              <a:buChar char="v"/>
            </a:pPr>
            <a:r>
              <a:rPr lang="cs-CZ" dirty="0" smtClean="0">
                <a:solidFill>
                  <a:schemeClr val="tx1"/>
                </a:solidFill>
                <a:latin typeface="Georgia" pitchFamily="18" charset="0"/>
                <a:cs typeface="Times New Roman" pitchFamily="18" charset="0"/>
              </a:rPr>
              <a:t> </a:t>
            </a:r>
            <a:r>
              <a:rPr lang="en-GB" b="1" dirty="0" smtClean="0">
                <a:solidFill>
                  <a:srgbClr val="C00000"/>
                </a:solidFill>
                <a:latin typeface="Georgia" pitchFamily="18" charset="0"/>
                <a:cs typeface="Times New Roman" pitchFamily="18" charset="0"/>
              </a:rPr>
              <a:t>Cotton gin</a:t>
            </a:r>
            <a:r>
              <a:rPr lang="cs-CZ" dirty="0" smtClean="0">
                <a:solidFill>
                  <a:schemeClr val="tx1"/>
                </a:solidFill>
                <a:latin typeface="Georgia" pitchFamily="18" charset="0"/>
                <a:cs typeface="Times New Roman" pitchFamily="18" charset="0"/>
              </a:rPr>
              <a:t> – </a:t>
            </a:r>
            <a:r>
              <a:rPr lang="en-GB" dirty="0" smtClean="0">
                <a:solidFill>
                  <a:schemeClr val="tx1"/>
                </a:solidFill>
                <a:latin typeface="Georgia" pitchFamily="18" charset="0"/>
                <a:cs typeface="Times New Roman" pitchFamily="18" charset="0"/>
              </a:rPr>
              <a:t>Eli Whitney (machine for cleaning cotton of its seeds)</a:t>
            </a:r>
          </a:p>
          <a:p>
            <a:pPr marL="0" indent="0">
              <a:buNone/>
            </a:pPr>
            <a:endParaRPr lang="cs-CZ" dirty="0" smtClean="0">
              <a:latin typeface="Times New Roman" pitchFamily="18" charset="0"/>
              <a:cs typeface="Times New Roman" pitchFamily="18" charset="0"/>
            </a:endParaRPr>
          </a:p>
          <a:p>
            <a:pPr marL="0" indent="0">
              <a:buNone/>
            </a:pPr>
            <a:endParaRPr lang="cs-CZ" dirty="0" smtClean="0"/>
          </a:p>
          <a:p>
            <a:pPr>
              <a:buFont typeface="Wingdings" pitchFamily="2" charset="2"/>
              <a:buChar char="v"/>
            </a:pPr>
            <a:endParaRPr lang="en-GB" dirty="0"/>
          </a:p>
        </p:txBody>
      </p:sp>
      <p:sp>
        <p:nvSpPr>
          <p:cNvPr id="4" name="Nadpis 1"/>
          <p:cNvSpPr txBox="1">
            <a:spLocks/>
          </p:cNvSpPr>
          <p:nvPr/>
        </p:nvSpPr>
        <p:spPr>
          <a:xfrm>
            <a:off x="427732" y="332656"/>
            <a:ext cx="8229600" cy="839586"/>
          </a:xfrm>
          <a:prstGeom prst="rect">
            <a:avLst/>
          </a:prstGeom>
        </p:spPr>
        <p:txBody>
          <a:bodyPr vert="horz" lIns="91440" tIns="45720" rIns="91440" bIns="45720" rtlCol="0" anchor="b">
            <a:noAutofit/>
          </a:bodyPr>
          <a:lstStyle>
            <a:lvl1pPr algn="ctr" defTabSz="914400" rtl="0" eaLnBrk="1" latinLnBrk="0" hangingPunct="1">
              <a:lnSpc>
                <a:spcPts val="5800"/>
              </a:lnSpc>
              <a:spcBef>
                <a:spcPct val="0"/>
              </a:spcBef>
              <a:buNone/>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a:lstStyle>
          <a:p>
            <a:endParaRPr lang="en-GB"/>
          </a:p>
        </p:txBody>
      </p:sp>
      <p:sp>
        <p:nvSpPr>
          <p:cNvPr id="5" name="Zástupný symbol pro obsah 2"/>
          <p:cNvSpPr txBox="1">
            <a:spLocks/>
          </p:cNvSpPr>
          <p:nvPr/>
        </p:nvSpPr>
        <p:spPr>
          <a:xfrm>
            <a:off x="467544" y="1700808"/>
            <a:ext cx="8219256" cy="399897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1pPr>
            <a:lvl2pPr marL="742950" indent="-28575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2pPr>
            <a:lvl3pPr marL="11430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3pPr>
            <a:lvl4pPr marL="1600200" indent="-22860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4pPr>
            <a:lvl5pPr marL="20574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endParaRPr lang="en-GB" dirty="0"/>
          </a:p>
        </p:txBody>
      </p:sp>
    </p:spTree>
    <p:extLst>
      <p:ext uri="{BB962C8B-B14F-4D97-AF65-F5344CB8AC3E}">
        <p14:creationId xmlns:p14="http://schemas.microsoft.com/office/powerpoint/2010/main" val="1590581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1051520"/>
          </a:xfrm>
        </p:spPr>
        <p:txBody>
          <a:bodyPr/>
          <a:lstStyle/>
          <a:p>
            <a:r>
              <a:rPr lang="en-GB" sz="3200" b="1" dirty="0" smtClean="0">
                <a:effectLst/>
                <a:latin typeface="Verdana" pitchFamily="34" charset="0"/>
                <a:ea typeface="Verdana" pitchFamily="34" charset="0"/>
                <a:cs typeface="Verdana" pitchFamily="34" charset="0"/>
              </a:rPr>
              <a:t>Europe</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67544" y="1628800"/>
            <a:ext cx="8229600" cy="3773016"/>
          </a:xfrm>
        </p:spPr>
        <p:txBody>
          <a:bodyPr>
            <a:normAutofit/>
          </a:bodyPr>
          <a:lstStyle/>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Dynamite</a:t>
            </a:r>
            <a:r>
              <a:rPr lang="en-GB" dirty="0">
                <a:solidFill>
                  <a:schemeClr val="tx1"/>
                </a:solidFill>
                <a:latin typeface="Georgia" pitchFamily="18" charset="0"/>
                <a:cs typeface="Times New Roman" pitchFamily="18" charset="0"/>
              </a:rPr>
              <a:t> – Alfred Nobel (Swedish)</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The basis of modern photography</a:t>
            </a:r>
            <a:r>
              <a:rPr lang="en-GB" dirty="0">
                <a:solidFill>
                  <a:srgbClr val="C00000"/>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by Louis Daguerre </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smtClean="0">
                <a:solidFill>
                  <a:srgbClr val="C00000"/>
                </a:solidFill>
                <a:latin typeface="Georgia" pitchFamily="18" charset="0"/>
                <a:cs typeface="Times New Roman" pitchFamily="18" charset="0"/>
              </a:rPr>
              <a:t>Electric </a:t>
            </a:r>
            <a:r>
              <a:rPr lang="en-GB" b="1" dirty="0">
                <a:solidFill>
                  <a:srgbClr val="C00000"/>
                </a:solidFill>
                <a:latin typeface="Georgia" pitchFamily="18" charset="0"/>
                <a:cs typeface="Times New Roman" pitchFamily="18" charset="0"/>
              </a:rPr>
              <a:t>battery</a:t>
            </a:r>
            <a:r>
              <a:rPr lang="en-GB" b="1" dirty="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Alessandro Volta</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Genetics</a:t>
            </a:r>
            <a:r>
              <a:rPr lang="en-GB" dirty="0">
                <a:solidFill>
                  <a:schemeClr val="tx1"/>
                </a:solidFill>
                <a:latin typeface="Georgia" pitchFamily="18" charset="0"/>
                <a:cs typeface="Times New Roman" pitchFamily="18" charset="0"/>
              </a:rPr>
              <a:t> – Georg Johann </a:t>
            </a:r>
            <a:r>
              <a:rPr lang="en-GB" dirty="0" smtClean="0">
                <a:solidFill>
                  <a:schemeClr val="tx1"/>
                </a:solidFill>
                <a:latin typeface="Georgia" pitchFamily="18" charset="0"/>
                <a:cs typeface="Times New Roman" pitchFamily="18" charset="0"/>
              </a:rPr>
              <a:t>Mendel</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smtClean="0">
                <a:solidFill>
                  <a:srgbClr val="C00000"/>
                </a:solidFill>
                <a:latin typeface="Georgia" pitchFamily="18" charset="0"/>
                <a:cs typeface="Times New Roman" pitchFamily="18" charset="0"/>
              </a:rPr>
              <a:t>Ships 'crew </a:t>
            </a:r>
            <a:r>
              <a:rPr lang="en-GB" b="1" dirty="0">
                <a:solidFill>
                  <a:srgbClr val="C00000"/>
                </a:solidFill>
                <a:latin typeface="Georgia" pitchFamily="18" charset="0"/>
                <a:cs typeface="Times New Roman" pitchFamily="18" charset="0"/>
              </a:rPr>
              <a:t>propeller</a:t>
            </a:r>
            <a:r>
              <a:rPr lang="en-GB" dirty="0">
                <a:solidFill>
                  <a:srgbClr val="C00000"/>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Josef Ressel</a:t>
            </a:r>
          </a:p>
        </p:txBody>
      </p:sp>
    </p:spTree>
    <p:extLst>
      <p:ext uri="{BB962C8B-B14F-4D97-AF65-F5344CB8AC3E}">
        <p14:creationId xmlns:p14="http://schemas.microsoft.com/office/powerpoint/2010/main" val="3945732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sz="3200" b="1" dirty="0" smtClean="0">
                <a:solidFill>
                  <a:schemeClr val="accent1">
                    <a:lumMod val="75000"/>
                  </a:schemeClr>
                </a:solidFill>
                <a:effectLst/>
                <a:latin typeface="Verdana" pitchFamily="34" charset="0"/>
                <a:ea typeface="Verdana" pitchFamily="34" charset="0"/>
                <a:cs typeface="Verdana" pitchFamily="34" charset="0"/>
              </a:rPr>
              <a:t>2nd Industrial </a:t>
            </a:r>
            <a:r>
              <a:rPr lang="en-GB" sz="3200" b="1" dirty="0" smtClean="0">
                <a:effectLst/>
                <a:latin typeface="Verdana" pitchFamily="34" charset="0"/>
                <a:ea typeface="Verdana" pitchFamily="34" charset="0"/>
                <a:cs typeface="Verdana" pitchFamily="34" charset="0"/>
              </a:rPr>
              <a:t>Revolution </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916832"/>
            <a:ext cx="8229600" cy="4209331"/>
          </a:xfrm>
        </p:spPr>
        <p:txBody>
          <a:bodyPr>
            <a:normAutofit/>
          </a:bodyPr>
          <a:lstStyle/>
          <a:p>
            <a:pPr>
              <a:lnSpc>
                <a:spcPct val="150000"/>
              </a:lnSpc>
              <a:buFont typeface="Wingdings" pitchFamily="2" charset="2"/>
              <a:buChar char="Ø"/>
            </a:pPr>
            <a:r>
              <a:rPr lang="en-GB" dirty="0">
                <a:solidFill>
                  <a:schemeClr val="tx1"/>
                </a:solidFill>
                <a:latin typeface="Georgia" pitchFamily="18" charset="0"/>
                <a:cs typeface="Times New Roman" pitchFamily="18" charset="0"/>
              </a:rPr>
              <a:t>the late</a:t>
            </a:r>
            <a:r>
              <a:rPr lang="cs-CZ" dirty="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19</a:t>
            </a:r>
            <a:r>
              <a:rPr lang="en-GB" baseline="30000" dirty="0">
                <a:solidFill>
                  <a:schemeClr val="tx1"/>
                </a:solidFill>
                <a:latin typeface="Georgia" pitchFamily="18" charset="0"/>
                <a:cs typeface="Times New Roman" pitchFamily="18" charset="0"/>
              </a:rPr>
              <a:t>th</a:t>
            </a:r>
            <a:r>
              <a:rPr lang="en-GB" dirty="0">
                <a:solidFill>
                  <a:schemeClr val="tx1"/>
                </a:solidFill>
                <a:latin typeface="Georgia" pitchFamily="18" charset="0"/>
                <a:cs typeface="Times New Roman" pitchFamily="18" charset="0"/>
              </a:rPr>
              <a:t> century </a:t>
            </a:r>
            <a:r>
              <a:rPr lang="en-GB" dirty="0" smtClean="0">
                <a:solidFill>
                  <a:schemeClr val="tx1"/>
                </a:solidFill>
                <a:latin typeface="Georgia" pitchFamily="18" charset="0"/>
                <a:cs typeface="Times New Roman" pitchFamily="18" charset="0"/>
              </a:rPr>
              <a:t>– 1945</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Ø"/>
            </a:pPr>
            <a:r>
              <a:rPr lang="en-GB" dirty="0" smtClean="0">
                <a:solidFill>
                  <a:schemeClr val="tx1"/>
                </a:solidFill>
                <a:latin typeface="Georgia" pitchFamily="18" charset="0"/>
                <a:cs typeface="Times New Roman" pitchFamily="18" charset="0"/>
              </a:rPr>
              <a:t>Queen Victoria </a:t>
            </a:r>
          </a:p>
          <a:p>
            <a:pPr>
              <a:lnSpc>
                <a:spcPct val="150000"/>
              </a:lnSpc>
              <a:buFont typeface="Wingdings" pitchFamily="2" charset="2"/>
              <a:buChar char="Ø"/>
            </a:pPr>
            <a:r>
              <a:rPr lang="en-GB" dirty="0" smtClean="0">
                <a:solidFill>
                  <a:schemeClr val="tx1"/>
                </a:solidFill>
                <a:latin typeface="Georgia" pitchFamily="18" charset="0"/>
                <a:cs typeface="Times New Roman" pitchFamily="18" charset="0"/>
              </a:rPr>
              <a:t>textiles, clothing, shoes, household and domestic items</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Ø"/>
            </a:pPr>
            <a:r>
              <a:rPr lang="cs-CZ" dirty="0">
                <a:solidFill>
                  <a:schemeClr val="tx1"/>
                </a:solidFill>
                <a:latin typeface="Georgia" pitchFamily="18" charset="0"/>
                <a:cs typeface="Times New Roman" pitchFamily="18" charset="0"/>
              </a:rPr>
              <a:t>t</a:t>
            </a:r>
            <a:r>
              <a:rPr lang="en-GB" dirty="0" smtClean="0">
                <a:solidFill>
                  <a:schemeClr val="tx1"/>
                </a:solidFill>
                <a:latin typeface="Georgia" pitchFamily="18" charset="0"/>
                <a:cs typeface="Times New Roman" pitchFamily="18" charset="0"/>
              </a:rPr>
              <a:t>he Great Exhibition of 1851</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Ø"/>
            </a:pPr>
            <a:r>
              <a:rPr lang="en-GB" dirty="0" smtClean="0">
                <a:solidFill>
                  <a:schemeClr val="tx1"/>
                </a:solidFill>
                <a:latin typeface="Georgia" pitchFamily="18" charset="0"/>
                <a:cs typeface="Times New Roman" pitchFamily="18" charset="0"/>
              </a:rPr>
              <a:t>electric power</a:t>
            </a:r>
          </a:p>
          <a:p>
            <a:pPr>
              <a:buFont typeface="Wingdings" pitchFamily="2" charset="2"/>
              <a:buChar char="Ø"/>
            </a:pPr>
            <a:endParaRPr lang="en-GB" dirty="0" smtClean="0">
              <a:latin typeface="Times New Roman" pitchFamily="18" charset="0"/>
              <a:cs typeface="Times New Roman" pitchFamily="18" charset="0"/>
            </a:endParaRPr>
          </a:p>
          <a:p>
            <a:pPr>
              <a:buFont typeface="Wingdings" pitchFamily="2" charset="2"/>
              <a:buChar char="Ø"/>
            </a:pPr>
            <a:endParaRPr lang="en-GB" dirty="0" smtClean="0">
              <a:solidFill>
                <a:schemeClr val="tx1"/>
              </a:solidFill>
              <a:latin typeface="Times New Roman" pitchFamily="18" charset="0"/>
              <a:cs typeface="Times New Roman" pitchFamily="18" charset="0"/>
            </a:endParaRPr>
          </a:p>
          <a:p>
            <a:pPr>
              <a:buFont typeface="Wingdings" pitchFamily="2" charset="2"/>
              <a:buChar char="Ø"/>
            </a:pPr>
            <a:endParaRPr lang="cs-CZ" dirty="0" smtClean="0">
              <a:solidFill>
                <a:schemeClr val="tx1"/>
              </a:solidFill>
              <a:latin typeface="Times New Roman" pitchFamily="18" charset="0"/>
              <a:cs typeface="Times New Roman" pitchFamily="18" charset="0"/>
            </a:endParaRPr>
          </a:p>
          <a:p>
            <a:pPr>
              <a:buFont typeface="Wingdings" pitchFamily="2" charset="2"/>
              <a:buChar char="Ø"/>
            </a:pPr>
            <a:endParaRPr lang="en-GB" dirty="0"/>
          </a:p>
        </p:txBody>
      </p:sp>
    </p:spTree>
    <p:extLst>
      <p:ext uri="{BB962C8B-B14F-4D97-AF65-F5344CB8AC3E}">
        <p14:creationId xmlns:p14="http://schemas.microsoft.com/office/powerpoint/2010/main" val="10390189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1339552"/>
          </a:xfrm>
        </p:spPr>
        <p:txBody>
          <a:bodyPr/>
          <a:lstStyle/>
          <a:p>
            <a:r>
              <a:rPr lang="en-GB" sz="3200" b="1" dirty="0">
                <a:solidFill>
                  <a:schemeClr val="accent1">
                    <a:lumMod val="75000"/>
                  </a:schemeClr>
                </a:solidFill>
                <a:effectLst/>
                <a:latin typeface="Verdana" pitchFamily="34" charset="0"/>
                <a:ea typeface="Verdana" pitchFamily="34" charset="0"/>
                <a:cs typeface="Verdana" pitchFamily="34" charset="0"/>
              </a:rPr>
              <a:t>The success of the </a:t>
            </a:r>
            <a:r>
              <a:rPr lang="en-GB" sz="3200" b="1" dirty="0" smtClean="0">
                <a:solidFill>
                  <a:schemeClr val="accent1">
                    <a:lumMod val="75000"/>
                  </a:schemeClr>
                </a:solidFill>
                <a:effectLst/>
                <a:latin typeface="Verdana" pitchFamily="34" charset="0"/>
                <a:ea typeface="Verdana" pitchFamily="34" charset="0"/>
                <a:cs typeface="Verdana" pitchFamily="34" charset="0"/>
              </a:rPr>
              <a:t>economy </a:t>
            </a:r>
            <a:r>
              <a:rPr lang="en-GB" sz="3200" b="1" dirty="0">
                <a:solidFill>
                  <a:schemeClr val="accent1">
                    <a:lumMod val="75000"/>
                  </a:schemeClr>
                </a:solidFill>
                <a:effectLst/>
                <a:latin typeface="Verdana" pitchFamily="34" charset="0"/>
                <a:ea typeface="Verdana" pitchFamily="34" charset="0"/>
                <a:cs typeface="Verdana" pitchFamily="34" charset="0"/>
              </a:rPr>
              <a:t>accompanied by</a:t>
            </a:r>
            <a:r>
              <a:rPr lang="cs-CZ" sz="3200" b="1" dirty="0" smtClean="0">
                <a:solidFill>
                  <a:schemeClr val="accent1">
                    <a:lumMod val="75000"/>
                  </a:schemeClr>
                </a:solidFill>
                <a:effectLst/>
                <a:latin typeface="Verdana" pitchFamily="34" charset="0"/>
                <a:ea typeface="Verdana" pitchFamily="34" charset="0"/>
                <a:cs typeface="Verdana" pitchFamily="34" charset="0"/>
              </a:rPr>
              <a:t>:</a:t>
            </a:r>
            <a:endParaRPr lang="cs-CZ" sz="3200" b="1" dirty="0">
              <a:solidFill>
                <a:schemeClr val="accent1">
                  <a:lumMod val="75000"/>
                </a:schemeClr>
              </a:solidFill>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539552" y="2276872"/>
            <a:ext cx="8229600" cy="3888432"/>
          </a:xfrm>
        </p:spPr>
        <p:txBody>
          <a:bodyPr>
            <a:normAutofit/>
          </a:bodyPr>
          <a:lstStyle/>
          <a:p>
            <a:pPr marL="0" indent="0" algn="ctr">
              <a:lnSpc>
                <a:spcPct val="150000"/>
              </a:lnSpc>
              <a:buNone/>
            </a:pPr>
            <a:r>
              <a:rPr lang="en-GB" dirty="0">
                <a:solidFill>
                  <a:schemeClr val="tx1"/>
                </a:solidFill>
                <a:latin typeface="Georgia" pitchFamily="18" charset="0"/>
                <a:cs typeface="Times New Roman" pitchFamily="18" charset="0"/>
              </a:rPr>
              <a:t>high </a:t>
            </a:r>
            <a:r>
              <a:rPr lang="en-GB" dirty="0" smtClean="0">
                <a:solidFill>
                  <a:schemeClr val="tx1"/>
                </a:solidFill>
                <a:latin typeface="Georgia" pitchFamily="18" charset="0"/>
                <a:cs typeface="Times New Roman" pitchFamily="18" charset="0"/>
              </a:rPr>
              <a:t>unemployment</a:t>
            </a:r>
            <a:endParaRPr lang="cs-CZ" dirty="0" smtClean="0">
              <a:solidFill>
                <a:schemeClr val="tx1"/>
              </a:solidFill>
              <a:latin typeface="Georgia" pitchFamily="18" charset="0"/>
              <a:cs typeface="Times New Roman" pitchFamily="18" charset="0"/>
            </a:endParaRPr>
          </a:p>
          <a:p>
            <a:pPr marL="0" indent="0" algn="ctr">
              <a:lnSpc>
                <a:spcPct val="150000"/>
              </a:lnSpc>
              <a:buNone/>
            </a:pPr>
            <a:r>
              <a:rPr lang="cs-CZ" dirty="0" smtClean="0">
                <a:solidFill>
                  <a:schemeClr val="tx1"/>
                </a:solidFill>
                <a:latin typeface="Georgia" pitchFamily="18" charset="0"/>
                <a:cs typeface="Times New Roman" pitchFamily="18" charset="0"/>
              </a:rPr>
              <a:t>p</a:t>
            </a:r>
            <a:r>
              <a:rPr lang="en-GB" dirty="0" err="1" smtClean="0">
                <a:solidFill>
                  <a:schemeClr val="tx1"/>
                </a:solidFill>
                <a:latin typeface="Georgia" pitchFamily="18" charset="0"/>
                <a:cs typeface="Times New Roman" pitchFamily="18" charset="0"/>
              </a:rPr>
              <a:t>overty</a:t>
            </a:r>
            <a:endParaRPr lang="cs-CZ" dirty="0" smtClean="0">
              <a:solidFill>
                <a:schemeClr val="tx1"/>
              </a:solidFill>
              <a:latin typeface="Georgia" pitchFamily="18" charset="0"/>
              <a:cs typeface="Times New Roman" pitchFamily="18" charset="0"/>
            </a:endParaRPr>
          </a:p>
          <a:p>
            <a:pPr marL="0" indent="0" algn="ctr">
              <a:lnSpc>
                <a:spcPct val="150000"/>
              </a:lnSpc>
              <a:buNone/>
            </a:pPr>
            <a:r>
              <a:rPr lang="en-GB" dirty="0" smtClean="0">
                <a:solidFill>
                  <a:schemeClr val="tx1"/>
                </a:solidFill>
                <a:latin typeface="Georgia" pitchFamily="18" charset="0"/>
                <a:cs typeface="Times New Roman" pitchFamily="18" charset="0"/>
              </a:rPr>
              <a:t>urban </a:t>
            </a:r>
            <a:r>
              <a:rPr lang="en-GB" dirty="0">
                <a:solidFill>
                  <a:schemeClr val="tx1"/>
                </a:solidFill>
                <a:latin typeface="Georgia" pitchFamily="18" charset="0"/>
                <a:cs typeface="Times New Roman" pitchFamily="18" charset="0"/>
              </a:rPr>
              <a:t>squalor </a:t>
            </a:r>
            <a:endParaRPr lang="cs-CZ" dirty="0" smtClean="0">
              <a:solidFill>
                <a:schemeClr val="tx1"/>
              </a:solidFill>
              <a:latin typeface="Georgia" pitchFamily="18" charset="0"/>
              <a:cs typeface="Times New Roman" pitchFamily="18" charset="0"/>
            </a:endParaRPr>
          </a:p>
          <a:p>
            <a:pPr marL="0" indent="0" algn="ctr">
              <a:lnSpc>
                <a:spcPct val="150000"/>
              </a:lnSpc>
              <a:buNone/>
            </a:pPr>
            <a:r>
              <a:rPr lang="en-GB" dirty="0" smtClean="0">
                <a:solidFill>
                  <a:schemeClr val="tx1"/>
                </a:solidFill>
                <a:latin typeface="Georgia" pitchFamily="18" charset="0"/>
                <a:cs typeface="Times New Roman" pitchFamily="18" charset="0"/>
              </a:rPr>
              <a:t>harsh </a:t>
            </a:r>
            <a:r>
              <a:rPr lang="en-GB" dirty="0">
                <a:solidFill>
                  <a:schemeClr val="tx1"/>
                </a:solidFill>
                <a:latin typeface="Georgia" pitchFamily="18" charset="0"/>
                <a:cs typeface="Times New Roman" pitchFamily="18" charset="0"/>
              </a:rPr>
              <a:t>working </a:t>
            </a:r>
            <a:r>
              <a:rPr lang="en-GB" dirty="0" smtClean="0">
                <a:solidFill>
                  <a:schemeClr val="tx1"/>
                </a:solidFill>
                <a:latin typeface="Georgia" pitchFamily="18" charset="0"/>
                <a:cs typeface="Times New Roman" pitchFamily="18" charset="0"/>
              </a:rPr>
              <a:t>conditions</a:t>
            </a:r>
          </a:p>
          <a:p>
            <a:pPr marL="0" indent="0" algn="ctr">
              <a:lnSpc>
                <a:spcPct val="150000"/>
              </a:lnSpc>
              <a:buNone/>
            </a:pPr>
            <a:r>
              <a:rPr lang="en-GB" dirty="0" smtClean="0">
                <a:solidFill>
                  <a:schemeClr val="tx1"/>
                </a:solidFill>
                <a:latin typeface="Georgia" pitchFamily="18" charset="0"/>
                <a:cs typeface="Times New Roman" pitchFamily="18" charset="0"/>
              </a:rPr>
              <a:t>harsh </a:t>
            </a:r>
            <a:r>
              <a:rPr lang="en-GB" dirty="0">
                <a:solidFill>
                  <a:schemeClr val="tx1"/>
                </a:solidFill>
                <a:latin typeface="Georgia" pitchFamily="18" charset="0"/>
                <a:cs typeface="Times New Roman" pitchFamily="18" charset="0"/>
              </a:rPr>
              <a:t>living conditions</a:t>
            </a:r>
            <a:endParaRPr lang="cs-CZ" dirty="0">
              <a:latin typeface="Georgia" pitchFamily="18" charset="0"/>
            </a:endParaRPr>
          </a:p>
        </p:txBody>
      </p:sp>
    </p:spTree>
    <p:extLst>
      <p:ext uri="{BB962C8B-B14F-4D97-AF65-F5344CB8AC3E}">
        <p14:creationId xmlns:p14="http://schemas.microsoft.com/office/powerpoint/2010/main" val="37823138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835496"/>
          </a:xfrm>
        </p:spPr>
        <p:txBody>
          <a:bodyPr/>
          <a:lstStyle/>
          <a:p>
            <a:r>
              <a:rPr lang="cs-CZ" sz="3200" b="1" dirty="0" smtClean="0">
                <a:effectLst/>
                <a:latin typeface="Verdana" pitchFamily="34" charset="0"/>
                <a:ea typeface="Verdana" pitchFamily="34" charset="0"/>
                <a:cs typeface="Verdana" pitchFamily="34" charset="0"/>
              </a:rPr>
              <a:t>Great </a:t>
            </a:r>
            <a:r>
              <a:rPr lang="en-GB" sz="3200" b="1" dirty="0" smtClean="0">
                <a:effectLst/>
                <a:latin typeface="Verdana" pitchFamily="34" charset="0"/>
                <a:ea typeface="Verdana" pitchFamily="34" charset="0"/>
                <a:cs typeface="Verdana" pitchFamily="34" charset="0"/>
              </a:rPr>
              <a:t>Britain</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p:txBody>
          <a:bodyPr>
            <a:normAutofit fontScale="92500"/>
          </a:bodyPr>
          <a:lstStyle/>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The theory of evolution + The principle of natural selection</a:t>
            </a:r>
            <a:r>
              <a:rPr lang="en-GB" b="1" dirty="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Charles Darwin</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The telephone</a:t>
            </a:r>
            <a:r>
              <a:rPr lang="en-GB" dirty="0">
                <a:solidFill>
                  <a:schemeClr val="tx1"/>
                </a:solidFill>
                <a:latin typeface="Georgia" pitchFamily="18" charset="0"/>
                <a:cs typeface="Times New Roman" pitchFamily="18" charset="0"/>
              </a:rPr>
              <a:t> – Alexander Graham Bell</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Penicillin</a:t>
            </a:r>
            <a:r>
              <a:rPr lang="en-GB" dirty="0">
                <a:solidFill>
                  <a:schemeClr val="tx1"/>
                </a:solidFill>
                <a:latin typeface="Georgia" pitchFamily="18" charset="0"/>
                <a:cs typeface="Times New Roman" pitchFamily="18" charset="0"/>
              </a:rPr>
              <a:t> – Sir Alexander Fleming</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The first clear television Pictures</a:t>
            </a:r>
            <a:r>
              <a:rPr lang="en-GB" dirty="0">
                <a:solidFill>
                  <a:schemeClr val="tx1"/>
                </a:solidFill>
                <a:latin typeface="Georgia" pitchFamily="18" charset="0"/>
                <a:cs typeface="Times New Roman" pitchFamily="18" charset="0"/>
              </a:rPr>
              <a:t> – John </a:t>
            </a:r>
            <a:r>
              <a:rPr lang="en-GB" dirty="0" smtClean="0">
                <a:solidFill>
                  <a:schemeClr val="tx1"/>
                </a:solidFill>
                <a:latin typeface="Georgia" pitchFamily="18" charset="0"/>
                <a:cs typeface="Times New Roman" pitchFamily="18" charset="0"/>
              </a:rPr>
              <a:t>Lo</a:t>
            </a:r>
            <a:r>
              <a:rPr lang="cs-CZ" dirty="0" smtClean="0">
                <a:solidFill>
                  <a:schemeClr val="tx1"/>
                </a:solidFill>
                <a:latin typeface="Georgia" pitchFamily="18" charset="0"/>
                <a:cs typeface="Times New Roman" pitchFamily="18" charset="0"/>
              </a:rPr>
              <a:t>g</a:t>
            </a:r>
            <a:r>
              <a:rPr lang="en-GB" dirty="0" err="1" smtClean="0">
                <a:solidFill>
                  <a:schemeClr val="tx1"/>
                </a:solidFill>
                <a:latin typeface="Georgia" pitchFamily="18" charset="0"/>
                <a:cs typeface="Times New Roman" pitchFamily="18" charset="0"/>
              </a:rPr>
              <a:t>gie</a:t>
            </a:r>
            <a:r>
              <a:rPr lang="en-GB" dirty="0" smtClean="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Baird</a:t>
            </a:r>
            <a:endParaRPr lang="cs-CZ"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Splitting the atom</a:t>
            </a:r>
            <a:r>
              <a:rPr lang="en-GB" dirty="0">
                <a:solidFill>
                  <a:schemeClr val="tx1"/>
                </a:solidFill>
                <a:latin typeface="Georgia" pitchFamily="18" charset="0"/>
                <a:cs typeface="Times New Roman" pitchFamily="18" charset="0"/>
              </a:rPr>
              <a:t> - John Cockcroft and Earnest </a:t>
            </a:r>
            <a:r>
              <a:rPr lang="en-GB" dirty="0" smtClean="0">
                <a:solidFill>
                  <a:schemeClr val="tx1"/>
                </a:solidFill>
                <a:latin typeface="Georgia" pitchFamily="18" charset="0"/>
                <a:cs typeface="Times New Roman" pitchFamily="18" charset="0"/>
              </a:rPr>
              <a:t>Walton</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Dynamo</a:t>
            </a:r>
            <a:r>
              <a:rPr lang="en-GB" dirty="0">
                <a:solidFill>
                  <a:schemeClr val="tx1"/>
                </a:solidFill>
                <a:latin typeface="Georgia" pitchFamily="18" charset="0"/>
                <a:cs typeface="Times New Roman" pitchFamily="18" charset="0"/>
              </a:rPr>
              <a:t> – Michael </a:t>
            </a:r>
            <a:r>
              <a:rPr lang="en-GB" dirty="0" smtClean="0">
                <a:solidFill>
                  <a:schemeClr val="tx1"/>
                </a:solidFill>
                <a:latin typeface="Georgia" pitchFamily="18" charset="0"/>
                <a:cs typeface="Times New Roman" pitchFamily="18" charset="0"/>
              </a:rPr>
              <a:t>Faraday</a:t>
            </a:r>
            <a:endParaRPr lang="cs-CZ"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b="1" dirty="0">
                <a:solidFill>
                  <a:srgbClr val="C00000"/>
                </a:solidFill>
                <a:latin typeface="Georgia" pitchFamily="18" charset="0"/>
                <a:cs typeface="Times New Roman" pitchFamily="18" charset="0"/>
              </a:rPr>
              <a:t>Jet </a:t>
            </a:r>
            <a:r>
              <a:rPr lang="en-GB" b="1" dirty="0" smtClean="0">
                <a:solidFill>
                  <a:srgbClr val="C00000"/>
                </a:solidFill>
                <a:latin typeface="Georgia" pitchFamily="18" charset="0"/>
                <a:cs typeface="Times New Roman" pitchFamily="18" charset="0"/>
              </a:rPr>
              <a:t>engine</a:t>
            </a:r>
            <a:r>
              <a:rPr lang="cs-CZ" b="1" dirty="0" smtClean="0">
                <a:solidFill>
                  <a:srgbClr val="C00000"/>
                </a:solidFill>
                <a:latin typeface="Georgia" pitchFamily="18" charset="0"/>
                <a:cs typeface="Times New Roman" pitchFamily="18" charset="0"/>
              </a:rPr>
              <a:t> </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Frank Whittle</a:t>
            </a:r>
          </a:p>
          <a:p>
            <a:pPr marL="0" indent="0">
              <a:buNone/>
            </a:pPr>
            <a:endParaRPr lang="en-GB" dirty="0"/>
          </a:p>
        </p:txBody>
      </p:sp>
    </p:spTree>
    <p:extLst>
      <p:ext uri="{BB962C8B-B14F-4D97-AF65-F5344CB8AC3E}">
        <p14:creationId xmlns:p14="http://schemas.microsoft.com/office/powerpoint/2010/main" val="39905220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04664"/>
            <a:ext cx="8229600" cy="1051520"/>
          </a:xfrm>
        </p:spPr>
        <p:txBody>
          <a:bodyPr/>
          <a:lstStyle/>
          <a:p>
            <a:r>
              <a:rPr lang="en-GB" sz="3200" b="1" dirty="0">
                <a:effectLst/>
                <a:latin typeface="Verdana" pitchFamily="34" charset="0"/>
                <a:ea typeface="Verdana" pitchFamily="34" charset="0"/>
                <a:cs typeface="Verdana" pitchFamily="34" charset="0"/>
              </a:rPr>
              <a:t>The USA</a:t>
            </a:r>
            <a:endParaRPr lang="en-GB" sz="3200" dirty="0">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p:txBody>
          <a:bodyPr/>
          <a:lstStyle/>
          <a:p>
            <a:pPr>
              <a:buFont typeface="Wingdings" pitchFamily="2" charset="2"/>
              <a:buChar char="v"/>
            </a:pPr>
            <a:r>
              <a:rPr lang="en-GB" b="1" dirty="0">
                <a:solidFill>
                  <a:srgbClr val="C00000"/>
                </a:solidFill>
                <a:latin typeface="Georgia" pitchFamily="18" charset="0"/>
                <a:cs typeface="Times New Roman" pitchFamily="18" charset="0"/>
              </a:rPr>
              <a:t>The electric light bulb</a:t>
            </a:r>
            <a:r>
              <a:rPr lang="en-GB" dirty="0">
                <a:solidFill>
                  <a:schemeClr val="tx1"/>
                </a:solidFill>
                <a:latin typeface="Georgia" pitchFamily="18" charset="0"/>
                <a:cs typeface="Times New Roman" pitchFamily="18" charset="0"/>
              </a:rPr>
              <a:t>, a system of electric power distribution, + many others – Thomas Alva </a:t>
            </a:r>
            <a:r>
              <a:rPr lang="en-GB" dirty="0" smtClean="0">
                <a:solidFill>
                  <a:schemeClr val="tx1"/>
                </a:solidFill>
                <a:latin typeface="Georgia" pitchFamily="18" charset="0"/>
                <a:cs typeface="Times New Roman" pitchFamily="18" charset="0"/>
              </a:rPr>
              <a:t>Edison</a:t>
            </a:r>
            <a:endParaRPr lang="cs-CZ" dirty="0" smtClean="0">
              <a:solidFill>
                <a:schemeClr val="tx1"/>
              </a:solidFill>
              <a:latin typeface="Georgia" pitchFamily="18" charset="0"/>
              <a:cs typeface="Times New Roman" pitchFamily="18" charset="0"/>
            </a:endParaRPr>
          </a:p>
          <a:p>
            <a:pPr>
              <a:buFont typeface="Wingdings" pitchFamily="2" charset="2"/>
              <a:buChar char="v"/>
            </a:pPr>
            <a:endParaRPr lang="cs-CZ" b="1" dirty="0">
              <a:solidFill>
                <a:schemeClr val="tx1"/>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Aeroplane </a:t>
            </a:r>
            <a:r>
              <a:rPr lang="en-GB" b="1" dirty="0">
                <a:solidFill>
                  <a:srgbClr val="C00000"/>
                </a:solidFill>
                <a:latin typeface="Georgia" pitchFamily="18" charset="0"/>
                <a:cs typeface="Times New Roman" pitchFamily="18" charset="0"/>
              </a:rPr>
              <a:t>flight</a:t>
            </a:r>
            <a:r>
              <a:rPr lang="en-GB" dirty="0">
                <a:solidFill>
                  <a:schemeClr val="tx1"/>
                </a:solidFill>
                <a:latin typeface="Georgia" pitchFamily="18" charset="0"/>
                <a:cs typeface="Times New Roman" pitchFamily="18" charset="0"/>
              </a:rPr>
              <a:t> - the Wright </a:t>
            </a:r>
            <a:r>
              <a:rPr lang="en-GB" dirty="0" smtClean="0">
                <a:solidFill>
                  <a:schemeClr val="tx1"/>
                </a:solidFill>
                <a:latin typeface="Georgia" pitchFamily="18" charset="0"/>
                <a:cs typeface="Times New Roman" pitchFamily="18" charset="0"/>
              </a:rPr>
              <a:t>brothers</a:t>
            </a:r>
            <a:endParaRPr lang="cs-CZ" dirty="0" smtClean="0">
              <a:solidFill>
                <a:schemeClr val="tx1"/>
              </a:solidFill>
              <a:latin typeface="Georgia" pitchFamily="18" charset="0"/>
              <a:cs typeface="Times New Roman" pitchFamily="18" charset="0"/>
            </a:endParaRPr>
          </a:p>
          <a:p>
            <a:pPr>
              <a:buFont typeface="Wingdings" pitchFamily="2" charset="2"/>
              <a:buChar char="v"/>
            </a:pPr>
            <a:endParaRPr lang="cs-CZ" b="1" dirty="0" smtClean="0">
              <a:solidFill>
                <a:srgbClr val="C00000"/>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Liquid </a:t>
            </a:r>
            <a:r>
              <a:rPr lang="en-GB" b="1" dirty="0">
                <a:solidFill>
                  <a:srgbClr val="C00000"/>
                </a:solidFill>
                <a:latin typeface="Georgia" pitchFamily="18" charset="0"/>
                <a:cs typeface="Times New Roman" pitchFamily="18" charset="0"/>
              </a:rPr>
              <a:t>fuelled rocket</a:t>
            </a:r>
            <a:r>
              <a:rPr lang="en-GB" dirty="0">
                <a:solidFill>
                  <a:schemeClr val="tx1"/>
                </a:solidFill>
                <a:latin typeface="Georgia" pitchFamily="18" charset="0"/>
                <a:cs typeface="Times New Roman" pitchFamily="18" charset="0"/>
              </a:rPr>
              <a:t> - Robert </a:t>
            </a:r>
            <a:r>
              <a:rPr lang="en-GB" dirty="0" smtClean="0">
                <a:solidFill>
                  <a:schemeClr val="tx1"/>
                </a:solidFill>
                <a:latin typeface="Georgia" pitchFamily="18" charset="0"/>
                <a:cs typeface="Times New Roman" pitchFamily="18" charset="0"/>
              </a:rPr>
              <a:t>Goddard</a:t>
            </a:r>
            <a:endParaRPr lang="cs-CZ" dirty="0" smtClean="0">
              <a:solidFill>
                <a:schemeClr val="tx1"/>
              </a:solidFill>
              <a:latin typeface="Georgia" pitchFamily="18" charset="0"/>
              <a:cs typeface="Times New Roman" pitchFamily="18" charset="0"/>
            </a:endParaRPr>
          </a:p>
          <a:p>
            <a:pPr>
              <a:buFont typeface="Wingdings" pitchFamily="2" charset="2"/>
              <a:buChar char="v"/>
            </a:pPr>
            <a:endParaRPr lang="cs-CZ" b="1" dirty="0" smtClean="0">
              <a:solidFill>
                <a:srgbClr val="C00000"/>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Fridge</a:t>
            </a:r>
            <a:r>
              <a:rPr lang="en-GB" b="1" dirty="0" smtClean="0">
                <a:solidFill>
                  <a:schemeClr val="tx1"/>
                </a:solidFill>
                <a:latin typeface="Georgia" pitchFamily="18" charset="0"/>
                <a:cs typeface="Times New Roman" pitchFamily="18" charset="0"/>
              </a:rPr>
              <a:t> </a:t>
            </a:r>
            <a:r>
              <a:rPr lang="en-GB" b="1" dirty="0">
                <a:solidFill>
                  <a:schemeClr val="tx1"/>
                </a:solidFill>
                <a:latin typeface="Georgia" pitchFamily="18" charset="0"/>
                <a:cs typeface="Times New Roman" pitchFamily="18" charset="0"/>
              </a:rPr>
              <a:t>- </a:t>
            </a:r>
            <a:r>
              <a:rPr lang="cs-CZ" dirty="0">
                <a:solidFill>
                  <a:schemeClr val="tx1"/>
                </a:solidFill>
                <a:latin typeface="Georgia" pitchFamily="18" charset="0"/>
                <a:cs typeface="Times New Roman" pitchFamily="18" charset="0"/>
              </a:rPr>
              <a:t>Fred W. Wolf </a:t>
            </a:r>
            <a:r>
              <a:rPr lang="en-GB" dirty="0" smtClean="0">
                <a:solidFill>
                  <a:schemeClr val="tx1"/>
                </a:solidFill>
                <a:latin typeface="Georgia" pitchFamily="18" charset="0"/>
                <a:cs typeface="Times New Roman" pitchFamily="18" charset="0"/>
              </a:rPr>
              <a:t>Jnr</a:t>
            </a:r>
            <a:r>
              <a:rPr lang="cs-CZ" dirty="0" smtClean="0">
                <a:solidFill>
                  <a:schemeClr val="tx1"/>
                </a:solidFill>
                <a:latin typeface="Georgia" pitchFamily="18" charset="0"/>
                <a:cs typeface="Times New Roman" pitchFamily="18" charset="0"/>
              </a:rPr>
              <a:t>., Chicago</a:t>
            </a:r>
          </a:p>
          <a:p>
            <a:pPr marL="0" indent="0">
              <a:buNone/>
            </a:pPr>
            <a:endParaRPr lang="cs-CZ" dirty="0">
              <a:latin typeface="Georgia" pitchFamily="18" charset="0"/>
            </a:endParaRPr>
          </a:p>
          <a:p>
            <a:pPr marL="0" indent="0">
              <a:buNone/>
            </a:pPr>
            <a:endParaRPr lang="en-GB" dirty="0"/>
          </a:p>
        </p:txBody>
      </p:sp>
    </p:spTree>
    <p:extLst>
      <p:ext uri="{BB962C8B-B14F-4D97-AF65-F5344CB8AC3E}">
        <p14:creationId xmlns:p14="http://schemas.microsoft.com/office/powerpoint/2010/main" val="36243125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188640"/>
            <a:ext cx="8229600" cy="763488"/>
          </a:xfrm>
        </p:spPr>
        <p:txBody>
          <a:bodyPr/>
          <a:lstStyle/>
          <a:p>
            <a:r>
              <a:rPr lang="en-GB" sz="3200" b="1" dirty="0" smtClean="0">
                <a:effectLst/>
                <a:latin typeface="Verdana" pitchFamily="34" charset="0"/>
                <a:ea typeface="Verdana" pitchFamily="34" charset="0"/>
                <a:cs typeface="Verdana" pitchFamily="34" charset="0"/>
              </a:rPr>
              <a:t>Europe</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980728"/>
            <a:ext cx="8219256" cy="5328592"/>
          </a:xfrm>
        </p:spPr>
        <p:txBody>
          <a:bodyPr>
            <a:normAutofit fontScale="92500" lnSpcReduction="10000"/>
          </a:bodyPr>
          <a:lstStyle/>
          <a:p>
            <a:pPr>
              <a:lnSpc>
                <a:spcPct val="150000"/>
              </a:lnSpc>
              <a:buFont typeface="Wingdings" pitchFamily="2" charset="2"/>
              <a:buChar char="v"/>
            </a:pPr>
            <a:r>
              <a:rPr lang="en-GB" sz="2000" b="1" dirty="0">
                <a:solidFill>
                  <a:srgbClr val="C00000"/>
                </a:solidFill>
                <a:latin typeface="Georgia" pitchFamily="18" charset="0"/>
                <a:cs typeface="Times New Roman" pitchFamily="18" charset="0"/>
              </a:rPr>
              <a:t>Radium</a:t>
            </a:r>
            <a:r>
              <a:rPr lang="en-GB" sz="2000" dirty="0">
                <a:latin typeface="Georgia" pitchFamily="18" charset="0"/>
                <a:cs typeface="Times New Roman" pitchFamily="18" charset="0"/>
              </a:rPr>
              <a:t> – </a:t>
            </a:r>
            <a:r>
              <a:rPr lang="en-GB" sz="2000" dirty="0">
                <a:solidFill>
                  <a:schemeClr val="tx1"/>
                </a:solidFill>
                <a:latin typeface="Georgia" pitchFamily="18" charset="0"/>
                <a:cs typeface="Times New Roman" pitchFamily="18" charset="0"/>
              </a:rPr>
              <a:t>Marie </a:t>
            </a:r>
            <a:r>
              <a:rPr lang="en-GB" sz="2000" dirty="0" smtClean="0">
                <a:solidFill>
                  <a:schemeClr val="tx1"/>
                </a:solidFill>
                <a:latin typeface="Georgia" pitchFamily="18" charset="0"/>
                <a:cs typeface="Times New Roman" pitchFamily="18" charset="0"/>
              </a:rPr>
              <a:t>Curie</a:t>
            </a:r>
            <a:endParaRPr lang="cs-CZ" sz="2000"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a:solidFill>
                  <a:srgbClr val="C00000"/>
                </a:solidFill>
                <a:latin typeface="Georgia" pitchFamily="18" charset="0"/>
                <a:cs typeface="Times New Roman" pitchFamily="18" charset="0"/>
              </a:rPr>
              <a:t>Moving Pictures</a:t>
            </a:r>
            <a:r>
              <a:rPr lang="en-GB" sz="2000" dirty="0">
                <a:solidFill>
                  <a:srgbClr val="C00000"/>
                </a:solidFill>
                <a:latin typeface="Georgia" pitchFamily="18" charset="0"/>
                <a:cs typeface="Times New Roman" pitchFamily="18" charset="0"/>
              </a:rPr>
              <a:t> </a:t>
            </a:r>
            <a:r>
              <a:rPr lang="en-GB" sz="2000" dirty="0">
                <a:solidFill>
                  <a:schemeClr val="tx1"/>
                </a:solidFill>
                <a:latin typeface="Georgia" pitchFamily="18" charset="0"/>
                <a:cs typeface="Times New Roman" pitchFamily="18" charset="0"/>
              </a:rPr>
              <a:t>– A. and L. </a:t>
            </a:r>
            <a:r>
              <a:rPr lang="en-GB" sz="2000" dirty="0" err="1" smtClean="0">
                <a:solidFill>
                  <a:schemeClr val="tx1"/>
                </a:solidFill>
                <a:latin typeface="Georgia" pitchFamily="18" charset="0"/>
                <a:cs typeface="Times New Roman" pitchFamily="18" charset="0"/>
              </a:rPr>
              <a:t>Lumiere</a:t>
            </a:r>
            <a:endParaRPr lang="cs-CZ" sz="2000"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a:solidFill>
                  <a:srgbClr val="C00000"/>
                </a:solidFill>
                <a:latin typeface="Georgia" pitchFamily="18" charset="0"/>
                <a:cs typeface="Times New Roman" pitchFamily="18" charset="0"/>
              </a:rPr>
              <a:t>Wireless (radio)</a:t>
            </a:r>
            <a:r>
              <a:rPr lang="en-GB" sz="2000" dirty="0">
                <a:solidFill>
                  <a:srgbClr val="C00000"/>
                </a:solidFill>
                <a:latin typeface="Georgia" pitchFamily="18" charset="0"/>
                <a:cs typeface="Times New Roman" pitchFamily="18" charset="0"/>
              </a:rPr>
              <a:t> </a:t>
            </a:r>
            <a:r>
              <a:rPr lang="en-GB" sz="2000" dirty="0">
                <a:latin typeface="Georgia" pitchFamily="18" charset="0"/>
                <a:cs typeface="Times New Roman" pitchFamily="18" charset="0"/>
              </a:rPr>
              <a:t>– </a:t>
            </a:r>
            <a:r>
              <a:rPr lang="en-GB" sz="2000" dirty="0" err="1">
                <a:solidFill>
                  <a:schemeClr val="tx1"/>
                </a:solidFill>
                <a:latin typeface="Georgia" pitchFamily="18" charset="0"/>
                <a:cs typeface="Times New Roman" pitchFamily="18" charset="0"/>
              </a:rPr>
              <a:t>Guglielmo</a:t>
            </a:r>
            <a:r>
              <a:rPr lang="en-GB" sz="2000" dirty="0">
                <a:solidFill>
                  <a:schemeClr val="tx1"/>
                </a:solidFill>
                <a:latin typeface="Georgia" pitchFamily="18" charset="0"/>
                <a:cs typeface="Times New Roman" pitchFamily="18" charset="0"/>
              </a:rPr>
              <a:t> Marconi</a:t>
            </a:r>
            <a:endParaRPr lang="cs-CZ" sz="2000"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a:solidFill>
                  <a:srgbClr val="C00000"/>
                </a:solidFill>
                <a:latin typeface="Georgia" pitchFamily="18" charset="0"/>
                <a:cs typeface="Times New Roman" pitchFamily="18" charset="0"/>
              </a:rPr>
              <a:t>Internal Combustion Engine</a:t>
            </a:r>
            <a:r>
              <a:rPr lang="en-GB" sz="2000" dirty="0">
                <a:latin typeface="Georgia" pitchFamily="18" charset="0"/>
                <a:cs typeface="Times New Roman" pitchFamily="18" charset="0"/>
              </a:rPr>
              <a:t> - </a:t>
            </a:r>
            <a:r>
              <a:rPr lang="cs-CZ" sz="2000" dirty="0">
                <a:solidFill>
                  <a:schemeClr val="tx1"/>
                </a:solidFill>
                <a:latin typeface="Georgia" pitchFamily="18" charset="0"/>
                <a:cs typeface="Times New Roman" pitchFamily="18" charset="0"/>
              </a:rPr>
              <a:t>Nicolas Otto</a:t>
            </a:r>
          </a:p>
          <a:p>
            <a:pPr>
              <a:lnSpc>
                <a:spcPct val="150000"/>
              </a:lnSpc>
              <a:buFont typeface="Wingdings" pitchFamily="2" charset="2"/>
              <a:buChar char="v"/>
            </a:pPr>
            <a:r>
              <a:rPr lang="de-DE" sz="2000" b="1" dirty="0" smtClean="0">
                <a:solidFill>
                  <a:srgbClr val="C00000"/>
                </a:solidFill>
                <a:latin typeface="Georgia" pitchFamily="18" charset="0"/>
                <a:cs typeface="Times New Roman" pitchFamily="18" charset="0"/>
              </a:rPr>
              <a:t>Car</a:t>
            </a:r>
            <a:r>
              <a:rPr lang="de-DE" sz="2000" dirty="0" smtClean="0">
                <a:latin typeface="Georgia" pitchFamily="18" charset="0"/>
                <a:cs typeface="Times New Roman" pitchFamily="18" charset="0"/>
              </a:rPr>
              <a:t> – </a:t>
            </a:r>
            <a:r>
              <a:rPr lang="de-DE" sz="2000" dirty="0" smtClean="0">
                <a:solidFill>
                  <a:schemeClr val="tx1"/>
                </a:solidFill>
                <a:latin typeface="Georgia" pitchFamily="18" charset="0"/>
                <a:cs typeface="Times New Roman" pitchFamily="18" charset="0"/>
              </a:rPr>
              <a:t>Karl Benz</a:t>
            </a:r>
            <a:endParaRPr lang="cs-CZ" sz="2000"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smtClean="0">
                <a:solidFill>
                  <a:srgbClr val="C00000"/>
                </a:solidFill>
                <a:latin typeface="Georgia" pitchFamily="18" charset="0"/>
                <a:cs typeface="Times New Roman" pitchFamily="18" charset="0"/>
              </a:rPr>
              <a:t>X-rays</a:t>
            </a:r>
            <a:r>
              <a:rPr lang="de-DE" sz="2000" dirty="0" smtClean="0">
                <a:latin typeface="Georgia" pitchFamily="18" charset="0"/>
                <a:cs typeface="Times New Roman" pitchFamily="18" charset="0"/>
              </a:rPr>
              <a:t> </a:t>
            </a:r>
            <a:r>
              <a:rPr lang="de-DE" sz="2000" dirty="0" smtClean="0">
                <a:solidFill>
                  <a:schemeClr val="tx1"/>
                </a:solidFill>
                <a:latin typeface="Georgia" pitchFamily="18" charset="0"/>
                <a:cs typeface="Times New Roman" pitchFamily="18" charset="0"/>
              </a:rPr>
              <a:t>– Wilhelm Rontgen</a:t>
            </a:r>
            <a:endParaRPr lang="cs-CZ" sz="2000"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smtClean="0">
                <a:solidFill>
                  <a:srgbClr val="C00000"/>
                </a:solidFill>
                <a:latin typeface="Georgia" pitchFamily="18" charset="0"/>
                <a:cs typeface="Times New Roman" pitchFamily="18" charset="0"/>
              </a:rPr>
              <a:t>Radioactivity</a:t>
            </a:r>
            <a:r>
              <a:rPr lang="de-DE" sz="2000" dirty="0" smtClean="0">
                <a:latin typeface="Georgia" pitchFamily="18" charset="0"/>
                <a:cs typeface="Times New Roman" pitchFamily="18" charset="0"/>
              </a:rPr>
              <a:t> </a:t>
            </a:r>
            <a:r>
              <a:rPr lang="de-DE" sz="2000" dirty="0" smtClean="0">
                <a:solidFill>
                  <a:schemeClr val="tx1"/>
                </a:solidFill>
                <a:latin typeface="Georgia" pitchFamily="18" charset="0"/>
                <a:cs typeface="Times New Roman" pitchFamily="18" charset="0"/>
              </a:rPr>
              <a:t>- </a:t>
            </a:r>
            <a:r>
              <a:rPr lang="en-GB" sz="2000" dirty="0" smtClean="0">
                <a:solidFill>
                  <a:schemeClr val="tx1"/>
                </a:solidFill>
                <a:latin typeface="Georgia" pitchFamily="18" charset="0"/>
                <a:cs typeface="Times New Roman" pitchFamily="18" charset="0"/>
              </a:rPr>
              <a:t>Henri Becquerel</a:t>
            </a:r>
            <a:endParaRPr lang="cs-CZ" sz="2000"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smtClean="0">
                <a:solidFill>
                  <a:srgbClr val="C00000"/>
                </a:solidFill>
                <a:latin typeface="Georgia" pitchFamily="18" charset="0"/>
                <a:cs typeface="Times New Roman" pitchFamily="18" charset="0"/>
              </a:rPr>
              <a:t>Four </a:t>
            </a:r>
            <a:r>
              <a:rPr lang="en-GB" sz="2000" b="1" dirty="0">
                <a:solidFill>
                  <a:srgbClr val="C00000"/>
                </a:solidFill>
                <a:latin typeface="Georgia" pitchFamily="18" charset="0"/>
                <a:cs typeface="Times New Roman" pitchFamily="18" charset="0"/>
              </a:rPr>
              <a:t>blood groups</a:t>
            </a:r>
            <a:r>
              <a:rPr lang="en-GB" sz="2000" dirty="0">
                <a:latin typeface="Georgia" pitchFamily="18" charset="0"/>
                <a:cs typeface="Times New Roman" pitchFamily="18" charset="0"/>
              </a:rPr>
              <a:t> </a:t>
            </a:r>
            <a:r>
              <a:rPr lang="en-GB" sz="2000" dirty="0">
                <a:solidFill>
                  <a:schemeClr val="tx1"/>
                </a:solidFill>
                <a:latin typeface="Georgia" pitchFamily="18" charset="0"/>
                <a:cs typeface="Times New Roman" pitchFamily="18" charset="0"/>
              </a:rPr>
              <a:t>– Jan </a:t>
            </a:r>
            <a:r>
              <a:rPr lang="en-GB" sz="2000" dirty="0" err="1">
                <a:solidFill>
                  <a:schemeClr val="tx1"/>
                </a:solidFill>
                <a:latin typeface="Georgia" pitchFamily="18" charset="0"/>
                <a:cs typeface="Times New Roman" pitchFamily="18" charset="0"/>
              </a:rPr>
              <a:t>Jánský</a:t>
            </a:r>
            <a:endParaRPr lang="cs-CZ" sz="2000"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a:solidFill>
                  <a:srgbClr val="C00000"/>
                </a:solidFill>
                <a:latin typeface="Georgia" pitchFamily="18" charset="0"/>
                <a:cs typeface="Times New Roman" pitchFamily="18" charset="0"/>
              </a:rPr>
              <a:t>Arc lamp</a:t>
            </a:r>
            <a:r>
              <a:rPr lang="en-GB" sz="2000" dirty="0">
                <a:latin typeface="Georgia" pitchFamily="18" charset="0"/>
                <a:cs typeface="Times New Roman" pitchFamily="18" charset="0"/>
              </a:rPr>
              <a:t> – </a:t>
            </a:r>
            <a:r>
              <a:rPr lang="en-GB" sz="2000" dirty="0" err="1">
                <a:solidFill>
                  <a:schemeClr val="tx1"/>
                </a:solidFill>
                <a:latin typeface="Georgia" pitchFamily="18" charset="0"/>
                <a:cs typeface="Times New Roman" pitchFamily="18" charset="0"/>
              </a:rPr>
              <a:t>František</a:t>
            </a:r>
            <a:r>
              <a:rPr lang="en-GB" sz="2000" dirty="0">
                <a:solidFill>
                  <a:schemeClr val="tx1"/>
                </a:solidFill>
                <a:latin typeface="Georgia" pitchFamily="18" charset="0"/>
                <a:cs typeface="Times New Roman" pitchFamily="18" charset="0"/>
              </a:rPr>
              <a:t> </a:t>
            </a:r>
            <a:r>
              <a:rPr lang="en-GB" sz="2000" dirty="0" err="1" smtClean="0">
                <a:solidFill>
                  <a:schemeClr val="tx1"/>
                </a:solidFill>
                <a:latin typeface="Georgia" pitchFamily="18" charset="0"/>
                <a:cs typeface="Times New Roman" pitchFamily="18" charset="0"/>
              </a:rPr>
              <a:t>Křižík</a:t>
            </a:r>
            <a:endParaRPr lang="cs-CZ" sz="2000" dirty="0" smtClean="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a:solidFill>
                  <a:srgbClr val="C00000"/>
                </a:solidFill>
                <a:latin typeface="Georgia" pitchFamily="18" charset="0"/>
                <a:cs typeface="Times New Roman" pitchFamily="18" charset="0"/>
              </a:rPr>
              <a:t>Theory of relativity</a:t>
            </a:r>
            <a:r>
              <a:rPr lang="en-GB" sz="2000" dirty="0">
                <a:latin typeface="Georgia" pitchFamily="18" charset="0"/>
                <a:cs typeface="Times New Roman" pitchFamily="18" charset="0"/>
              </a:rPr>
              <a:t> – </a:t>
            </a:r>
            <a:r>
              <a:rPr lang="en-GB" sz="2000" dirty="0">
                <a:solidFill>
                  <a:schemeClr val="tx1"/>
                </a:solidFill>
                <a:latin typeface="Georgia" pitchFamily="18" charset="0"/>
                <a:cs typeface="Times New Roman" pitchFamily="18" charset="0"/>
              </a:rPr>
              <a:t>Albert Einstein</a:t>
            </a:r>
            <a:endParaRPr lang="cs-CZ" sz="2000" dirty="0">
              <a:solidFill>
                <a:schemeClr val="tx1"/>
              </a:solidFill>
              <a:latin typeface="Georgia" pitchFamily="18" charset="0"/>
              <a:cs typeface="Times New Roman" pitchFamily="18" charset="0"/>
            </a:endParaRPr>
          </a:p>
          <a:p>
            <a:pPr>
              <a:lnSpc>
                <a:spcPct val="150000"/>
              </a:lnSpc>
              <a:buFont typeface="Wingdings" pitchFamily="2" charset="2"/>
              <a:buChar char="v"/>
            </a:pPr>
            <a:r>
              <a:rPr lang="en-GB" sz="2000" b="1" dirty="0">
                <a:solidFill>
                  <a:srgbClr val="C00000"/>
                </a:solidFill>
                <a:latin typeface="Georgia" pitchFamily="18" charset="0"/>
                <a:cs typeface="Times New Roman" pitchFamily="18" charset="0"/>
              </a:rPr>
              <a:t>Polarography</a:t>
            </a:r>
            <a:r>
              <a:rPr lang="en-GB" sz="2000" b="1" dirty="0">
                <a:latin typeface="Georgia" pitchFamily="18" charset="0"/>
                <a:cs typeface="Times New Roman" pitchFamily="18" charset="0"/>
              </a:rPr>
              <a:t> – </a:t>
            </a:r>
            <a:r>
              <a:rPr lang="en-GB" sz="2000" dirty="0" err="1">
                <a:solidFill>
                  <a:schemeClr val="tx1"/>
                </a:solidFill>
                <a:latin typeface="Georgia" pitchFamily="18" charset="0"/>
                <a:cs typeface="Times New Roman" pitchFamily="18" charset="0"/>
              </a:rPr>
              <a:t>Jaroslav</a:t>
            </a:r>
            <a:r>
              <a:rPr lang="en-GB" sz="2000" dirty="0">
                <a:solidFill>
                  <a:schemeClr val="tx1"/>
                </a:solidFill>
                <a:latin typeface="Georgia" pitchFamily="18" charset="0"/>
                <a:cs typeface="Times New Roman" pitchFamily="18" charset="0"/>
              </a:rPr>
              <a:t> </a:t>
            </a:r>
            <a:r>
              <a:rPr lang="en-GB" sz="2000" dirty="0" err="1" smtClean="0">
                <a:solidFill>
                  <a:schemeClr val="tx1"/>
                </a:solidFill>
                <a:latin typeface="Georgia" pitchFamily="18" charset="0"/>
                <a:cs typeface="Times New Roman" pitchFamily="18" charset="0"/>
              </a:rPr>
              <a:t>Heyrovský</a:t>
            </a:r>
            <a:endParaRPr lang="cs-CZ" sz="2000" dirty="0">
              <a:solidFill>
                <a:schemeClr val="tx1"/>
              </a:solidFill>
              <a:latin typeface="Georgia" pitchFamily="18" charset="0"/>
              <a:cs typeface="Times New Roman" pitchFamily="18" charset="0"/>
            </a:endParaRPr>
          </a:p>
          <a:p>
            <a:pPr>
              <a:buFont typeface="Wingdings" pitchFamily="2" charset="2"/>
              <a:buChar char="v"/>
            </a:pPr>
            <a:endParaRPr lang="en-GB" dirty="0"/>
          </a:p>
        </p:txBody>
      </p:sp>
    </p:spTree>
    <p:extLst>
      <p:ext uri="{BB962C8B-B14F-4D97-AF65-F5344CB8AC3E}">
        <p14:creationId xmlns:p14="http://schemas.microsoft.com/office/powerpoint/2010/main" val="41961980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3200" b="1" dirty="0" smtClean="0">
                <a:effectLst/>
                <a:latin typeface="Verdana" pitchFamily="34" charset="0"/>
                <a:ea typeface="Verdana" pitchFamily="34" charset="0"/>
                <a:cs typeface="Verdana" pitchFamily="34" charset="0"/>
              </a:rPr>
              <a:t>New </a:t>
            </a:r>
            <a:r>
              <a:rPr lang="en-GB" sz="3200" b="1" dirty="0" err="1" smtClean="0">
                <a:effectLst/>
                <a:latin typeface="Verdana" pitchFamily="34" charset="0"/>
                <a:ea typeface="Verdana" pitchFamily="34" charset="0"/>
                <a:cs typeface="Verdana" pitchFamily="34" charset="0"/>
              </a:rPr>
              <a:t>Ze</a:t>
            </a:r>
            <a:r>
              <a:rPr lang="cs-CZ" sz="3200" b="1" dirty="0" smtClean="0">
                <a:effectLst/>
                <a:latin typeface="Verdana" pitchFamily="34" charset="0"/>
                <a:ea typeface="Verdana" pitchFamily="34" charset="0"/>
                <a:cs typeface="Verdana" pitchFamily="34" charset="0"/>
              </a:rPr>
              <a:t>a</a:t>
            </a:r>
            <a:r>
              <a:rPr lang="en-GB" sz="3200" b="1" dirty="0" smtClean="0">
                <a:effectLst/>
                <a:latin typeface="Verdana" pitchFamily="34" charset="0"/>
                <a:ea typeface="Verdana" pitchFamily="34" charset="0"/>
                <a:cs typeface="Verdana" pitchFamily="34" charset="0"/>
              </a:rPr>
              <a:t>land</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67544" y="2348880"/>
            <a:ext cx="8229600" cy="2625155"/>
          </a:xfrm>
        </p:spPr>
        <p:txBody>
          <a:bodyPr/>
          <a:lstStyle/>
          <a:p>
            <a:pPr>
              <a:buFont typeface="Wingdings" pitchFamily="2" charset="2"/>
              <a:buChar char="v"/>
            </a:pPr>
            <a:r>
              <a:rPr lang="en-GB" dirty="0">
                <a:solidFill>
                  <a:srgbClr val="C00000"/>
                </a:solidFill>
                <a:latin typeface="Georgia" pitchFamily="18" charset="0"/>
                <a:cs typeface="Times New Roman" pitchFamily="18" charset="0"/>
              </a:rPr>
              <a:t>Alpha, beta and gamma rays + ionizing nature of atom</a:t>
            </a:r>
            <a:r>
              <a:rPr lang="en-GB" dirty="0">
                <a:solidFill>
                  <a:schemeClr val="tx1"/>
                </a:solidFill>
                <a:latin typeface="Georgia" pitchFamily="18" charset="0"/>
                <a:cs typeface="Times New Roman" pitchFamily="18" charset="0"/>
              </a:rPr>
              <a:t> – Ernest Rutherford</a:t>
            </a:r>
          </a:p>
        </p:txBody>
      </p:sp>
    </p:spTree>
    <p:extLst>
      <p:ext uri="{BB962C8B-B14F-4D97-AF65-F5344CB8AC3E}">
        <p14:creationId xmlns:p14="http://schemas.microsoft.com/office/powerpoint/2010/main" val="37418330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04664"/>
            <a:ext cx="8229600" cy="979512"/>
          </a:xfrm>
        </p:spPr>
        <p:txBody>
          <a:bodyPr/>
          <a:lstStyle/>
          <a:p>
            <a:r>
              <a:rPr lang="en-GB" sz="3200" b="1" dirty="0" smtClean="0">
                <a:effectLst/>
                <a:latin typeface="Verdana" pitchFamily="34" charset="0"/>
                <a:ea typeface="Verdana" pitchFamily="34" charset="0"/>
                <a:cs typeface="Verdana" pitchFamily="34" charset="0"/>
              </a:rPr>
              <a:t>Scientific-technical Revolution</a:t>
            </a:r>
            <a:endParaRPr lang="en-GB" sz="3200" dirty="0">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p:txBody>
          <a:bodyPr>
            <a:normAutofit/>
          </a:bodyPr>
          <a:lstStyle/>
          <a:p>
            <a:pPr>
              <a:buFont typeface="Wingdings" pitchFamily="2" charset="2"/>
              <a:buChar char="Ø"/>
            </a:pPr>
            <a:r>
              <a:rPr lang="en-GB" dirty="0" smtClean="0">
                <a:solidFill>
                  <a:schemeClr val="tx1"/>
                </a:solidFill>
                <a:latin typeface="Georgia" pitchFamily="18" charset="0"/>
                <a:cs typeface="Times New Roman" pitchFamily="18" charset="0"/>
              </a:rPr>
              <a:t>since</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1945 </a:t>
            </a:r>
            <a:r>
              <a:rPr lang="en-GB" dirty="0">
                <a:solidFill>
                  <a:schemeClr val="tx1"/>
                </a:solidFill>
                <a:latin typeface="Georgia" pitchFamily="18" charset="0"/>
                <a:cs typeface="Times New Roman" pitchFamily="18" charset="0"/>
              </a:rPr>
              <a:t>-</a:t>
            </a:r>
            <a:r>
              <a:rPr lang="cs-CZ" dirty="0">
                <a:solidFill>
                  <a:schemeClr val="tx1"/>
                </a:solidFill>
                <a:latin typeface="Georgia" pitchFamily="18" charset="0"/>
                <a:cs typeface="Times New Roman" pitchFamily="18" charset="0"/>
              </a:rPr>
              <a:t>  </a:t>
            </a:r>
            <a:endParaRPr lang="cs-CZ" dirty="0" smtClean="0">
              <a:solidFill>
                <a:schemeClr val="tx1"/>
              </a:solidFill>
              <a:latin typeface="Georgia" pitchFamily="18" charset="0"/>
              <a:cs typeface="Times New Roman" pitchFamily="18" charset="0"/>
            </a:endParaRPr>
          </a:p>
          <a:p>
            <a:pPr>
              <a:buFont typeface="Wingdings" pitchFamily="2" charset="2"/>
              <a:buChar char="Ø"/>
            </a:pPr>
            <a:r>
              <a:rPr lang="en-GB" dirty="0" smtClean="0">
                <a:solidFill>
                  <a:schemeClr val="tx1"/>
                </a:solidFill>
                <a:latin typeface="Georgia" pitchFamily="18" charset="0"/>
                <a:cs typeface="Times New Roman" pitchFamily="18" charset="0"/>
              </a:rPr>
              <a:t>The main aspect of STR today is the information revolution</a:t>
            </a:r>
            <a:r>
              <a:rPr lang="cs-CZ" dirty="0" smtClean="0">
                <a:solidFill>
                  <a:schemeClr val="tx1"/>
                </a:solidFill>
                <a:latin typeface="Georgia" pitchFamily="18" charset="0"/>
                <a:cs typeface="Times New Roman" pitchFamily="18" charset="0"/>
              </a:rPr>
              <a:t>.</a:t>
            </a:r>
            <a:endParaRPr lang="en-GB" dirty="0" smtClean="0">
              <a:solidFill>
                <a:schemeClr val="tx1"/>
              </a:solidFill>
              <a:latin typeface="Georgia" pitchFamily="18" charset="0"/>
              <a:cs typeface="Times New Roman" pitchFamily="18" charset="0"/>
            </a:endParaRPr>
          </a:p>
          <a:p>
            <a:pPr>
              <a:buFont typeface="Wingdings" pitchFamily="2" charset="2"/>
              <a:buChar char="Ø"/>
            </a:pPr>
            <a:r>
              <a:rPr lang="cs-CZ" dirty="0" smtClean="0">
                <a:solidFill>
                  <a:schemeClr val="tx1"/>
                </a:solidFill>
                <a:latin typeface="Georgia" pitchFamily="18" charset="0"/>
                <a:cs typeface="Times New Roman" pitchFamily="18" charset="0"/>
              </a:rPr>
              <a:t>a</a:t>
            </a:r>
            <a:r>
              <a:rPr lang="en-GB" dirty="0" smtClean="0">
                <a:solidFill>
                  <a:schemeClr val="tx1"/>
                </a:solidFill>
                <a:latin typeface="Georgia" pitchFamily="18" charset="0"/>
                <a:cs typeface="Times New Roman" pitchFamily="18" charset="0"/>
              </a:rPr>
              <a:t>dvance</a:t>
            </a:r>
            <a:r>
              <a:rPr lang="cs-CZ" dirty="0" smtClean="0">
                <a:solidFill>
                  <a:schemeClr val="tx1"/>
                </a:solidFill>
                <a:latin typeface="Georgia" pitchFamily="18" charset="0"/>
                <a:cs typeface="Times New Roman" pitchFamily="18" charset="0"/>
              </a:rPr>
              <a:t>s in </a:t>
            </a:r>
            <a:r>
              <a:rPr lang="en-GB" dirty="0" smtClean="0">
                <a:solidFill>
                  <a:schemeClr val="tx1"/>
                </a:solidFill>
                <a:latin typeface="Georgia" pitchFamily="18" charset="0"/>
                <a:cs typeface="Times New Roman" pitchFamily="18" charset="0"/>
              </a:rPr>
              <a:t>digital technology</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biotechnology</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genetic engineering</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nanotechnology</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space</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exploration</a:t>
            </a:r>
          </a:p>
          <a:p>
            <a:pPr marL="0" indent="0">
              <a:buNone/>
            </a:pPr>
            <a:endParaRPr lang="cs-CZ" b="1" dirty="0">
              <a:latin typeface="Georgia" pitchFamily="18" charset="0"/>
              <a:cs typeface="Times New Roman" pitchFamily="18" charset="0"/>
            </a:endParaRPr>
          </a:p>
          <a:p>
            <a:pPr marL="0" indent="0">
              <a:buNone/>
            </a:pPr>
            <a:endParaRPr lang="cs-CZ" b="1" dirty="0" smtClean="0">
              <a:latin typeface="Georgia" pitchFamily="18" charset="0"/>
              <a:cs typeface="Times New Roman" pitchFamily="18" charset="0"/>
            </a:endParaRPr>
          </a:p>
          <a:p>
            <a:pPr marL="0" indent="0" algn="ctr">
              <a:buNone/>
            </a:pPr>
            <a:r>
              <a:rPr lang="en-GB" b="1" dirty="0">
                <a:solidFill>
                  <a:srgbClr val="C00000"/>
                </a:solidFill>
                <a:latin typeface="Georgia" pitchFamily="18" charset="0"/>
                <a:cs typeface="Times New Roman" pitchFamily="18" charset="0"/>
              </a:rPr>
              <a:t>What </a:t>
            </a:r>
            <a:r>
              <a:rPr lang="en-GB" b="1" dirty="0" smtClean="0">
                <a:solidFill>
                  <a:srgbClr val="C00000"/>
                </a:solidFill>
                <a:latin typeface="Georgia" pitchFamily="18" charset="0"/>
                <a:cs typeface="Times New Roman" pitchFamily="18" charset="0"/>
              </a:rPr>
              <a:t>inventions</a:t>
            </a:r>
            <a:r>
              <a:rPr lang="cs-CZ" b="1" dirty="0" smtClean="0">
                <a:solidFill>
                  <a:srgbClr val="C00000"/>
                </a:solidFill>
                <a:latin typeface="Georgia" pitchFamily="18" charset="0"/>
                <a:cs typeface="Times New Roman" pitchFamily="18" charset="0"/>
              </a:rPr>
              <a:t> and </a:t>
            </a:r>
            <a:r>
              <a:rPr lang="en-GB" b="1" dirty="0" smtClean="0">
                <a:solidFill>
                  <a:srgbClr val="C00000"/>
                </a:solidFill>
                <a:latin typeface="Georgia" pitchFamily="18" charset="0"/>
                <a:cs typeface="Times New Roman" pitchFamily="18" charset="0"/>
              </a:rPr>
              <a:t>discoveries</a:t>
            </a:r>
            <a:endParaRPr lang="cs-CZ" b="1" dirty="0" smtClean="0">
              <a:solidFill>
                <a:srgbClr val="C00000"/>
              </a:solidFill>
              <a:latin typeface="Georgia" pitchFamily="18" charset="0"/>
              <a:cs typeface="Times New Roman" pitchFamily="18" charset="0"/>
            </a:endParaRPr>
          </a:p>
          <a:p>
            <a:pPr marL="0" indent="0" algn="ctr">
              <a:buNone/>
            </a:pPr>
            <a:r>
              <a:rPr lang="cs-CZ" b="1" dirty="0" smtClean="0">
                <a:solidFill>
                  <a:srgbClr val="C00000"/>
                </a:solidFill>
                <a:latin typeface="Georgia" pitchFamily="18" charset="0"/>
                <a:cs typeface="Times New Roman" pitchFamily="18" charset="0"/>
              </a:rPr>
              <a:t> </a:t>
            </a:r>
            <a:r>
              <a:rPr lang="en-GB" b="1" dirty="0" smtClean="0">
                <a:solidFill>
                  <a:srgbClr val="C00000"/>
                </a:solidFill>
                <a:latin typeface="Georgia" pitchFamily="18" charset="0"/>
                <a:cs typeface="Times New Roman" pitchFamily="18" charset="0"/>
              </a:rPr>
              <a:t>of </a:t>
            </a:r>
            <a:r>
              <a:rPr lang="en-GB" b="1" dirty="0">
                <a:solidFill>
                  <a:srgbClr val="C00000"/>
                </a:solidFill>
                <a:latin typeface="Georgia" pitchFamily="18" charset="0"/>
                <a:cs typeface="Times New Roman" pitchFamily="18" charset="0"/>
              </a:rPr>
              <a:t>that period </a:t>
            </a:r>
            <a:r>
              <a:rPr lang="en-GB" b="1" dirty="0" smtClean="0">
                <a:solidFill>
                  <a:srgbClr val="C00000"/>
                </a:solidFill>
                <a:latin typeface="Georgia" pitchFamily="18" charset="0"/>
                <a:cs typeface="Times New Roman" pitchFamily="18" charset="0"/>
              </a:rPr>
              <a:t>can </a:t>
            </a:r>
            <a:r>
              <a:rPr lang="en-GB" b="1" dirty="0">
                <a:solidFill>
                  <a:srgbClr val="C00000"/>
                </a:solidFill>
                <a:latin typeface="Georgia" pitchFamily="18" charset="0"/>
                <a:cs typeface="Times New Roman" pitchFamily="18" charset="0"/>
              </a:rPr>
              <a:t>you name?</a:t>
            </a:r>
          </a:p>
          <a:p>
            <a:pPr>
              <a:buFont typeface="Wingdings" pitchFamily="2" charset="2"/>
              <a:buChar char="Ø"/>
            </a:pPr>
            <a:endParaRPr lang="cs-CZ" dirty="0" smtClean="0"/>
          </a:p>
        </p:txBody>
      </p:sp>
    </p:spTree>
    <p:extLst>
      <p:ext uri="{BB962C8B-B14F-4D97-AF65-F5344CB8AC3E}">
        <p14:creationId xmlns:p14="http://schemas.microsoft.com/office/powerpoint/2010/main" val="38750015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sz="3200" b="1" dirty="0" smtClean="0">
                <a:effectLst/>
                <a:latin typeface="Verdana" pitchFamily="34" charset="0"/>
                <a:ea typeface="Verdana" pitchFamily="34" charset="0"/>
                <a:cs typeface="Verdana" pitchFamily="34" charset="0"/>
              </a:rPr>
              <a:t>Scientific-technical </a:t>
            </a:r>
            <a:r>
              <a:rPr lang="en-GB" sz="3200" b="1" dirty="0">
                <a:effectLst/>
                <a:latin typeface="Verdana" pitchFamily="34" charset="0"/>
                <a:ea typeface="Verdana" pitchFamily="34" charset="0"/>
                <a:cs typeface="Verdana" pitchFamily="34" charset="0"/>
              </a:rPr>
              <a:t>Revolution (1945 - )</a:t>
            </a:r>
            <a:endParaRPr lang="en-GB" sz="3200" b="1" dirty="0">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p:txBody>
          <a:bodyPr>
            <a:normAutofit/>
          </a:bodyPr>
          <a:lstStyle/>
          <a:p>
            <a:pPr>
              <a:buFont typeface="Wingdings" pitchFamily="2" charset="2"/>
              <a:buChar char="v"/>
            </a:pPr>
            <a:r>
              <a:rPr lang="en-GB" b="1" dirty="0" smtClean="0">
                <a:solidFill>
                  <a:srgbClr val="C00000"/>
                </a:solidFill>
                <a:latin typeface="Georgia" pitchFamily="18" charset="0"/>
                <a:cs typeface="Times New Roman" pitchFamily="18" charset="0"/>
              </a:rPr>
              <a:t>Microchip</a:t>
            </a:r>
            <a:r>
              <a:rPr lang="cs-CZ" b="1" dirty="0">
                <a:solidFill>
                  <a:srgbClr val="C00000"/>
                </a:solidFill>
                <a:latin typeface="Georgia" pitchFamily="18" charset="0"/>
                <a:cs typeface="Times New Roman" pitchFamily="18" charset="0"/>
              </a:rPr>
              <a:t> </a:t>
            </a:r>
            <a:r>
              <a:rPr lang="cs-CZ" b="1"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Jack </a:t>
            </a:r>
            <a:r>
              <a:rPr lang="en-GB" dirty="0" err="1" smtClean="0">
                <a:solidFill>
                  <a:schemeClr val="tx1"/>
                </a:solidFill>
                <a:latin typeface="Georgia" pitchFamily="18" charset="0"/>
                <a:cs typeface="Times New Roman" pitchFamily="18" charset="0"/>
              </a:rPr>
              <a:t>Kilby</a:t>
            </a:r>
            <a:r>
              <a:rPr lang="en-GB" dirty="0" smtClean="0">
                <a:solidFill>
                  <a:schemeClr val="tx1"/>
                </a:solidFill>
                <a:latin typeface="Georgia" pitchFamily="18" charset="0"/>
                <a:cs typeface="Times New Roman" pitchFamily="18" charset="0"/>
              </a:rPr>
              <a:t> </a:t>
            </a:r>
            <a:endParaRPr lang="en-GB" b="1" dirty="0" smtClean="0">
              <a:solidFill>
                <a:srgbClr val="C00000"/>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CD </a:t>
            </a:r>
            <a:r>
              <a:rPr lang="en-GB" dirty="0" smtClean="0">
                <a:solidFill>
                  <a:schemeClr val="tx1"/>
                </a:solidFill>
                <a:latin typeface="Georgia" pitchFamily="18" charset="0"/>
                <a:cs typeface="Times New Roman" pitchFamily="18" charset="0"/>
              </a:rPr>
              <a:t>– James </a:t>
            </a:r>
            <a:r>
              <a:rPr lang="en-GB" dirty="0" err="1" smtClean="0">
                <a:solidFill>
                  <a:schemeClr val="tx1"/>
                </a:solidFill>
                <a:latin typeface="Georgia" pitchFamily="18" charset="0"/>
                <a:cs typeface="Times New Roman" pitchFamily="18" charset="0"/>
              </a:rPr>
              <a:t>Russel</a:t>
            </a:r>
            <a:r>
              <a:rPr lang="en-GB" dirty="0" smtClean="0">
                <a:solidFill>
                  <a:schemeClr val="tx1"/>
                </a:solidFill>
                <a:latin typeface="Georgia" pitchFamily="18" charset="0"/>
                <a:cs typeface="Times New Roman" pitchFamily="18" charset="0"/>
              </a:rPr>
              <a:t> </a:t>
            </a:r>
            <a:endParaRPr lang="cs-CZ" dirty="0" smtClean="0">
              <a:solidFill>
                <a:schemeClr val="tx1"/>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Personal Computers</a:t>
            </a:r>
            <a:endParaRPr lang="en-GB" dirty="0" smtClean="0">
              <a:solidFill>
                <a:srgbClr val="C00000"/>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Mobile Phone</a:t>
            </a:r>
            <a:r>
              <a:rPr lang="cs-CZ" b="1" dirty="0">
                <a:solidFill>
                  <a:srgbClr val="C00000"/>
                </a:solidFill>
                <a:latin typeface="Georgia" pitchFamily="18" charset="0"/>
                <a:cs typeface="Times New Roman" pitchFamily="18" charset="0"/>
              </a:rPr>
              <a:t> </a:t>
            </a:r>
            <a:endParaRPr lang="cs-CZ" dirty="0" smtClean="0">
              <a:solidFill>
                <a:schemeClr val="tx1"/>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The </a:t>
            </a:r>
            <a:r>
              <a:rPr lang="en-GB" b="1" dirty="0">
                <a:solidFill>
                  <a:srgbClr val="C00000"/>
                </a:solidFill>
                <a:latin typeface="Georgia" pitchFamily="18" charset="0"/>
                <a:cs typeface="Times New Roman" pitchFamily="18" charset="0"/>
              </a:rPr>
              <a:t>discovery of the structure of DNA</a:t>
            </a:r>
            <a:r>
              <a:rPr lang="en-GB" b="1" dirty="0">
                <a:solidFill>
                  <a:schemeClr val="tx1"/>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James Dewey Watson + F. Crick and M. </a:t>
            </a:r>
            <a:r>
              <a:rPr lang="en-GB" dirty="0" smtClean="0">
                <a:solidFill>
                  <a:schemeClr val="tx1"/>
                </a:solidFill>
                <a:latin typeface="Georgia" pitchFamily="18" charset="0"/>
                <a:cs typeface="Times New Roman" pitchFamily="18" charset="0"/>
              </a:rPr>
              <a:t>Wilkins</a:t>
            </a:r>
            <a:endParaRPr lang="cs-CZ" dirty="0" smtClean="0">
              <a:solidFill>
                <a:schemeClr val="tx1"/>
              </a:solidFill>
              <a:latin typeface="Georgia" pitchFamily="18" charset="0"/>
              <a:cs typeface="Times New Roman" pitchFamily="18" charset="0"/>
            </a:endParaRPr>
          </a:p>
          <a:p>
            <a:pPr>
              <a:buFont typeface="Wingdings" pitchFamily="2" charset="2"/>
              <a:buChar char="v"/>
            </a:pPr>
            <a:r>
              <a:rPr lang="en-GB" b="1" dirty="0" smtClean="0">
                <a:solidFill>
                  <a:srgbClr val="C00000"/>
                </a:solidFill>
                <a:latin typeface="Georgia" pitchFamily="18" charset="0"/>
                <a:cs typeface="Times New Roman" pitchFamily="18" charset="0"/>
              </a:rPr>
              <a:t>WWW</a:t>
            </a:r>
            <a:r>
              <a:rPr lang="cs-CZ" dirty="0" smtClean="0">
                <a:solidFill>
                  <a:schemeClr val="tx1"/>
                </a:solidFill>
                <a:latin typeface="Georgia" pitchFamily="18" charset="0"/>
                <a:cs typeface="Times New Roman" pitchFamily="18" charset="0"/>
              </a:rPr>
              <a:t> </a:t>
            </a:r>
            <a:r>
              <a:rPr lang="cs-CZ" b="1" dirty="0" smtClean="0">
                <a:solidFill>
                  <a:srgbClr val="C00000"/>
                </a:solidFill>
                <a:latin typeface="Georgia" pitchFamily="18" charset="0"/>
                <a:cs typeface="Times New Roman" pitchFamily="18" charset="0"/>
              </a:rPr>
              <a:t>+ </a:t>
            </a:r>
            <a:r>
              <a:rPr lang="cs-CZ" b="1" dirty="0" err="1" smtClean="0">
                <a:solidFill>
                  <a:srgbClr val="C00000"/>
                </a:solidFill>
                <a:latin typeface="Georgia" pitchFamily="18" charset="0"/>
                <a:cs typeface="Times New Roman" pitchFamily="18" charset="0"/>
              </a:rPr>
              <a:t>the</a:t>
            </a:r>
            <a:r>
              <a:rPr lang="cs-CZ" b="1" dirty="0" smtClean="0">
                <a:solidFill>
                  <a:srgbClr val="C00000"/>
                </a:solidFill>
                <a:latin typeface="Georgia" pitchFamily="18" charset="0"/>
                <a:cs typeface="Times New Roman" pitchFamily="18" charset="0"/>
              </a:rPr>
              <a:t> Internet </a:t>
            </a:r>
          </a:p>
          <a:p>
            <a:pPr>
              <a:buFont typeface="Wingdings" pitchFamily="2" charset="2"/>
              <a:buChar char="v"/>
            </a:pPr>
            <a:r>
              <a:rPr lang="en-GB" b="1" dirty="0" smtClean="0">
                <a:solidFill>
                  <a:srgbClr val="C00000"/>
                </a:solidFill>
                <a:latin typeface="Georgia" pitchFamily="18" charset="0"/>
                <a:cs typeface="Times New Roman" pitchFamily="18" charset="0"/>
              </a:rPr>
              <a:t>Soft </a:t>
            </a:r>
            <a:r>
              <a:rPr lang="en-GB" b="1" dirty="0">
                <a:solidFill>
                  <a:srgbClr val="C00000"/>
                </a:solidFill>
                <a:latin typeface="Georgia" pitchFamily="18" charset="0"/>
                <a:cs typeface="Times New Roman" pitchFamily="18" charset="0"/>
              </a:rPr>
              <a:t>contact lens</a:t>
            </a:r>
            <a:r>
              <a:rPr lang="en-GB" dirty="0">
                <a:solidFill>
                  <a:srgbClr val="C00000"/>
                </a:solidFill>
                <a:latin typeface="Georgia" pitchFamily="18" charset="0"/>
                <a:cs typeface="Times New Roman" pitchFamily="18" charset="0"/>
              </a:rPr>
              <a:t> </a:t>
            </a:r>
            <a:r>
              <a:rPr lang="en-GB" dirty="0">
                <a:solidFill>
                  <a:schemeClr val="tx1"/>
                </a:solidFill>
                <a:latin typeface="Georgia" pitchFamily="18" charset="0"/>
                <a:cs typeface="Times New Roman" pitchFamily="18" charset="0"/>
              </a:rPr>
              <a:t>– Otto </a:t>
            </a:r>
            <a:r>
              <a:rPr lang="en-GB" dirty="0" err="1">
                <a:solidFill>
                  <a:schemeClr val="tx1"/>
                </a:solidFill>
                <a:latin typeface="Georgia" pitchFamily="18" charset="0"/>
                <a:cs typeface="Times New Roman" pitchFamily="18" charset="0"/>
              </a:rPr>
              <a:t>Wichterle</a:t>
            </a:r>
            <a:endParaRPr lang="cs-CZ" dirty="0">
              <a:solidFill>
                <a:schemeClr val="tx1"/>
              </a:solidFill>
              <a:latin typeface="Georgia" pitchFamily="18" charset="0"/>
              <a:cs typeface="Times New Roman" pitchFamily="18" charset="0"/>
            </a:endParaRPr>
          </a:p>
          <a:p>
            <a:pPr>
              <a:buFont typeface="Wingdings" pitchFamily="2" charset="2"/>
              <a:buChar char="v"/>
            </a:pPr>
            <a:r>
              <a:rPr lang="en-GB" b="1" dirty="0" err="1" smtClean="0">
                <a:solidFill>
                  <a:srgbClr val="C00000"/>
                </a:solidFill>
                <a:latin typeface="Georgia" pitchFamily="18" charset="0"/>
                <a:cs typeface="Times New Roman" pitchFamily="18" charset="0"/>
              </a:rPr>
              <a:t>iPAD</a:t>
            </a:r>
            <a:r>
              <a:rPr lang="cs-CZ" b="1" dirty="0" smtClean="0">
                <a:solidFill>
                  <a:srgbClr val="C00000"/>
                </a:solidFill>
                <a:latin typeface="Georgia" pitchFamily="18" charset="0"/>
                <a:cs typeface="Times New Roman" pitchFamily="18" charset="0"/>
              </a:rPr>
              <a:t> </a:t>
            </a:r>
            <a:r>
              <a:rPr lang="cs-CZ" dirty="0" smtClean="0">
                <a:solidFill>
                  <a:schemeClr val="tx1"/>
                </a:solidFill>
                <a:latin typeface="Georgia" pitchFamily="18" charset="0"/>
                <a:cs typeface="Times New Roman" pitchFamily="18" charset="0"/>
              </a:rPr>
              <a:t>(Apple, 2010)</a:t>
            </a:r>
            <a:endParaRPr lang="cs-CZ" b="1" dirty="0" smtClean="0">
              <a:solidFill>
                <a:srgbClr val="C00000"/>
              </a:solidFill>
              <a:latin typeface="Georgia" pitchFamily="18" charset="0"/>
              <a:cs typeface="Times New Roman" pitchFamily="18" charset="0"/>
            </a:endParaRPr>
          </a:p>
          <a:p>
            <a:pPr>
              <a:buFont typeface="Wingdings" pitchFamily="2" charset="2"/>
              <a:buChar char="v"/>
            </a:pPr>
            <a:r>
              <a:rPr lang="cs-CZ" b="1" dirty="0" smtClean="0">
                <a:solidFill>
                  <a:srgbClr val="C00000"/>
                </a:solidFill>
                <a:latin typeface="Georgia" pitchFamily="18" charset="0"/>
                <a:cs typeface="Times New Roman" pitchFamily="18" charset="0"/>
              </a:rPr>
              <a:t>IP </a:t>
            </a:r>
            <a:r>
              <a:rPr lang="cs-CZ" b="1" smtClean="0">
                <a:solidFill>
                  <a:srgbClr val="C00000"/>
                </a:solidFill>
                <a:latin typeface="Georgia" pitchFamily="18" charset="0"/>
                <a:cs typeface="Times New Roman" pitchFamily="18" charset="0"/>
              </a:rPr>
              <a:t>telephones</a:t>
            </a:r>
            <a:endParaRPr lang="cs-CZ" dirty="0">
              <a:solidFill>
                <a:srgbClr val="C00000"/>
              </a:solidFill>
              <a:latin typeface="Georgia" pitchFamily="18" charset="0"/>
              <a:cs typeface="Times New Roman" pitchFamily="18" charset="0"/>
            </a:endParaRPr>
          </a:p>
        </p:txBody>
      </p:sp>
    </p:spTree>
    <p:extLst>
      <p:ext uri="{BB962C8B-B14F-4D97-AF65-F5344CB8AC3E}">
        <p14:creationId xmlns:p14="http://schemas.microsoft.com/office/powerpoint/2010/main" val="4695256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sz="3200" b="1" dirty="0" smtClean="0">
                <a:effectLst/>
                <a:latin typeface="Verdana" pitchFamily="34" charset="0"/>
                <a:ea typeface="Verdana" pitchFamily="34" charset="0"/>
                <a:cs typeface="Verdana" pitchFamily="34" charset="0"/>
              </a:rPr>
              <a:t>Future</a:t>
            </a:r>
            <a:r>
              <a:rPr lang="cs-CZ" sz="3200" b="1" dirty="0" smtClean="0">
                <a:effectLst/>
                <a:latin typeface="Verdana" pitchFamily="34" charset="0"/>
                <a:ea typeface="Verdana" pitchFamily="34" charset="0"/>
                <a:cs typeface="Verdana" pitchFamily="34" charset="0"/>
              </a:rPr>
              <a:t> Technology</a:t>
            </a:r>
            <a:endParaRPr lang="cs-CZ"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611560" y="2204864"/>
            <a:ext cx="8219256" cy="3052935"/>
          </a:xfrm>
        </p:spPr>
        <p:txBody>
          <a:bodyPr/>
          <a:lstStyle/>
          <a:p>
            <a:pPr>
              <a:buFont typeface="Wingdings" pitchFamily="2" charset="2"/>
              <a:buChar char="Ø"/>
            </a:pPr>
            <a:r>
              <a:rPr lang="en-GB" dirty="0" smtClean="0">
                <a:solidFill>
                  <a:schemeClr val="tx1"/>
                </a:solidFill>
                <a:latin typeface="Georgia" pitchFamily="18" charset="0"/>
                <a:cs typeface="Times New Roman" pitchFamily="18" charset="0"/>
              </a:rPr>
              <a:t>will</a:t>
            </a:r>
            <a:r>
              <a:rPr lang="cs-CZ" dirty="0" smtClean="0">
                <a:solidFill>
                  <a:schemeClr val="tx1"/>
                </a:solidFill>
                <a:latin typeface="Georgia" pitchFamily="18" charset="0"/>
                <a:cs typeface="Times New Roman" pitchFamily="18" charset="0"/>
              </a:rPr>
              <a:t> </a:t>
            </a:r>
            <a:r>
              <a:rPr lang="en-US" dirty="0" smtClean="0">
                <a:solidFill>
                  <a:schemeClr val="tx1"/>
                </a:solidFill>
                <a:latin typeface="Georgia" pitchFamily="18" charset="0"/>
                <a:cs typeface="Times New Roman" pitchFamily="18" charset="0"/>
              </a:rPr>
              <a:t>make </a:t>
            </a:r>
            <a:r>
              <a:rPr lang="en-US" dirty="0">
                <a:solidFill>
                  <a:schemeClr val="tx1"/>
                </a:solidFill>
                <a:latin typeface="Georgia" pitchFamily="18" charset="0"/>
                <a:cs typeface="Times New Roman" pitchFamily="18" charset="0"/>
              </a:rPr>
              <a:t>life </a:t>
            </a:r>
            <a:r>
              <a:rPr lang="en-US" dirty="0" smtClean="0">
                <a:solidFill>
                  <a:schemeClr val="tx1"/>
                </a:solidFill>
                <a:latin typeface="Georgia" pitchFamily="18" charset="0"/>
                <a:cs typeface="Times New Roman" pitchFamily="18" charset="0"/>
              </a:rPr>
              <a:t>easier</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(e.g. advances in future electronics)</a:t>
            </a:r>
          </a:p>
          <a:p>
            <a:pPr>
              <a:buFont typeface="Wingdings" pitchFamily="2" charset="2"/>
              <a:buChar char="Ø"/>
            </a:pPr>
            <a:endParaRPr lang="cs-CZ" dirty="0">
              <a:solidFill>
                <a:schemeClr val="tx1"/>
              </a:solidFill>
              <a:latin typeface="Georgia" pitchFamily="18" charset="0"/>
              <a:cs typeface="Times New Roman" pitchFamily="18" charset="0"/>
            </a:endParaRPr>
          </a:p>
          <a:p>
            <a:pPr>
              <a:buFont typeface="Wingdings" pitchFamily="2" charset="2"/>
              <a:buChar char="Ø"/>
            </a:pPr>
            <a:r>
              <a:rPr lang="en-US" dirty="0">
                <a:solidFill>
                  <a:schemeClr val="tx1"/>
                </a:solidFill>
                <a:latin typeface="Georgia" pitchFamily="18" charset="0"/>
                <a:cs typeface="Times New Roman" pitchFamily="18" charset="0"/>
              </a:rPr>
              <a:t>will allow the generation of today to live </a:t>
            </a:r>
            <a:r>
              <a:rPr lang="en-US" dirty="0" smtClean="0">
                <a:solidFill>
                  <a:schemeClr val="tx1"/>
                </a:solidFill>
                <a:latin typeface="Georgia" pitchFamily="18" charset="0"/>
                <a:cs typeface="Times New Roman" pitchFamily="18" charset="0"/>
              </a:rPr>
              <a:t>longer</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(e.g. advances in medicine)</a:t>
            </a:r>
          </a:p>
          <a:p>
            <a:pPr>
              <a:buFont typeface="Wingdings" pitchFamily="2" charset="2"/>
              <a:buChar char="Ø"/>
            </a:pPr>
            <a:endParaRPr lang="cs-CZ" dirty="0" smtClean="0">
              <a:solidFill>
                <a:schemeClr val="tx1"/>
              </a:solidFill>
              <a:latin typeface="Georgia" pitchFamily="18" charset="0"/>
              <a:cs typeface="Times New Roman" pitchFamily="18" charset="0"/>
            </a:endParaRPr>
          </a:p>
          <a:p>
            <a:pPr>
              <a:buFont typeface="Wingdings" pitchFamily="2" charset="2"/>
              <a:buChar char="Ø"/>
            </a:pPr>
            <a:r>
              <a:rPr lang="en-GB" dirty="0" smtClean="0">
                <a:solidFill>
                  <a:schemeClr val="tx1"/>
                </a:solidFill>
                <a:latin typeface="Georgia" pitchFamily="18" charset="0"/>
                <a:cs typeface="Times New Roman" pitchFamily="18" charset="0"/>
              </a:rPr>
              <a:t>will</a:t>
            </a:r>
            <a:r>
              <a:rPr lang="cs-CZ" dirty="0" smtClean="0">
                <a:solidFill>
                  <a:schemeClr val="tx1"/>
                </a:solidFill>
                <a:latin typeface="Georgia" pitchFamily="18" charset="0"/>
                <a:cs typeface="Times New Roman" pitchFamily="18" charset="0"/>
              </a:rPr>
              <a:t> </a:t>
            </a:r>
            <a:r>
              <a:rPr lang="en-US" dirty="0" smtClean="0">
                <a:solidFill>
                  <a:schemeClr val="tx1"/>
                </a:solidFill>
                <a:latin typeface="Georgia" pitchFamily="18" charset="0"/>
                <a:cs typeface="Times New Roman" pitchFamily="18" charset="0"/>
              </a:rPr>
              <a:t>save energy</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e.g. </a:t>
            </a:r>
            <a:r>
              <a:rPr lang="en-US" dirty="0" smtClean="0">
                <a:solidFill>
                  <a:schemeClr val="tx1"/>
                </a:solidFill>
                <a:latin typeface="Georgia" pitchFamily="18" charset="0"/>
                <a:cs typeface="Times New Roman" pitchFamily="18" charset="0"/>
              </a:rPr>
              <a:t>free </a:t>
            </a:r>
            <a:r>
              <a:rPr lang="en-US" dirty="0">
                <a:solidFill>
                  <a:schemeClr val="tx1"/>
                </a:solidFill>
                <a:latin typeface="Georgia" pitchFamily="18" charset="0"/>
                <a:cs typeface="Times New Roman" pitchFamily="18" charset="0"/>
              </a:rPr>
              <a:t>energy through </a:t>
            </a:r>
            <a:r>
              <a:rPr lang="cs-CZ" dirty="0" smtClean="0">
                <a:solidFill>
                  <a:schemeClr val="tx1"/>
                </a:solidFill>
                <a:latin typeface="Georgia" pitchFamily="18" charset="0"/>
                <a:cs typeface="Times New Roman" pitchFamily="18" charset="0"/>
              </a:rPr>
              <a:t>e</a:t>
            </a:r>
            <a:r>
              <a:rPr lang="en-US" dirty="0" err="1" smtClean="0">
                <a:solidFill>
                  <a:schemeClr val="tx1"/>
                </a:solidFill>
                <a:latin typeface="Georgia" pitchFamily="18" charset="0"/>
                <a:cs typeface="Times New Roman" pitchFamily="18" charset="0"/>
              </a:rPr>
              <a:t>lectromagnetic</a:t>
            </a:r>
            <a:r>
              <a:rPr lang="en-US" dirty="0" smtClean="0">
                <a:solidFill>
                  <a:schemeClr val="tx1"/>
                </a:solidFill>
                <a:latin typeface="Georgia" pitchFamily="18" charset="0"/>
                <a:cs typeface="Times New Roman" pitchFamily="18" charset="0"/>
              </a:rPr>
              <a:t> fields</a:t>
            </a:r>
            <a:r>
              <a:rPr lang="cs-CZ" dirty="0" smtClean="0">
                <a:solidFill>
                  <a:schemeClr val="tx1"/>
                </a:solidFill>
                <a:latin typeface="Georgia" pitchFamily="18" charset="0"/>
                <a:cs typeface="Times New Roman" pitchFamily="18" charset="0"/>
              </a:rPr>
              <a:t>)</a:t>
            </a:r>
          </a:p>
          <a:p>
            <a:endParaRPr lang="cs-CZ" dirty="0"/>
          </a:p>
        </p:txBody>
      </p:sp>
    </p:spTree>
    <p:extLst>
      <p:ext uri="{BB962C8B-B14F-4D97-AF65-F5344CB8AC3E}">
        <p14:creationId xmlns:p14="http://schemas.microsoft.com/office/powerpoint/2010/main" val="8014201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9926" y="260648"/>
            <a:ext cx="8229600" cy="1051520"/>
          </a:xfrm>
        </p:spPr>
        <p:txBody>
          <a:bodyPr/>
          <a:lstStyle/>
          <a:p>
            <a:r>
              <a:rPr lang="en-GB" sz="3200" b="1" dirty="0" smtClean="0">
                <a:effectLst/>
                <a:latin typeface="Verdana" pitchFamily="34" charset="0"/>
                <a:ea typeface="Verdana" pitchFamily="34" charset="0"/>
                <a:cs typeface="Verdana" pitchFamily="34" charset="0"/>
              </a:rPr>
              <a:t>Future</a:t>
            </a:r>
            <a:r>
              <a:rPr lang="cs-CZ" sz="3200" b="1" dirty="0" smtClean="0">
                <a:effectLst/>
                <a:latin typeface="Verdana" pitchFamily="34" charset="0"/>
                <a:ea typeface="Verdana" pitchFamily="34" charset="0"/>
                <a:cs typeface="Verdana" pitchFamily="34" charset="0"/>
              </a:rPr>
              <a:t> Technology</a:t>
            </a:r>
            <a:endParaRPr lang="en-GB" sz="3200"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600201"/>
            <a:ext cx="8219256" cy="1180727"/>
          </a:xfrm>
        </p:spPr>
        <p:txBody>
          <a:bodyPr>
            <a:normAutofit/>
          </a:bodyPr>
          <a:lstStyle/>
          <a:p>
            <a:pPr marL="0" indent="0" algn="ctr">
              <a:buNone/>
            </a:pPr>
            <a:r>
              <a:rPr lang="en-GB" dirty="0" smtClean="0">
                <a:solidFill>
                  <a:schemeClr val="tx1"/>
                </a:solidFill>
                <a:latin typeface="Georgia" pitchFamily="18" charset="0"/>
                <a:cs typeface="Times New Roman" pitchFamily="18" charset="0"/>
              </a:rPr>
              <a:t>Which of the inventions listed below</a:t>
            </a:r>
            <a:endParaRPr lang="cs-CZ" dirty="0" smtClean="0">
              <a:solidFill>
                <a:schemeClr val="tx1"/>
              </a:solidFill>
              <a:latin typeface="Georgia" pitchFamily="18" charset="0"/>
              <a:cs typeface="Times New Roman" pitchFamily="18" charset="0"/>
            </a:endParaRPr>
          </a:p>
          <a:p>
            <a:pPr marL="0" indent="0" algn="ctr">
              <a:buNone/>
            </a:pPr>
            <a:r>
              <a:rPr lang="en-GB" dirty="0" smtClean="0">
                <a:solidFill>
                  <a:schemeClr val="tx1"/>
                </a:solidFill>
                <a:latin typeface="Georgia" pitchFamily="18" charset="0"/>
                <a:cs typeface="Times New Roman" pitchFamily="18" charset="0"/>
              </a:rPr>
              <a:t> would you like to us</a:t>
            </a:r>
            <a:r>
              <a:rPr lang="cs-CZ" dirty="0" smtClean="0">
                <a:solidFill>
                  <a:schemeClr val="tx1"/>
                </a:solidFill>
                <a:latin typeface="Georgia" pitchFamily="18" charset="0"/>
                <a:cs typeface="Times New Roman" pitchFamily="18" charset="0"/>
              </a:rPr>
              <a:t>e? W</a:t>
            </a:r>
            <a:r>
              <a:rPr lang="en-GB" dirty="0" err="1" smtClean="0">
                <a:solidFill>
                  <a:schemeClr val="tx1"/>
                </a:solidFill>
                <a:latin typeface="Georgia" pitchFamily="18" charset="0"/>
                <a:cs typeface="Times New Roman" pitchFamily="18" charset="0"/>
              </a:rPr>
              <a:t>hy</a:t>
            </a:r>
            <a:r>
              <a:rPr lang="en-GB" dirty="0" smtClean="0">
                <a:solidFill>
                  <a:schemeClr val="tx1"/>
                </a:solidFill>
                <a:latin typeface="Georgia" pitchFamily="18" charset="0"/>
                <a:cs typeface="Times New Roman" pitchFamily="18" charset="0"/>
              </a:rPr>
              <a:t>?</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When</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What</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for</a:t>
            </a:r>
            <a:r>
              <a:rPr lang="cs-CZ" dirty="0" smtClean="0">
                <a:solidFill>
                  <a:schemeClr val="tx1"/>
                </a:solidFill>
                <a:latin typeface="Georgia" pitchFamily="18" charset="0"/>
                <a:cs typeface="Times New Roman" pitchFamily="18" charset="0"/>
              </a:rPr>
              <a:t>?</a:t>
            </a:r>
            <a:r>
              <a:rPr lang="cs-CZ" dirty="0" smtClean="0">
                <a:latin typeface="Georgia" pitchFamily="18" charset="0"/>
              </a:rPr>
              <a:t>  </a:t>
            </a:r>
          </a:p>
          <a:p>
            <a:pPr marL="0" indent="0">
              <a:buNone/>
            </a:pPr>
            <a:endParaRPr lang="cs-CZ" dirty="0"/>
          </a:p>
        </p:txBody>
      </p:sp>
      <p:sp>
        <p:nvSpPr>
          <p:cNvPr id="4" name="TextovéPole 3"/>
          <p:cNvSpPr txBox="1"/>
          <p:nvPr/>
        </p:nvSpPr>
        <p:spPr>
          <a:xfrm>
            <a:off x="755576" y="3140968"/>
            <a:ext cx="1303562" cy="369332"/>
          </a:xfrm>
          <a:prstGeom prst="rect">
            <a:avLst/>
          </a:prstGeom>
          <a:solidFill>
            <a:schemeClr val="bg2">
              <a:lumMod val="90000"/>
            </a:schemeClr>
          </a:solidFill>
        </p:spPr>
        <p:txBody>
          <a:bodyPr wrap="none" rtlCol="0">
            <a:spAutoFit/>
          </a:bodyPr>
          <a:lstStyle/>
          <a:p>
            <a:r>
              <a:rPr lang="en-GB" dirty="0" smtClean="0"/>
              <a:t>Flying</a:t>
            </a:r>
            <a:r>
              <a:rPr lang="cs-CZ" dirty="0" smtClean="0"/>
              <a:t> </a:t>
            </a:r>
            <a:r>
              <a:rPr lang="en-GB" dirty="0" smtClean="0"/>
              <a:t>cars</a:t>
            </a:r>
            <a:endParaRPr lang="en-GB" dirty="0"/>
          </a:p>
        </p:txBody>
      </p:sp>
      <p:sp>
        <p:nvSpPr>
          <p:cNvPr id="5" name="TextovéPole 4"/>
          <p:cNvSpPr txBox="1"/>
          <p:nvPr/>
        </p:nvSpPr>
        <p:spPr>
          <a:xfrm>
            <a:off x="2967738" y="2989228"/>
            <a:ext cx="2200411" cy="369332"/>
          </a:xfrm>
          <a:prstGeom prst="rect">
            <a:avLst/>
          </a:prstGeom>
          <a:solidFill>
            <a:schemeClr val="bg2">
              <a:lumMod val="90000"/>
            </a:schemeClr>
          </a:solidFill>
        </p:spPr>
        <p:txBody>
          <a:bodyPr wrap="none" rtlCol="0">
            <a:spAutoFit/>
          </a:bodyPr>
          <a:lstStyle/>
          <a:p>
            <a:r>
              <a:rPr lang="cs-CZ" dirty="0" smtClean="0"/>
              <a:t> </a:t>
            </a:r>
            <a:r>
              <a:rPr lang="en-GB" dirty="0" smtClean="0"/>
              <a:t>Videophone</a:t>
            </a:r>
            <a:r>
              <a:rPr lang="cs-CZ" dirty="0" smtClean="0"/>
              <a:t> </a:t>
            </a:r>
            <a:r>
              <a:rPr lang="en-GB" dirty="0" smtClean="0"/>
              <a:t>screen</a:t>
            </a:r>
            <a:endParaRPr lang="en-GB" dirty="0"/>
          </a:p>
        </p:txBody>
      </p:sp>
      <p:sp>
        <p:nvSpPr>
          <p:cNvPr id="6" name="TextovéPole 5"/>
          <p:cNvSpPr txBox="1"/>
          <p:nvPr/>
        </p:nvSpPr>
        <p:spPr>
          <a:xfrm>
            <a:off x="1035011" y="4064298"/>
            <a:ext cx="2048253" cy="369332"/>
          </a:xfrm>
          <a:prstGeom prst="rect">
            <a:avLst/>
          </a:prstGeom>
          <a:solidFill>
            <a:schemeClr val="bg2">
              <a:lumMod val="90000"/>
            </a:schemeClr>
          </a:solidFill>
        </p:spPr>
        <p:txBody>
          <a:bodyPr wrap="none" rtlCol="0">
            <a:spAutoFit/>
          </a:bodyPr>
          <a:lstStyle/>
          <a:p>
            <a:r>
              <a:rPr lang="en-GB" dirty="0" smtClean="0"/>
              <a:t>Wristwatch</a:t>
            </a:r>
            <a:r>
              <a:rPr lang="cs-CZ" dirty="0" smtClean="0"/>
              <a:t> </a:t>
            </a:r>
            <a:r>
              <a:rPr lang="en-GB" dirty="0" smtClean="0"/>
              <a:t>phone</a:t>
            </a:r>
            <a:endParaRPr lang="en-GB" dirty="0"/>
          </a:p>
        </p:txBody>
      </p:sp>
      <p:sp>
        <p:nvSpPr>
          <p:cNvPr id="7" name="TextovéPole 6"/>
          <p:cNvSpPr txBox="1"/>
          <p:nvPr/>
        </p:nvSpPr>
        <p:spPr>
          <a:xfrm>
            <a:off x="4544726" y="3879632"/>
            <a:ext cx="998991" cy="369332"/>
          </a:xfrm>
          <a:prstGeom prst="rect">
            <a:avLst/>
          </a:prstGeom>
          <a:solidFill>
            <a:schemeClr val="bg2">
              <a:lumMod val="90000"/>
            </a:schemeClr>
          </a:solidFill>
        </p:spPr>
        <p:txBody>
          <a:bodyPr wrap="none" rtlCol="0">
            <a:spAutoFit/>
          </a:bodyPr>
          <a:lstStyle/>
          <a:p>
            <a:r>
              <a:rPr lang="en-GB" dirty="0" smtClean="0"/>
              <a:t>E-paper</a:t>
            </a:r>
            <a:endParaRPr lang="en-GB" dirty="0"/>
          </a:p>
        </p:txBody>
      </p:sp>
      <p:sp>
        <p:nvSpPr>
          <p:cNvPr id="8" name="TextovéPole 7"/>
          <p:cNvSpPr txBox="1"/>
          <p:nvPr/>
        </p:nvSpPr>
        <p:spPr>
          <a:xfrm>
            <a:off x="6804248" y="3694966"/>
            <a:ext cx="795411" cy="369332"/>
          </a:xfrm>
          <a:prstGeom prst="rect">
            <a:avLst/>
          </a:prstGeom>
          <a:solidFill>
            <a:schemeClr val="bg2">
              <a:lumMod val="90000"/>
            </a:schemeClr>
          </a:solidFill>
        </p:spPr>
        <p:txBody>
          <a:bodyPr wrap="none" rtlCol="0">
            <a:spAutoFit/>
          </a:bodyPr>
          <a:lstStyle/>
          <a:p>
            <a:r>
              <a:rPr lang="cs-CZ" dirty="0" smtClean="0"/>
              <a:t>Robot</a:t>
            </a:r>
            <a:endParaRPr lang="cs-CZ" dirty="0"/>
          </a:p>
        </p:txBody>
      </p:sp>
      <p:sp>
        <p:nvSpPr>
          <p:cNvPr id="9" name="TextovéPole 8"/>
          <p:cNvSpPr txBox="1"/>
          <p:nvPr/>
        </p:nvSpPr>
        <p:spPr>
          <a:xfrm>
            <a:off x="2883090" y="4710906"/>
            <a:ext cx="1636987" cy="369332"/>
          </a:xfrm>
          <a:prstGeom prst="rect">
            <a:avLst/>
          </a:prstGeom>
          <a:solidFill>
            <a:schemeClr val="bg2">
              <a:lumMod val="90000"/>
            </a:schemeClr>
          </a:solidFill>
        </p:spPr>
        <p:txBody>
          <a:bodyPr wrap="none" rtlCol="0">
            <a:spAutoFit/>
          </a:bodyPr>
          <a:lstStyle/>
          <a:p>
            <a:r>
              <a:rPr lang="cs-CZ" dirty="0" smtClean="0"/>
              <a:t>Solar </a:t>
            </a:r>
            <a:r>
              <a:rPr lang="en-GB" dirty="0" smtClean="0"/>
              <a:t>batteries</a:t>
            </a:r>
            <a:endParaRPr lang="en-GB" dirty="0"/>
          </a:p>
        </p:txBody>
      </p:sp>
      <p:sp>
        <p:nvSpPr>
          <p:cNvPr id="10" name="TextovéPole 9"/>
          <p:cNvSpPr txBox="1"/>
          <p:nvPr/>
        </p:nvSpPr>
        <p:spPr>
          <a:xfrm>
            <a:off x="5715007" y="2989228"/>
            <a:ext cx="2016224" cy="369332"/>
          </a:xfrm>
          <a:prstGeom prst="rect">
            <a:avLst/>
          </a:prstGeom>
          <a:solidFill>
            <a:schemeClr val="bg2">
              <a:lumMod val="90000"/>
            </a:schemeClr>
          </a:solidFill>
        </p:spPr>
        <p:txBody>
          <a:bodyPr wrap="square" rtlCol="0">
            <a:spAutoFit/>
          </a:bodyPr>
          <a:lstStyle/>
          <a:p>
            <a:r>
              <a:rPr lang="en-GB" dirty="0" smtClean="0"/>
              <a:t>The</a:t>
            </a:r>
            <a:r>
              <a:rPr lang="cs-CZ" dirty="0" smtClean="0"/>
              <a:t> </a:t>
            </a:r>
            <a:r>
              <a:rPr lang="en-GB" dirty="0" smtClean="0"/>
              <a:t>time</a:t>
            </a:r>
            <a:r>
              <a:rPr lang="cs-CZ" dirty="0" smtClean="0"/>
              <a:t> </a:t>
            </a:r>
            <a:r>
              <a:rPr lang="en-GB" dirty="0" smtClean="0"/>
              <a:t>machine</a:t>
            </a:r>
            <a:endParaRPr lang="en-GB" dirty="0"/>
          </a:p>
        </p:txBody>
      </p:sp>
      <p:sp>
        <p:nvSpPr>
          <p:cNvPr id="11" name="TextovéPole 10"/>
          <p:cNvSpPr txBox="1"/>
          <p:nvPr/>
        </p:nvSpPr>
        <p:spPr>
          <a:xfrm>
            <a:off x="6588224" y="5341858"/>
            <a:ext cx="1810111" cy="369332"/>
          </a:xfrm>
          <a:prstGeom prst="rect">
            <a:avLst/>
          </a:prstGeom>
          <a:solidFill>
            <a:schemeClr val="bg2">
              <a:lumMod val="90000"/>
            </a:schemeClr>
          </a:solidFill>
        </p:spPr>
        <p:txBody>
          <a:bodyPr wrap="none" rtlCol="0">
            <a:spAutoFit/>
          </a:bodyPr>
          <a:lstStyle/>
          <a:p>
            <a:r>
              <a:rPr lang="en-GB" dirty="0" smtClean="0"/>
              <a:t>Robotic</a:t>
            </a:r>
            <a:r>
              <a:rPr lang="cs-CZ" dirty="0" smtClean="0"/>
              <a:t> </a:t>
            </a:r>
            <a:r>
              <a:rPr lang="en-GB" dirty="0" smtClean="0"/>
              <a:t>surgery</a:t>
            </a:r>
            <a:endParaRPr lang="en-GB" dirty="0"/>
          </a:p>
        </p:txBody>
      </p:sp>
      <p:sp>
        <p:nvSpPr>
          <p:cNvPr id="12" name="TextovéPole 11"/>
          <p:cNvSpPr txBox="1"/>
          <p:nvPr/>
        </p:nvSpPr>
        <p:spPr>
          <a:xfrm>
            <a:off x="971600" y="5526524"/>
            <a:ext cx="2448272" cy="369332"/>
          </a:xfrm>
          <a:prstGeom prst="rect">
            <a:avLst/>
          </a:prstGeom>
          <a:solidFill>
            <a:schemeClr val="bg2">
              <a:lumMod val="90000"/>
            </a:schemeClr>
          </a:solidFill>
        </p:spPr>
        <p:txBody>
          <a:bodyPr wrap="square" rtlCol="0">
            <a:spAutoFit/>
          </a:bodyPr>
          <a:lstStyle/>
          <a:p>
            <a:r>
              <a:rPr lang="cs-CZ" dirty="0" smtClean="0"/>
              <a:t>Smart </a:t>
            </a:r>
            <a:r>
              <a:rPr lang="en-GB" dirty="0" smtClean="0"/>
              <a:t>homes</a:t>
            </a:r>
            <a:r>
              <a:rPr lang="cs-CZ" dirty="0" smtClean="0"/>
              <a:t> </a:t>
            </a:r>
            <a:r>
              <a:rPr lang="cs-CZ" dirty="0"/>
              <a:t>and </a:t>
            </a:r>
            <a:r>
              <a:rPr lang="en-GB" dirty="0" smtClean="0"/>
              <a:t>cars</a:t>
            </a:r>
            <a:endParaRPr lang="en-GB" dirty="0"/>
          </a:p>
        </p:txBody>
      </p:sp>
      <p:sp>
        <p:nvSpPr>
          <p:cNvPr id="13" name="TextovéPole 12"/>
          <p:cNvSpPr txBox="1"/>
          <p:nvPr/>
        </p:nvSpPr>
        <p:spPr>
          <a:xfrm>
            <a:off x="6404055" y="4455582"/>
            <a:ext cx="1247457" cy="369332"/>
          </a:xfrm>
          <a:prstGeom prst="rect">
            <a:avLst/>
          </a:prstGeom>
          <a:solidFill>
            <a:schemeClr val="bg2">
              <a:lumMod val="90000"/>
            </a:schemeClr>
          </a:solidFill>
        </p:spPr>
        <p:txBody>
          <a:bodyPr wrap="none" rtlCol="0">
            <a:spAutoFit/>
          </a:bodyPr>
          <a:lstStyle/>
          <a:p>
            <a:r>
              <a:rPr lang="cs-CZ" dirty="0"/>
              <a:t>GPS </a:t>
            </a:r>
            <a:r>
              <a:rPr lang="en-GB" dirty="0" smtClean="0"/>
              <a:t>shoes</a:t>
            </a:r>
            <a:endParaRPr lang="en-GB" dirty="0"/>
          </a:p>
        </p:txBody>
      </p:sp>
      <p:sp>
        <p:nvSpPr>
          <p:cNvPr id="14" name="TextovéPole 13"/>
          <p:cNvSpPr txBox="1"/>
          <p:nvPr/>
        </p:nvSpPr>
        <p:spPr>
          <a:xfrm>
            <a:off x="4067944" y="5526524"/>
            <a:ext cx="1619354" cy="369332"/>
          </a:xfrm>
          <a:prstGeom prst="rect">
            <a:avLst/>
          </a:prstGeom>
          <a:solidFill>
            <a:schemeClr val="bg2">
              <a:lumMod val="90000"/>
            </a:schemeClr>
          </a:solidFill>
        </p:spPr>
        <p:txBody>
          <a:bodyPr wrap="none" rtlCol="0">
            <a:spAutoFit/>
          </a:bodyPr>
          <a:lstStyle/>
          <a:p>
            <a:r>
              <a:rPr lang="en-GB" dirty="0" smtClean="0"/>
              <a:t>Addiction</a:t>
            </a:r>
            <a:r>
              <a:rPr lang="cs-CZ" dirty="0" smtClean="0"/>
              <a:t> </a:t>
            </a:r>
            <a:r>
              <a:rPr lang="en-GB" dirty="0" smtClean="0"/>
              <a:t>pill</a:t>
            </a:r>
            <a:endParaRPr lang="en-GB" dirty="0"/>
          </a:p>
        </p:txBody>
      </p:sp>
    </p:spTree>
    <p:extLst>
      <p:ext uri="{BB962C8B-B14F-4D97-AF65-F5344CB8AC3E}">
        <p14:creationId xmlns:p14="http://schemas.microsoft.com/office/powerpoint/2010/main" val="41534454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552" y="3284984"/>
            <a:ext cx="8229600" cy="1756792"/>
          </a:xfrm>
        </p:spPr>
        <p:txBody>
          <a:bodyPr>
            <a:normAutofit/>
          </a:bodyPr>
          <a:lstStyle/>
          <a:p>
            <a:pPr marL="0" indent="0" algn="ctr">
              <a:buNone/>
            </a:pPr>
            <a:r>
              <a:rPr lang="en-GB" sz="3200" b="1" dirty="0" smtClean="0">
                <a:solidFill>
                  <a:srgbClr val="FF0000"/>
                </a:solidFill>
                <a:latin typeface="Georgia" pitchFamily="18" charset="0"/>
                <a:cs typeface="Times New Roman" pitchFamily="18" charset="0"/>
              </a:rPr>
              <a:t>Can</a:t>
            </a:r>
            <a:r>
              <a:rPr lang="cs-CZ" sz="3200" b="1" dirty="0" smtClean="0">
                <a:solidFill>
                  <a:srgbClr val="FF0000"/>
                </a:solidFill>
                <a:latin typeface="Georgia" pitchFamily="18" charset="0"/>
                <a:cs typeface="Times New Roman" pitchFamily="18" charset="0"/>
              </a:rPr>
              <a:t> </a:t>
            </a:r>
            <a:r>
              <a:rPr lang="en-GB" sz="3200" b="1" dirty="0" smtClean="0">
                <a:solidFill>
                  <a:srgbClr val="FF0000"/>
                </a:solidFill>
                <a:latin typeface="Georgia" pitchFamily="18" charset="0"/>
                <a:cs typeface="Times New Roman" pitchFamily="18" charset="0"/>
              </a:rPr>
              <a:t>you name any female inventors</a:t>
            </a:r>
            <a:r>
              <a:rPr lang="cs-CZ" sz="3200" b="1" dirty="0" smtClean="0">
                <a:solidFill>
                  <a:srgbClr val="FF0000"/>
                </a:solidFill>
                <a:latin typeface="Georgia" pitchFamily="18" charset="0"/>
                <a:cs typeface="Times New Roman" pitchFamily="18" charset="0"/>
              </a:rPr>
              <a:t>?</a:t>
            </a:r>
            <a:endParaRPr lang="en-GB" sz="3200" b="1" dirty="0" smtClean="0">
              <a:solidFill>
                <a:srgbClr val="FF0000"/>
              </a:solidFill>
              <a:latin typeface="Georgia" pitchFamily="18" charset="0"/>
              <a:cs typeface="Times New Roman" pitchFamily="18" charset="0"/>
            </a:endParaRPr>
          </a:p>
          <a:p>
            <a:pPr marL="0" indent="0" algn="ctr">
              <a:buNone/>
            </a:pPr>
            <a:endParaRPr lang="en-GB" sz="3200" dirty="0">
              <a:latin typeface="Times New Roman" pitchFamily="18" charset="0"/>
              <a:cs typeface="Times New Roman" pitchFamily="18" charset="0"/>
            </a:endParaRPr>
          </a:p>
        </p:txBody>
      </p:sp>
    </p:spTree>
    <p:extLst>
      <p:ext uri="{BB962C8B-B14F-4D97-AF65-F5344CB8AC3E}">
        <p14:creationId xmlns:p14="http://schemas.microsoft.com/office/powerpoint/2010/main" val="23190187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32656"/>
            <a:ext cx="8229600" cy="5976664"/>
          </a:xfrm>
        </p:spPr>
        <p:txBody>
          <a:bodyPr/>
          <a:lstStyle/>
          <a:p>
            <a:pPr algn="l">
              <a:lnSpc>
                <a:spcPct val="150000"/>
              </a:lnSpc>
            </a:pPr>
            <a:r>
              <a:rPr lang="en-GB" sz="2400" b="1" dirty="0">
                <a:solidFill>
                  <a:schemeClr val="tx1"/>
                </a:solidFill>
                <a:effectLst/>
                <a:latin typeface="Georgia" pitchFamily="18" charset="0"/>
              </a:rPr>
              <a:t>Anderson, </a:t>
            </a:r>
            <a:r>
              <a:rPr lang="en-GB" sz="2400" b="1" dirty="0" smtClean="0">
                <a:solidFill>
                  <a:schemeClr val="tx1"/>
                </a:solidFill>
                <a:effectLst/>
                <a:latin typeface="Georgia" pitchFamily="18" charset="0"/>
              </a:rPr>
              <a:t>Johanna</a:t>
            </a:r>
            <a:r>
              <a:rPr lang="cs-CZ" sz="2400" b="1" dirty="0" smtClean="0">
                <a:solidFill>
                  <a:schemeClr val="tx1"/>
                </a:solidFill>
                <a:effectLst/>
                <a:latin typeface="Georgia" pitchFamily="18" charset="0"/>
              </a:rPr>
              <a:t> </a:t>
            </a:r>
            <a:r>
              <a:rPr lang="cs-CZ" sz="2400" dirty="0" smtClean="0">
                <a:solidFill>
                  <a:schemeClr val="tx1"/>
                </a:solidFill>
                <a:effectLst/>
                <a:latin typeface="Georgia" pitchFamily="18" charset="0"/>
              </a:rPr>
              <a:t>(</a:t>
            </a:r>
            <a:r>
              <a:rPr lang="cs-CZ" sz="2400" dirty="0" err="1" smtClean="0">
                <a:solidFill>
                  <a:schemeClr val="tx1"/>
                </a:solidFill>
                <a:effectLst/>
                <a:latin typeface="Georgia" pitchFamily="18" charset="0"/>
              </a:rPr>
              <a:t>washing</a:t>
            </a:r>
            <a:r>
              <a:rPr lang="cs-CZ" sz="2400" dirty="0" smtClean="0">
                <a:solidFill>
                  <a:schemeClr val="tx1"/>
                </a:solidFill>
                <a:effectLst/>
                <a:latin typeface="Georgia" pitchFamily="18" charset="0"/>
              </a:rPr>
              <a:t> </a:t>
            </a:r>
            <a:r>
              <a:rPr lang="cs-CZ" sz="2400" dirty="0" err="1" smtClean="0">
                <a:solidFill>
                  <a:schemeClr val="tx1"/>
                </a:solidFill>
                <a:effectLst/>
                <a:latin typeface="Georgia" pitchFamily="18" charset="0"/>
              </a:rPr>
              <a:t>machine</a:t>
            </a:r>
            <a:r>
              <a:rPr lang="cs-CZ" sz="2400" dirty="0" smtClean="0">
                <a:solidFill>
                  <a:schemeClr val="tx1"/>
                </a:solidFill>
                <a:effectLst/>
                <a:latin typeface="Georgia" pitchFamily="18" charset="0"/>
              </a:rPr>
              <a:t>, 1890)</a:t>
            </a:r>
            <a:br>
              <a:rPr lang="cs-CZ" sz="2400" dirty="0" smtClean="0">
                <a:solidFill>
                  <a:schemeClr val="tx1"/>
                </a:solidFill>
                <a:effectLst/>
                <a:latin typeface="Georgia" pitchFamily="18" charset="0"/>
              </a:rPr>
            </a:br>
            <a:r>
              <a:rPr lang="cs-CZ" sz="2400" b="1" dirty="0" err="1">
                <a:solidFill>
                  <a:schemeClr val="tx1"/>
                </a:solidFill>
                <a:effectLst/>
                <a:latin typeface="Georgia" pitchFamily="18" charset="0"/>
              </a:rPr>
              <a:t>Blanchard</a:t>
            </a:r>
            <a:r>
              <a:rPr lang="cs-CZ" sz="2400" b="1" dirty="0">
                <a:solidFill>
                  <a:schemeClr val="tx1"/>
                </a:solidFill>
                <a:effectLst/>
                <a:latin typeface="Georgia" pitchFamily="18" charset="0"/>
              </a:rPr>
              <a:t>, Helen A</a:t>
            </a:r>
            <a:r>
              <a:rPr lang="cs-CZ" sz="2400" b="1" dirty="0" smtClean="0">
                <a:solidFill>
                  <a:schemeClr val="tx1"/>
                </a:solidFill>
                <a:effectLst/>
                <a:latin typeface="Georgia" pitchFamily="18" charset="0"/>
              </a:rPr>
              <a:t>. </a:t>
            </a:r>
            <a:r>
              <a:rPr lang="cs-CZ" sz="2400" dirty="0" smtClean="0">
                <a:solidFill>
                  <a:schemeClr val="tx1"/>
                </a:solidFill>
                <a:effectLst/>
                <a:latin typeface="Georgia" pitchFamily="18" charset="0"/>
              </a:rPr>
              <a:t>(</a:t>
            </a:r>
            <a:r>
              <a:rPr lang="cs-CZ" sz="2400" dirty="0">
                <a:solidFill>
                  <a:schemeClr val="tx1"/>
                </a:solidFill>
                <a:effectLst/>
                <a:latin typeface="Georgia" pitchFamily="18" charset="0"/>
              </a:rPr>
              <a:t>s</a:t>
            </a:r>
            <a:r>
              <a:rPr lang="en-GB" sz="2400" dirty="0" err="1" smtClean="0">
                <a:solidFill>
                  <a:schemeClr val="tx1"/>
                </a:solidFill>
                <a:effectLst/>
                <a:latin typeface="Georgia" pitchFamily="18" charset="0"/>
              </a:rPr>
              <a:t>urgical</a:t>
            </a:r>
            <a:r>
              <a:rPr lang="en-GB" sz="2400" dirty="0" smtClean="0">
                <a:solidFill>
                  <a:schemeClr val="tx1"/>
                </a:solidFill>
                <a:effectLst/>
                <a:latin typeface="Georgia" pitchFamily="18" charset="0"/>
              </a:rPr>
              <a:t> needle</a:t>
            </a:r>
            <a:r>
              <a:rPr lang="cs-CZ" sz="2400" dirty="0" smtClean="0">
                <a:solidFill>
                  <a:schemeClr val="tx1"/>
                </a:solidFill>
                <a:effectLst/>
                <a:latin typeface="Georgia" pitchFamily="18" charset="0"/>
              </a:rPr>
              <a:t>, </a:t>
            </a:r>
            <a:r>
              <a:rPr lang="en-GB" sz="2400" dirty="0" smtClean="0">
                <a:solidFill>
                  <a:schemeClr val="tx1"/>
                </a:solidFill>
                <a:effectLst/>
                <a:latin typeface="Georgia" pitchFamily="18" charset="0"/>
              </a:rPr>
              <a:t>1894)</a:t>
            </a:r>
            <a:r>
              <a:rPr lang="cs-CZ" sz="2400" dirty="0" smtClean="0">
                <a:solidFill>
                  <a:schemeClr val="tx1"/>
                </a:solidFill>
                <a:effectLst/>
                <a:latin typeface="Georgia" pitchFamily="18" charset="0"/>
              </a:rPr>
              <a:t/>
            </a:r>
            <a:br>
              <a:rPr lang="cs-CZ" sz="2400" dirty="0" smtClean="0">
                <a:solidFill>
                  <a:schemeClr val="tx1"/>
                </a:solidFill>
                <a:effectLst/>
                <a:latin typeface="Georgia" pitchFamily="18" charset="0"/>
              </a:rPr>
            </a:br>
            <a:r>
              <a:rPr lang="en-GB" sz="2400" b="1" dirty="0" err="1">
                <a:solidFill>
                  <a:schemeClr val="tx1"/>
                </a:solidFill>
                <a:effectLst/>
                <a:latin typeface="Georgia" pitchFamily="18" charset="0"/>
              </a:rPr>
              <a:t>Oram</a:t>
            </a:r>
            <a:r>
              <a:rPr lang="en-GB" sz="2400" b="1" dirty="0">
                <a:solidFill>
                  <a:schemeClr val="tx1"/>
                </a:solidFill>
                <a:effectLst/>
                <a:latin typeface="Georgia" pitchFamily="18" charset="0"/>
              </a:rPr>
              <a:t>, </a:t>
            </a:r>
            <a:r>
              <a:rPr lang="en-GB" sz="2400" b="1" dirty="0" smtClean="0">
                <a:solidFill>
                  <a:schemeClr val="tx1"/>
                </a:solidFill>
                <a:effectLst/>
                <a:latin typeface="Georgia" pitchFamily="18" charset="0"/>
              </a:rPr>
              <a:t>Elizabeth</a:t>
            </a:r>
            <a:r>
              <a:rPr lang="cs-CZ" sz="2400" dirty="0" smtClean="0">
                <a:solidFill>
                  <a:schemeClr val="tx1"/>
                </a:solidFill>
                <a:effectLst/>
                <a:latin typeface="Georgia" pitchFamily="18" charset="0"/>
              </a:rPr>
              <a:t> (</a:t>
            </a:r>
            <a:r>
              <a:rPr lang="cs-CZ" sz="2400" dirty="0">
                <a:solidFill>
                  <a:schemeClr val="tx1"/>
                </a:solidFill>
                <a:effectLst/>
                <a:latin typeface="Georgia" pitchFamily="18" charset="0"/>
              </a:rPr>
              <a:t>g</a:t>
            </a:r>
            <a:r>
              <a:rPr lang="en-GB" sz="2400" dirty="0" smtClean="0">
                <a:solidFill>
                  <a:schemeClr val="tx1"/>
                </a:solidFill>
                <a:effectLst/>
                <a:latin typeface="Georgia" pitchFamily="18" charset="0"/>
              </a:rPr>
              <a:t>lobe </a:t>
            </a:r>
            <a:r>
              <a:rPr lang="en-GB" sz="2400" dirty="0">
                <a:solidFill>
                  <a:schemeClr val="tx1"/>
                </a:solidFill>
                <a:effectLst/>
                <a:latin typeface="Georgia" pitchFamily="18" charset="0"/>
              </a:rPr>
              <a:t>for teaching </a:t>
            </a:r>
            <a:r>
              <a:rPr lang="en-GB" sz="2400" dirty="0" smtClean="0">
                <a:solidFill>
                  <a:schemeClr val="tx1"/>
                </a:solidFill>
                <a:effectLst/>
                <a:latin typeface="Georgia" pitchFamily="18" charset="0"/>
              </a:rPr>
              <a:t>geography</a:t>
            </a:r>
            <a:r>
              <a:rPr lang="cs-CZ" sz="2400" dirty="0" smtClean="0">
                <a:solidFill>
                  <a:schemeClr val="tx1"/>
                </a:solidFill>
                <a:effectLst/>
                <a:latin typeface="Georgia" pitchFamily="18" charset="0"/>
              </a:rPr>
              <a:t>, </a:t>
            </a:r>
            <a:r>
              <a:rPr lang="en-GB" sz="2400" dirty="0" smtClean="0">
                <a:solidFill>
                  <a:schemeClr val="tx1"/>
                </a:solidFill>
                <a:effectLst/>
                <a:latin typeface="Georgia" pitchFamily="18" charset="0"/>
              </a:rPr>
              <a:t>1831)</a:t>
            </a:r>
            <a:r>
              <a:rPr lang="cs-CZ" sz="2400" dirty="0" smtClean="0">
                <a:solidFill>
                  <a:schemeClr val="tx1"/>
                </a:solidFill>
                <a:effectLst/>
                <a:latin typeface="Georgia" pitchFamily="18" charset="0"/>
              </a:rPr>
              <a:t/>
            </a:r>
            <a:br>
              <a:rPr lang="cs-CZ" sz="2400" dirty="0" smtClean="0">
                <a:solidFill>
                  <a:schemeClr val="tx1"/>
                </a:solidFill>
                <a:effectLst/>
                <a:latin typeface="Georgia" pitchFamily="18" charset="0"/>
              </a:rPr>
            </a:br>
            <a:r>
              <a:rPr lang="cs-CZ" sz="2400" b="1" dirty="0" err="1">
                <a:solidFill>
                  <a:schemeClr val="tx1"/>
                </a:solidFill>
                <a:effectLst/>
                <a:latin typeface="Georgia" pitchFamily="18" charset="0"/>
              </a:rPr>
              <a:t>Stevenson</a:t>
            </a:r>
            <a:r>
              <a:rPr lang="cs-CZ" sz="2400" b="1" dirty="0">
                <a:solidFill>
                  <a:schemeClr val="tx1"/>
                </a:solidFill>
                <a:effectLst/>
                <a:latin typeface="Georgia" pitchFamily="18" charset="0"/>
              </a:rPr>
              <a:t>, </a:t>
            </a:r>
            <a:r>
              <a:rPr lang="cs-CZ" sz="2400" b="1" dirty="0" smtClean="0">
                <a:solidFill>
                  <a:schemeClr val="tx1"/>
                </a:solidFill>
                <a:effectLst/>
                <a:latin typeface="Georgia" pitchFamily="18" charset="0"/>
              </a:rPr>
              <a:t>Louise </a:t>
            </a:r>
            <a:r>
              <a:rPr lang="cs-CZ" sz="2400" dirty="0" smtClean="0">
                <a:solidFill>
                  <a:schemeClr val="tx1"/>
                </a:solidFill>
                <a:effectLst/>
                <a:latin typeface="Georgia" pitchFamily="18" charset="0"/>
              </a:rPr>
              <a:t>(</a:t>
            </a:r>
            <a:r>
              <a:rPr lang="cs-CZ" sz="2400" dirty="0">
                <a:solidFill>
                  <a:schemeClr val="tx1"/>
                </a:solidFill>
                <a:effectLst/>
                <a:latin typeface="Georgia" pitchFamily="18" charset="0"/>
              </a:rPr>
              <a:t>i</a:t>
            </a:r>
            <a:r>
              <a:rPr lang="en-GB" sz="2400" dirty="0" err="1" smtClean="0">
                <a:solidFill>
                  <a:schemeClr val="tx1"/>
                </a:solidFill>
                <a:effectLst/>
                <a:latin typeface="Georgia" pitchFamily="18" charset="0"/>
              </a:rPr>
              <a:t>ce</a:t>
            </a:r>
            <a:r>
              <a:rPr lang="en-GB" sz="2400" dirty="0" smtClean="0">
                <a:solidFill>
                  <a:schemeClr val="tx1"/>
                </a:solidFill>
                <a:effectLst/>
                <a:latin typeface="Georgia" pitchFamily="18" charset="0"/>
              </a:rPr>
              <a:t> </a:t>
            </a:r>
            <a:r>
              <a:rPr lang="en-GB" sz="2400" dirty="0">
                <a:solidFill>
                  <a:schemeClr val="tx1"/>
                </a:solidFill>
                <a:effectLst/>
                <a:latin typeface="Georgia" pitchFamily="18" charset="0"/>
              </a:rPr>
              <a:t>cream </a:t>
            </a:r>
            <a:r>
              <a:rPr lang="en-GB" sz="2400" dirty="0" smtClean="0">
                <a:solidFill>
                  <a:schemeClr val="tx1"/>
                </a:solidFill>
                <a:effectLst/>
                <a:latin typeface="Georgia" pitchFamily="18" charset="0"/>
              </a:rPr>
              <a:t>freezer</a:t>
            </a:r>
            <a:r>
              <a:rPr lang="cs-CZ" sz="2400" dirty="0" smtClean="0">
                <a:solidFill>
                  <a:schemeClr val="tx1"/>
                </a:solidFill>
                <a:effectLst/>
                <a:latin typeface="Georgia" pitchFamily="18" charset="0"/>
              </a:rPr>
              <a:t>, </a:t>
            </a:r>
            <a:r>
              <a:rPr lang="en-GB" sz="2400" dirty="0" smtClean="0">
                <a:solidFill>
                  <a:schemeClr val="tx1"/>
                </a:solidFill>
                <a:effectLst/>
                <a:latin typeface="Georgia" pitchFamily="18" charset="0"/>
              </a:rPr>
              <a:t>1890)</a:t>
            </a:r>
            <a:r>
              <a:rPr lang="cs-CZ" sz="2400" dirty="0" smtClean="0">
                <a:solidFill>
                  <a:schemeClr val="tx1"/>
                </a:solidFill>
                <a:effectLst/>
                <a:latin typeface="Georgia" pitchFamily="18" charset="0"/>
              </a:rPr>
              <a:t/>
            </a:r>
            <a:br>
              <a:rPr lang="cs-CZ" sz="2400" dirty="0" smtClean="0">
                <a:solidFill>
                  <a:schemeClr val="tx1"/>
                </a:solidFill>
                <a:effectLst/>
                <a:latin typeface="Georgia" pitchFamily="18" charset="0"/>
              </a:rPr>
            </a:br>
            <a:r>
              <a:rPr lang="en-GB" sz="2400" b="1" dirty="0">
                <a:solidFill>
                  <a:schemeClr val="tx1"/>
                </a:solidFill>
                <a:effectLst/>
                <a:latin typeface="Georgia" pitchFamily="18" charset="0"/>
              </a:rPr>
              <a:t>Whitney, Nina F</a:t>
            </a:r>
            <a:r>
              <a:rPr lang="en-GB" sz="2400" b="1" dirty="0" smtClean="0">
                <a:solidFill>
                  <a:schemeClr val="tx1"/>
                </a:solidFill>
                <a:effectLst/>
                <a:latin typeface="Georgia" pitchFamily="18" charset="0"/>
              </a:rPr>
              <a:t>.</a:t>
            </a:r>
            <a:r>
              <a:rPr lang="cs-CZ" sz="2400" b="1" dirty="0" smtClean="0">
                <a:solidFill>
                  <a:schemeClr val="tx1"/>
                </a:solidFill>
                <a:effectLst/>
                <a:latin typeface="Georgia" pitchFamily="18" charset="0"/>
              </a:rPr>
              <a:t> </a:t>
            </a:r>
            <a:r>
              <a:rPr lang="cs-CZ" sz="2400" dirty="0" smtClean="0">
                <a:solidFill>
                  <a:schemeClr val="tx1"/>
                </a:solidFill>
                <a:effectLst/>
                <a:latin typeface="Georgia" pitchFamily="18" charset="0"/>
              </a:rPr>
              <a:t>(e</a:t>
            </a:r>
            <a:r>
              <a:rPr lang="en-GB" sz="2400" dirty="0" err="1" smtClean="0">
                <a:solidFill>
                  <a:schemeClr val="tx1"/>
                </a:solidFill>
                <a:effectLst/>
                <a:latin typeface="Georgia" pitchFamily="18" charset="0"/>
              </a:rPr>
              <a:t>lectric</a:t>
            </a:r>
            <a:r>
              <a:rPr lang="en-GB" sz="2400" dirty="0" smtClean="0">
                <a:solidFill>
                  <a:schemeClr val="tx1"/>
                </a:solidFill>
                <a:effectLst/>
                <a:latin typeface="Georgia" pitchFamily="18" charset="0"/>
              </a:rPr>
              <a:t> </a:t>
            </a:r>
            <a:r>
              <a:rPr lang="en-GB" sz="2400" dirty="0">
                <a:solidFill>
                  <a:schemeClr val="tx1"/>
                </a:solidFill>
                <a:effectLst/>
                <a:latin typeface="Georgia" pitchFamily="18" charset="0"/>
              </a:rPr>
              <a:t>alarm </a:t>
            </a:r>
            <a:r>
              <a:rPr lang="en-GB" sz="2400" dirty="0" smtClean="0">
                <a:solidFill>
                  <a:schemeClr val="tx1"/>
                </a:solidFill>
                <a:effectLst/>
                <a:latin typeface="Georgia" pitchFamily="18" charset="0"/>
              </a:rPr>
              <a:t>clock</a:t>
            </a:r>
            <a:r>
              <a:rPr lang="cs-CZ" sz="2400" dirty="0" smtClean="0">
                <a:solidFill>
                  <a:schemeClr val="tx1"/>
                </a:solidFill>
                <a:effectLst/>
                <a:latin typeface="Georgia" pitchFamily="18" charset="0"/>
              </a:rPr>
              <a:t>, </a:t>
            </a:r>
            <a:r>
              <a:rPr lang="en-GB" sz="2400" dirty="0" smtClean="0">
                <a:solidFill>
                  <a:schemeClr val="tx1"/>
                </a:solidFill>
                <a:effectLst/>
                <a:latin typeface="Georgia" pitchFamily="18" charset="0"/>
              </a:rPr>
              <a:t>1894)</a:t>
            </a:r>
            <a:r>
              <a:rPr lang="cs-CZ" sz="2400" dirty="0" smtClean="0">
                <a:solidFill>
                  <a:schemeClr val="tx1"/>
                </a:solidFill>
                <a:effectLst/>
                <a:latin typeface="Georgia" pitchFamily="18" charset="0"/>
              </a:rPr>
              <a:t/>
            </a:r>
            <a:br>
              <a:rPr lang="cs-CZ" sz="2400" dirty="0" smtClean="0">
                <a:solidFill>
                  <a:schemeClr val="tx1"/>
                </a:solidFill>
                <a:effectLst/>
                <a:latin typeface="Georgia" pitchFamily="18" charset="0"/>
              </a:rPr>
            </a:br>
            <a:r>
              <a:rPr lang="en-GB" sz="2400" b="1" dirty="0" err="1">
                <a:solidFill>
                  <a:schemeClr val="tx1"/>
                </a:solidFill>
                <a:effectLst/>
                <a:latin typeface="Georgia" pitchFamily="18" charset="0"/>
              </a:rPr>
              <a:t>Dr.</a:t>
            </a:r>
            <a:r>
              <a:rPr lang="en-GB" sz="2400" b="1" dirty="0">
                <a:solidFill>
                  <a:schemeClr val="tx1"/>
                </a:solidFill>
                <a:effectLst/>
                <a:latin typeface="Georgia" pitchFamily="18" charset="0"/>
              </a:rPr>
              <a:t> Virginia Apgar </a:t>
            </a:r>
            <a:r>
              <a:rPr lang="en-GB" sz="2400" dirty="0" smtClean="0">
                <a:solidFill>
                  <a:schemeClr val="tx1"/>
                </a:solidFill>
                <a:effectLst/>
                <a:latin typeface="Georgia" pitchFamily="18" charset="0"/>
              </a:rPr>
              <a:t>(</a:t>
            </a:r>
            <a:r>
              <a:rPr lang="cs-CZ" sz="2400" dirty="0" err="1" smtClean="0">
                <a:solidFill>
                  <a:schemeClr val="tx1"/>
                </a:solidFill>
                <a:effectLst/>
                <a:latin typeface="Georgia" pitchFamily="18" charset="0"/>
              </a:rPr>
              <a:t>the</a:t>
            </a:r>
            <a:r>
              <a:rPr lang="cs-CZ" sz="2400" dirty="0" smtClean="0">
                <a:solidFill>
                  <a:schemeClr val="tx1"/>
                </a:solidFill>
                <a:effectLst/>
                <a:latin typeface="Georgia" pitchFamily="18" charset="0"/>
              </a:rPr>
              <a:t> A</a:t>
            </a:r>
            <a:r>
              <a:rPr lang="en-GB" sz="2400" dirty="0" err="1" smtClean="0">
                <a:solidFill>
                  <a:schemeClr val="tx1"/>
                </a:solidFill>
                <a:effectLst/>
                <a:latin typeface="Georgia" pitchFamily="18" charset="0"/>
              </a:rPr>
              <a:t>pgar</a:t>
            </a:r>
            <a:r>
              <a:rPr lang="en-GB" sz="2400" dirty="0" smtClean="0">
                <a:solidFill>
                  <a:schemeClr val="tx1"/>
                </a:solidFill>
                <a:effectLst/>
                <a:latin typeface="Georgia" pitchFamily="18" charset="0"/>
              </a:rPr>
              <a:t> scale, </a:t>
            </a:r>
            <a:r>
              <a:rPr lang="en-GB" sz="2400" dirty="0">
                <a:solidFill>
                  <a:schemeClr val="tx1"/>
                </a:solidFill>
                <a:effectLst/>
                <a:latin typeface="Georgia" pitchFamily="18" charset="0"/>
              </a:rPr>
              <a:t>1953</a:t>
            </a:r>
            <a:r>
              <a:rPr lang="en-GB" sz="2400" dirty="0" smtClean="0">
                <a:solidFill>
                  <a:schemeClr val="tx1"/>
                </a:solidFill>
                <a:effectLst/>
                <a:latin typeface="Georgia" pitchFamily="18" charset="0"/>
              </a:rPr>
              <a:t>)</a:t>
            </a:r>
            <a:r>
              <a:rPr lang="cs-CZ" sz="2400" dirty="0" smtClean="0">
                <a:solidFill>
                  <a:schemeClr val="tx1"/>
                </a:solidFill>
                <a:effectLst/>
                <a:latin typeface="Georgia" pitchFamily="18" charset="0"/>
              </a:rPr>
              <a:t/>
            </a:r>
            <a:br>
              <a:rPr lang="cs-CZ" sz="2400" dirty="0" smtClean="0">
                <a:solidFill>
                  <a:schemeClr val="tx1"/>
                </a:solidFill>
                <a:effectLst/>
                <a:latin typeface="Georgia" pitchFamily="18" charset="0"/>
              </a:rPr>
            </a:br>
            <a:r>
              <a:rPr lang="en-GB" sz="2400" b="1" dirty="0">
                <a:solidFill>
                  <a:schemeClr val="tx1"/>
                </a:solidFill>
                <a:effectLst/>
                <a:latin typeface="Georgia" pitchFamily="18" charset="0"/>
              </a:rPr>
              <a:t>Gertrude Belle </a:t>
            </a:r>
            <a:r>
              <a:rPr lang="en-GB" sz="2400" b="1" dirty="0" smtClean="0">
                <a:solidFill>
                  <a:schemeClr val="tx1"/>
                </a:solidFill>
                <a:effectLst/>
                <a:latin typeface="Georgia" pitchFamily="18" charset="0"/>
              </a:rPr>
              <a:t>Elion</a:t>
            </a:r>
            <a:r>
              <a:rPr lang="cs-CZ" sz="2400" b="1" dirty="0" smtClean="0">
                <a:solidFill>
                  <a:schemeClr val="tx1"/>
                </a:solidFill>
                <a:effectLst/>
                <a:latin typeface="Georgia" pitchFamily="18" charset="0"/>
              </a:rPr>
              <a:t> </a:t>
            </a:r>
            <a:r>
              <a:rPr lang="cs-CZ" sz="2400" dirty="0" smtClean="0">
                <a:solidFill>
                  <a:schemeClr val="tx1"/>
                </a:solidFill>
                <a:effectLst/>
                <a:latin typeface="Georgia" pitchFamily="18" charset="0"/>
              </a:rPr>
              <a:t>(</a:t>
            </a:r>
            <a:r>
              <a:rPr lang="en-GB" sz="2400" dirty="0">
                <a:solidFill>
                  <a:schemeClr val="tx1"/>
                </a:solidFill>
                <a:effectLst/>
                <a:latin typeface="Georgia" pitchFamily="18" charset="0"/>
              </a:rPr>
              <a:t>45 patents for life-saving </a:t>
            </a:r>
            <a:r>
              <a:rPr lang="en-GB" sz="2400" dirty="0" smtClean="0">
                <a:solidFill>
                  <a:schemeClr val="tx1"/>
                </a:solidFill>
                <a:effectLst/>
                <a:latin typeface="Georgia" pitchFamily="18" charset="0"/>
              </a:rPr>
              <a:t>drugs</a:t>
            </a:r>
            <a:r>
              <a:rPr lang="cs-CZ" sz="2400" dirty="0" smtClean="0">
                <a:solidFill>
                  <a:schemeClr val="tx1"/>
                </a:solidFill>
                <a:effectLst/>
                <a:latin typeface="Georgia" pitchFamily="18" charset="0"/>
              </a:rPr>
              <a:t>)</a:t>
            </a:r>
            <a:br>
              <a:rPr lang="cs-CZ" sz="2400" dirty="0" smtClean="0">
                <a:solidFill>
                  <a:schemeClr val="tx1"/>
                </a:solidFill>
                <a:effectLst/>
                <a:latin typeface="Georgia" pitchFamily="18" charset="0"/>
              </a:rPr>
            </a:br>
            <a:r>
              <a:rPr lang="cs-CZ" sz="2400" b="1" dirty="0" err="1">
                <a:solidFill>
                  <a:schemeClr val="tx1"/>
                </a:solidFill>
                <a:effectLst/>
                <a:latin typeface="Georgia" pitchFamily="18" charset="0"/>
              </a:rPr>
              <a:t>Hopper</a:t>
            </a:r>
            <a:r>
              <a:rPr lang="cs-CZ" sz="2400" b="1" dirty="0">
                <a:solidFill>
                  <a:schemeClr val="tx1"/>
                </a:solidFill>
                <a:effectLst/>
                <a:latin typeface="Georgia" pitchFamily="18" charset="0"/>
              </a:rPr>
              <a:t>, </a:t>
            </a:r>
            <a:r>
              <a:rPr lang="cs-CZ" sz="2400" b="1" dirty="0" err="1">
                <a:solidFill>
                  <a:schemeClr val="tx1"/>
                </a:solidFill>
                <a:effectLst/>
                <a:latin typeface="Georgia" pitchFamily="18" charset="0"/>
              </a:rPr>
              <a:t>Grace</a:t>
            </a:r>
            <a:r>
              <a:rPr lang="cs-CZ" sz="2400" b="1" dirty="0">
                <a:solidFill>
                  <a:schemeClr val="tx1"/>
                </a:solidFill>
                <a:effectLst/>
                <a:latin typeface="Georgia" pitchFamily="18" charset="0"/>
              </a:rPr>
              <a:t> M</a:t>
            </a:r>
            <a:r>
              <a:rPr lang="cs-CZ" sz="2400" b="1" dirty="0" smtClean="0">
                <a:solidFill>
                  <a:schemeClr val="tx1"/>
                </a:solidFill>
                <a:effectLst/>
                <a:latin typeface="Georgia" pitchFamily="18" charset="0"/>
              </a:rPr>
              <a:t>. </a:t>
            </a:r>
            <a:r>
              <a:rPr lang="cs-CZ" sz="2400" dirty="0" smtClean="0">
                <a:solidFill>
                  <a:schemeClr val="tx1"/>
                </a:solidFill>
                <a:effectLst/>
                <a:latin typeface="Georgia" pitchFamily="18" charset="0"/>
              </a:rPr>
              <a:t>(</a:t>
            </a:r>
            <a:r>
              <a:rPr lang="cs-CZ" sz="2400" dirty="0">
                <a:solidFill>
                  <a:schemeClr val="tx1"/>
                </a:solidFill>
                <a:effectLst/>
                <a:latin typeface="Georgia" pitchFamily="18" charset="0"/>
              </a:rPr>
              <a:t>t</a:t>
            </a:r>
            <a:r>
              <a:rPr lang="en-GB" sz="2400" dirty="0" smtClean="0">
                <a:solidFill>
                  <a:schemeClr val="tx1"/>
                </a:solidFill>
                <a:effectLst/>
                <a:latin typeface="Georgia" pitchFamily="18" charset="0"/>
              </a:rPr>
              <a:t>he </a:t>
            </a:r>
            <a:r>
              <a:rPr lang="en-GB" sz="2400" dirty="0">
                <a:solidFill>
                  <a:schemeClr val="tx1"/>
                </a:solidFill>
                <a:effectLst/>
                <a:latin typeface="Georgia" pitchFamily="18" charset="0"/>
              </a:rPr>
              <a:t>computer compiler + user-friendly business programming </a:t>
            </a:r>
            <a:r>
              <a:rPr lang="en-GB" sz="2400" dirty="0" smtClean="0">
                <a:solidFill>
                  <a:schemeClr val="tx1"/>
                </a:solidFill>
                <a:effectLst/>
                <a:latin typeface="Georgia" pitchFamily="18" charset="0"/>
              </a:rPr>
              <a:t>language</a:t>
            </a:r>
            <a:r>
              <a:rPr lang="cs-CZ" sz="2400" dirty="0" smtClean="0">
                <a:solidFill>
                  <a:schemeClr val="tx1"/>
                </a:solidFill>
                <a:effectLst/>
                <a:latin typeface="Georgia" pitchFamily="18" charset="0"/>
              </a:rPr>
              <a:t>)</a:t>
            </a:r>
            <a:r>
              <a:rPr lang="cs-CZ" sz="2400" dirty="0" smtClean="0">
                <a:effectLst/>
                <a:latin typeface="Georgia" pitchFamily="18" charset="0"/>
              </a:rPr>
              <a:t/>
            </a:r>
            <a:br>
              <a:rPr lang="cs-CZ" sz="2400" dirty="0" smtClean="0">
                <a:effectLst/>
                <a:latin typeface="Georgia" pitchFamily="18" charset="0"/>
              </a:rPr>
            </a:br>
            <a:endParaRPr lang="cs-CZ" sz="2400" dirty="0">
              <a:latin typeface="Georgia" pitchFamily="18" charset="0"/>
            </a:endParaRPr>
          </a:p>
        </p:txBody>
      </p:sp>
    </p:spTree>
    <p:extLst>
      <p:ext uri="{BB962C8B-B14F-4D97-AF65-F5344CB8AC3E}">
        <p14:creationId xmlns:p14="http://schemas.microsoft.com/office/powerpoint/2010/main" val="30007938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sz="3200" b="1" dirty="0" smtClean="0">
                <a:effectLst/>
                <a:latin typeface="Verdana" pitchFamily="34" charset="0"/>
                <a:ea typeface="Verdana" pitchFamily="34" charset="0"/>
                <a:cs typeface="Verdana" pitchFamily="34" charset="0"/>
              </a:rPr>
              <a:t>SPEAKING -</a:t>
            </a:r>
            <a:r>
              <a:rPr lang="en-GB" sz="3200" b="1" dirty="0" smtClean="0">
                <a:effectLst/>
                <a:latin typeface="Verdana" pitchFamily="34" charset="0"/>
                <a:ea typeface="Verdana" pitchFamily="34" charset="0"/>
                <a:cs typeface="Verdana" pitchFamily="34" charset="0"/>
              </a:rPr>
              <a:t> role plays</a:t>
            </a:r>
            <a:endParaRPr lang="en-GB" sz="3200" dirty="0">
              <a:latin typeface="Verdana" pitchFamily="34" charset="0"/>
              <a:ea typeface="Verdana" pitchFamily="34" charset="0"/>
              <a:cs typeface="Verdana" pitchFamily="34" charset="0"/>
            </a:endParaRPr>
          </a:p>
        </p:txBody>
      </p:sp>
      <p:sp>
        <p:nvSpPr>
          <p:cNvPr id="6" name="Zástupný symbol pro obsah 5"/>
          <p:cNvSpPr>
            <a:spLocks noGrp="1"/>
          </p:cNvSpPr>
          <p:nvPr>
            <p:ph idx="1"/>
          </p:nvPr>
        </p:nvSpPr>
        <p:spPr/>
        <p:txBody>
          <a:bodyPr/>
          <a:lstStyle/>
          <a:p>
            <a:pPr marL="0" indent="0">
              <a:buNone/>
            </a:pPr>
            <a:r>
              <a:rPr lang="cs-CZ" dirty="0" smtClean="0">
                <a:solidFill>
                  <a:schemeClr val="tx1"/>
                </a:solidFill>
                <a:latin typeface="Times New Roman" pitchFamily="18" charset="0"/>
                <a:cs typeface="Times New Roman" pitchFamily="18" charset="0"/>
              </a:rPr>
              <a:t>1. </a:t>
            </a:r>
            <a:endParaRPr lang="cs-CZ" dirty="0">
              <a:solidFill>
                <a:schemeClr val="tx1"/>
              </a:solidFill>
              <a:latin typeface="Times New Roman" pitchFamily="18" charset="0"/>
              <a:cs typeface="Times New Roman" pitchFamily="18" charset="0"/>
            </a:endParaRPr>
          </a:p>
          <a:p>
            <a:pPr marL="0" indent="0">
              <a:buNone/>
            </a:pPr>
            <a:r>
              <a:rPr lang="cs-CZ" dirty="0" smtClean="0">
                <a:solidFill>
                  <a:schemeClr val="tx1"/>
                </a:solidFill>
                <a:latin typeface="Georgia" pitchFamily="18" charset="0"/>
                <a:cs typeface="Times New Roman" pitchFamily="18" charset="0"/>
              </a:rPr>
              <a:t>Během pobytu v zahraničí na stipendiu máš k dispozici starý počítač, který využíváš společně se svým spolubydlícím.</a:t>
            </a:r>
          </a:p>
          <a:p>
            <a:pPr>
              <a:buFont typeface="Wingdings" pitchFamily="2" charset="2"/>
              <a:buChar char="ü"/>
            </a:pPr>
            <a:r>
              <a:rPr lang="cs-CZ" dirty="0" smtClean="0">
                <a:solidFill>
                  <a:schemeClr val="tx1"/>
                </a:solidFill>
                <a:latin typeface="Georgia" pitchFamily="18" charset="0"/>
                <a:cs typeface="Times New Roman" pitchFamily="18" charset="0"/>
              </a:rPr>
              <a:t>Navrhni prodat starý počítač a koupit nový</a:t>
            </a:r>
          </a:p>
          <a:p>
            <a:pPr>
              <a:buFont typeface="Wingdings" pitchFamily="2" charset="2"/>
              <a:buChar char="ü"/>
            </a:pPr>
            <a:r>
              <a:rPr lang="cs-CZ" dirty="0" smtClean="0">
                <a:solidFill>
                  <a:schemeClr val="tx1"/>
                </a:solidFill>
                <a:latin typeface="Georgia" pitchFamily="18" charset="0"/>
                <a:cs typeface="Times New Roman" pitchFamily="18" charset="0"/>
              </a:rPr>
              <a:t>Odmítni návrh vyžívat počítače v univerzitní knihovně</a:t>
            </a:r>
          </a:p>
          <a:p>
            <a:pPr>
              <a:buFont typeface="Wingdings" pitchFamily="2" charset="2"/>
              <a:buChar char="ü"/>
            </a:pPr>
            <a:r>
              <a:rPr lang="cs-CZ" dirty="0" smtClean="0">
                <a:solidFill>
                  <a:schemeClr val="tx1"/>
                </a:solidFill>
                <a:latin typeface="Georgia" pitchFamily="18" charset="0"/>
                <a:cs typeface="Times New Roman" pitchFamily="18" charset="0"/>
              </a:rPr>
              <a:t>Uveď alespoň 4 důvody, proč je podle tebe moderní počítač nezbytný </a:t>
            </a:r>
            <a:endParaRPr lang="en-GB" dirty="0">
              <a:solidFill>
                <a:schemeClr val="tx1"/>
              </a:solidFill>
              <a:latin typeface="Georgia" pitchFamily="18" charset="0"/>
              <a:cs typeface="Times New Roman" pitchFamily="18" charset="0"/>
            </a:endParaRPr>
          </a:p>
        </p:txBody>
      </p:sp>
    </p:spTree>
    <p:extLst>
      <p:ext uri="{BB962C8B-B14F-4D97-AF65-F5344CB8AC3E}">
        <p14:creationId xmlns:p14="http://schemas.microsoft.com/office/powerpoint/2010/main" val="271017665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3200" b="1" dirty="0">
                <a:effectLst/>
                <a:latin typeface="Verdana" pitchFamily="34" charset="0"/>
                <a:ea typeface="Verdana" pitchFamily="34" charset="0"/>
                <a:cs typeface="Verdana" pitchFamily="34" charset="0"/>
              </a:rPr>
              <a:t>SPEAKING -</a:t>
            </a:r>
            <a:r>
              <a:rPr lang="en-GB" sz="3200" b="1" dirty="0">
                <a:effectLst/>
                <a:latin typeface="Verdana" pitchFamily="34" charset="0"/>
                <a:ea typeface="Verdana" pitchFamily="34" charset="0"/>
                <a:cs typeface="Verdana" pitchFamily="34" charset="0"/>
              </a:rPr>
              <a:t> role plays</a:t>
            </a:r>
            <a:endParaRPr lang="en-GB" sz="3200" dirty="0">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p:txBody>
          <a:bodyPr/>
          <a:lstStyle/>
          <a:p>
            <a:pPr marL="0" indent="0">
              <a:buNone/>
            </a:pPr>
            <a:r>
              <a:rPr lang="cs-CZ" dirty="0" smtClean="0">
                <a:solidFill>
                  <a:schemeClr val="tx1"/>
                </a:solidFill>
                <a:latin typeface="Times New Roman" pitchFamily="18" charset="0"/>
                <a:cs typeface="Times New Roman" pitchFamily="18" charset="0"/>
              </a:rPr>
              <a:t>2. </a:t>
            </a:r>
          </a:p>
          <a:p>
            <a:pPr marL="0" indent="0">
              <a:buNone/>
            </a:pPr>
            <a:r>
              <a:rPr lang="cs-CZ" dirty="0" smtClean="0">
                <a:solidFill>
                  <a:schemeClr val="tx1"/>
                </a:solidFill>
                <a:latin typeface="Georgia" pitchFamily="18" charset="0"/>
                <a:cs typeface="Times New Roman" pitchFamily="18" charset="0"/>
              </a:rPr>
              <a:t>Tvoje americká teta, která nemluví česky, ti chce koupit jako dárek walkman nebo digitální foťák. Nejsi z jejího nápadu nadšen. V rozhovoru s ní:</a:t>
            </a:r>
          </a:p>
          <a:p>
            <a:pPr>
              <a:buFont typeface="Wingdings" pitchFamily="2" charset="2"/>
              <a:buChar char="ü"/>
            </a:pPr>
            <a:r>
              <a:rPr lang="cs-CZ" dirty="0" smtClean="0">
                <a:solidFill>
                  <a:schemeClr val="tx1"/>
                </a:solidFill>
                <a:latin typeface="Georgia" pitchFamily="18" charset="0"/>
                <a:cs typeface="Times New Roman" pitchFamily="18" charset="0"/>
              </a:rPr>
              <a:t>Poděkuj za to, že ti teta chce udělat radost elektronickým přístrojem.</a:t>
            </a:r>
          </a:p>
          <a:p>
            <a:pPr>
              <a:buFont typeface="Wingdings" pitchFamily="2" charset="2"/>
              <a:buChar char="ü"/>
            </a:pPr>
            <a:r>
              <a:rPr lang="cs-CZ" dirty="0" smtClean="0">
                <a:solidFill>
                  <a:schemeClr val="tx1"/>
                </a:solidFill>
                <a:latin typeface="Georgia" pitchFamily="18" charset="0"/>
                <a:cs typeface="Times New Roman" pitchFamily="18" charset="0"/>
              </a:rPr>
              <a:t>Řekni, jaký jiný dárek bys raději chtěl dostat.</a:t>
            </a:r>
          </a:p>
          <a:p>
            <a:pPr>
              <a:buFont typeface="Wingdings" pitchFamily="2" charset="2"/>
              <a:buChar char="ü"/>
            </a:pPr>
            <a:r>
              <a:rPr lang="cs-CZ" dirty="0" smtClean="0">
                <a:solidFill>
                  <a:schemeClr val="tx1"/>
                </a:solidFill>
                <a:latin typeface="Georgia" pitchFamily="18" charset="0"/>
                <a:cs typeface="Times New Roman" pitchFamily="18" charset="0"/>
              </a:rPr>
              <a:t>Zdůvodni, k čemu ti bude sloužit.</a:t>
            </a:r>
          </a:p>
          <a:p>
            <a:pPr>
              <a:buFont typeface="Wingdings" pitchFamily="2" charset="2"/>
              <a:buChar char="ü"/>
            </a:pPr>
            <a:endParaRPr lang="en-GB" dirty="0">
              <a:solidFill>
                <a:schemeClr val="tx1"/>
              </a:solidFill>
              <a:latin typeface="Georgia" pitchFamily="18" charset="0"/>
              <a:cs typeface="Times New Roman" pitchFamily="18" charset="0"/>
            </a:endParaRPr>
          </a:p>
        </p:txBody>
      </p:sp>
    </p:spTree>
    <p:extLst>
      <p:ext uri="{BB962C8B-B14F-4D97-AF65-F5344CB8AC3E}">
        <p14:creationId xmlns:p14="http://schemas.microsoft.com/office/powerpoint/2010/main" val="6568583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p>
        </p:txBody>
      </p:sp>
      <p:sp>
        <p:nvSpPr>
          <p:cNvPr id="5" name="Zástupný symbol pro obsah 4"/>
          <p:cNvSpPr>
            <a:spLocks noGrp="1"/>
          </p:cNvSpPr>
          <p:nvPr>
            <p:ph idx="1"/>
          </p:nvPr>
        </p:nvSpPr>
        <p:spPr/>
        <p:txBody>
          <a:bodyPr/>
          <a:lstStyle/>
          <a:p>
            <a:pPr marL="0" indent="0">
              <a:buNone/>
            </a:pPr>
            <a:r>
              <a:rPr lang="cs-CZ" dirty="0" smtClean="0">
                <a:solidFill>
                  <a:schemeClr val="tx1"/>
                </a:solidFill>
                <a:latin typeface="Times New Roman" pitchFamily="18" charset="0"/>
                <a:cs typeface="Times New Roman" pitchFamily="18" charset="0"/>
              </a:rPr>
              <a:t>FOTOGALERIE:</a:t>
            </a:r>
          </a:p>
          <a:p>
            <a:r>
              <a:rPr lang="cs-CZ" dirty="0" smtClean="0">
                <a:solidFill>
                  <a:schemeClr val="tx1"/>
                </a:solidFill>
              </a:rPr>
              <a:t>Šmídová Zdislava</a:t>
            </a:r>
          </a:p>
          <a:p>
            <a:r>
              <a:rPr lang="cs-CZ" dirty="0" smtClean="0">
                <a:solidFill>
                  <a:schemeClr val="tx1"/>
                </a:solidFill>
              </a:rPr>
              <a:t>Fučík Artur</a:t>
            </a:r>
          </a:p>
          <a:p>
            <a:pPr marL="0" indent="0">
              <a:buNone/>
            </a:pPr>
            <a:endParaRPr lang="cs-CZ" dirty="0" smtClean="0">
              <a:solidFill>
                <a:schemeClr val="tx1"/>
              </a:solidFill>
            </a:endParaRPr>
          </a:p>
          <a:p>
            <a:pPr marL="0" indent="0" algn="ctr">
              <a:buNone/>
            </a:pPr>
            <a:r>
              <a:rPr lang="cs-CZ" u="sng" dirty="0" smtClean="0">
                <a:solidFill>
                  <a:schemeClr val="tx1"/>
                </a:solidFill>
              </a:rPr>
              <a:t>„Se souhlasem autora </a:t>
            </a:r>
            <a:r>
              <a:rPr lang="cs-CZ" u="sng" dirty="0">
                <a:solidFill>
                  <a:schemeClr val="tx1"/>
                </a:solidFill>
              </a:rPr>
              <a:t>objektu</a:t>
            </a:r>
            <a:r>
              <a:rPr lang="cs-CZ" u="sng" dirty="0" smtClean="0">
                <a:solidFill>
                  <a:schemeClr val="tx1"/>
                </a:solidFill>
              </a:rPr>
              <a:t>“.</a:t>
            </a:r>
          </a:p>
          <a:p>
            <a:pPr marL="0" indent="0">
              <a:buNone/>
            </a:pPr>
            <a:endParaRPr lang="en-GB" dirty="0"/>
          </a:p>
        </p:txBody>
      </p:sp>
    </p:spTree>
    <p:extLst>
      <p:ext uri="{BB962C8B-B14F-4D97-AF65-F5344CB8AC3E}">
        <p14:creationId xmlns:p14="http://schemas.microsoft.com/office/powerpoint/2010/main" val="12277034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 a použitá literatura</a:t>
            </a:r>
            <a:endParaRPr lang="cs-CZ" dirty="0"/>
          </a:p>
        </p:txBody>
      </p:sp>
      <p:sp>
        <p:nvSpPr>
          <p:cNvPr id="3" name="Zástupný symbol pro obsah 2"/>
          <p:cNvSpPr>
            <a:spLocks noGrp="1"/>
          </p:cNvSpPr>
          <p:nvPr>
            <p:ph idx="1"/>
          </p:nvPr>
        </p:nvSpPr>
        <p:spPr/>
        <p:txBody>
          <a:bodyPr/>
          <a:lstStyle/>
          <a:p>
            <a:pPr marL="0" indent="0">
              <a:buNone/>
            </a:pPr>
            <a:r>
              <a:rPr lang="cs-CZ" b="1" dirty="0">
                <a:solidFill>
                  <a:schemeClr val="tx1"/>
                </a:solidFill>
                <a:latin typeface="Times New Roman" pitchFamily="18" charset="0"/>
                <a:cs typeface="Times New Roman" pitchFamily="18" charset="0"/>
              </a:rPr>
              <a:t>KNIŽNÍ ZDROJE:</a:t>
            </a:r>
          </a:p>
          <a:p>
            <a:pPr marL="0" indent="0">
              <a:buNone/>
            </a:pPr>
            <a:r>
              <a:rPr lang="cs-CZ" dirty="0">
                <a:solidFill>
                  <a:schemeClr val="tx1"/>
                </a:solidFill>
                <a:latin typeface="Times New Roman" pitchFamily="18" charset="0"/>
                <a:cs typeface="Times New Roman" pitchFamily="18" charset="0"/>
              </a:rPr>
              <a:t>1. SMITH-DLUHÁ, </a:t>
            </a:r>
            <a:r>
              <a:rPr lang="cs-CZ" dirty="0" err="1">
                <a:solidFill>
                  <a:schemeClr val="tx1"/>
                </a:solidFill>
                <a:latin typeface="Times New Roman" pitchFamily="18" charset="0"/>
                <a:cs typeface="Times New Roman" pitchFamily="18" charset="0"/>
              </a:rPr>
              <a:t>Gabrielle</a:t>
            </a:r>
            <a:r>
              <a:rPr lang="cs-CZ" dirty="0">
                <a:solidFill>
                  <a:schemeClr val="tx1"/>
                </a:solidFill>
                <a:latin typeface="Times New Roman" pitchFamily="18" charset="0"/>
                <a:cs typeface="Times New Roman" pitchFamily="18" charset="0"/>
              </a:rPr>
              <a:t> a kol. </a:t>
            </a:r>
            <a:r>
              <a:rPr lang="cs-CZ" i="1" dirty="0">
                <a:solidFill>
                  <a:schemeClr val="tx1"/>
                </a:solidFill>
                <a:latin typeface="Times New Roman" pitchFamily="18" charset="0"/>
                <a:cs typeface="Times New Roman" pitchFamily="18" charset="0"/>
              </a:rPr>
              <a:t>Angličtina, Otázky a odpovědi</a:t>
            </a:r>
            <a:r>
              <a:rPr lang="cs-CZ" dirty="0">
                <a:solidFill>
                  <a:schemeClr val="tx1"/>
                </a:solidFill>
                <a:latin typeface="Times New Roman" pitchFamily="18" charset="0"/>
                <a:cs typeface="Times New Roman" pitchFamily="18" charset="0"/>
              </a:rPr>
              <a:t>. Dubicko: INFOA, 2008, ISBN 978-80-7240-489-6.</a:t>
            </a:r>
          </a:p>
          <a:p>
            <a:pPr marL="0" indent="0">
              <a:buNone/>
            </a:pPr>
            <a:r>
              <a:rPr lang="cs-CZ" dirty="0">
                <a:solidFill>
                  <a:schemeClr val="tx1"/>
                </a:solidFill>
                <a:latin typeface="Times New Roman" pitchFamily="18" charset="0"/>
                <a:cs typeface="Times New Roman" pitchFamily="18" charset="0"/>
              </a:rPr>
              <a:t>2. ROBERTS, Rachel J.. </a:t>
            </a:r>
            <a:r>
              <a:rPr lang="cs-CZ" i="1" dirty="0" err="1">
                <a:solidFill>
                  <a:schemeClr val="tx1"/>
                </a:solidFill>
                <a:latin typeface="Times New Roman" pitchFamily="18" charset="0"/>
                <a:cs typeface="Times New Roman" pitchFamily="18" charset="0"/>
              </a:rPr>
              <a:t>Speak</a:t>
            </a:r>
            <a:r>
              <a:rPr lang="cs-CZ" i="1" dirty="0">
                <a:solidFill>
                  <a:schemeClr val="tx1"/>
                </a:solidFill>
                <a:latin typeface="Times New Roman" pitchFamily="18" charset="0"/>
                <a:cs typeface="Times New Roman" pitchFamily="18" charset="0"/>
              </a:rPr>
              <a:t> Up - </a:t>
            </a:r>
            <a:r>
              <a:rPr lang="cs-CZ" i="1" dirty="0" err="1">
                <a:solidFill>
                  <a:schemeClr val="tx1"/>
                </a:solidFill>
                <a:latin typeface="Times New Roman" pitchFamily="18" charset="0"/>
                <a:cs typeface="Times New Roman" pitchFamily="18" charset="0"/>
              </a:rPr>
              <a:t>The</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English-speaking</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World</a:t>
            </a:r>
            <a:r>
              <a:rPr lang="cs-CZ" dirty="0">
                <a:solidFill>
                  <a:schemeClr val="tx1"/>
                </a:solidFill>
                <a:latin typeface="Times New Roman" pitchFamily="18" charset="0"/>
                <a:cs typeface="Times New Roman" pitchFamily="18" charset="0"/>
              </a:rPr>
              <a:t>. Italy: </a:t>
            </a:r>
            <a:r>
              <a:rPr lang="cs-CZ" dirty="0" err="1">
                <a:solidFill>
                  <a:schemeClr val="tx1"/>
                </a:solidFill>
                <a:latin typeface="Times New Roman" pitchFamily="18" charset="0"/>
                <a:cs typeface="Times New Roman" pitchFamily="18" charset="0"/>
              </a:rPr>
              <a:t>Modern</a:t>
            </a:r>
            <a:r>
              <a:rPr lang="cs-CZ" dirty="0">
                <a:solidFill>
                  <a:schemeClr val="tx1"/>
                </a:solidFill>
                <a:latin typeface="Times New Roman" pitchFamily="18" charset="0"/>
                <a:cs typeface="Times New Roman" pitchFamily="18" charset="0"/>
              </a:rPr>
              <a:t> </a:t>
            </a:r>
            <a:r>
              <a:rPr lang="cs-CZ" dirty="0" err="1">
                <a:solidFill>
                  <a:schemeClr val="tx1"/>
                </a:solidFill>
                <a:latin typeface="Times New Roman" pitchFamily="18" charset="0"/>
                <a:cs typeface="Times New Roman" pitchFamily="18" charset="0"/>
              </a:rPr>
              <a:t>Languages</a:t>
            </a:r>
            <a:r>
              <a:rPr lang="cs-CZ" dirty="0">
                <a:solidFill>
                  <a:schemeClr val="tx1"/>
                </a:solidFill>
                <a:latin typeface="Times New Roman" pitchFamily="18" charset="0"/>
                <a:cs typeface="Times New Roman" pitchFamily="18" charset="0"/>
              </a:rPr>
              <a:t>, 2006, ISBN 88-493-0439.</a:t>
            </a:r>
          </a:p>
          <a:p>
            <a:pPr marL="0" indent="0">
              <a:buNone/>
            </a:pPr>
            <a:r>
              <a:rPr lang="cs-CZ" dirty="0">
                <a:solidFill>
                  <a:schemeClr val="tx1"/>
                </a:solidFill>
                <a:latin typeface="Times New Roman" pitchFamily="18" charset="0"/>
                <a:cs typeface="Times New Roman" pitchFamily="18" charset="0"/>
              </a:rPr>
              <a:t>3. TIERNEY, James. </a:t>
            </a:r>
            <a:r>
              <a:rPr lang="cs-CZ" i="1" dirty="0" err="1">
                <a:solidFill>
                  <a:schemeClr val="tx1"/>
                </a:solidFill>
                <a:latin typeface="Times New Roman" pitchFamily="18" charset="0"/>
                <a:cs typeface="Times New Roman" pitchFamily="18" charset="0"/>
              </a:rPr>
              <a:t>Carousel</a:t>
            </a:r>
            <a:r>
              <a:rPr lang="cs-CZ" i="1" dirty="0">
                <a:solidFill>
                  <a:schemeClr val="tx1"/>
                </a:solidFill>
                <a:latin typeface="Times New Roman" pitchFamily="18" charset="0"/>
                <a:cs typeface="Times New Roman" pitchFamily="18" charset="0"/>
              </a:rPr>
              <a:t> - </a:t>
            </a:r>
            <a:r>
              <a:rPr lang="cs-CZ" i="1" dirty="0" err="1">
                <a:solidFill>
                  <a:schemeClr val="tx1"/>
                </a:solidFill>
                <a:latin typeface="Times New Roman" pitchFamily="18" charset="0"/>
                <a:cs typeface="Times New Roman" pitchFamily="18" charset="0"/>
              </a:rPr>
              <a:t>the</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English-speaking</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world</a:t>
            </a:r>
            <a:r>
              <a:rPr lang="cs-CZ" dirty="0">
                <a:solidFill>
                  <a:schemeClr val="tx1"/>
                </a:solidFill>
                <a:latin typeface="Times New Roman" pitchFamily="18" charset="0"/>
                <a:cs typeface="Times New Roman" pitchFamily="18" charset="0"/>
              </a:rPr>
              <a:t>. Italy: </a:t>
            </a:r>
            <a:r>
              <a:rPr lang="cs-CZ" dirty="0" err="1">
                <a:solidFill>
                  <a:schemeClr val="tx1"/>
                </a:solidFill>
                <a:latin typeface="Times New Roman" pitchFamily="18" charset="0"/>
                <a:cs typeface="Times New Roman" pitchFamily="18" charset="0"/>
              </a:rPr>
              <a:t>Modern</a:t>
            </a:r>
            <a:r>
              <a:rPr lang="cs-CZ" dirty="0">
                <a:solidFill>
                  <a:schemeClr val="tx1"/>
                </a:solidFill>
                <a:latin typeface="Times New Roman" pitchFamily="18" charset="0"/>
                <a:cs typeface="Times New Roman" pitchFamily="18" charset="0"/>
              </a:rPr>
              <a:t> </a:t>
            </a:r>
            <a:r>
              <a:rPr lang="cs-CZ" dirty="0" err="1">
                <a:solidFill>
                  <a:schemeClr val="tx1"/>
                </a:solidFill>
                <a:latin typeface="Times New Roman" pitchFamily="18" charset="0"/>
                <a:cs typeface="Times New Roman" pitchFamily="18" charset="0"/>
              </a:rPr>
              <a:t>languages</a:t>
            </a:r>
            <a:r>
              <a:rPr lang="cs-CZ" dirty="0">
                <a:solidFill>
                  <a:schemeClr val="tx1"/>
                </a:solidFill>
                <a:latin typeface="Times New Roman" pitchFamily="18" charset="0"/>
                <a:cs typeface="Times New Roman" pitchFamily="18" charset="0"/>
              </a:rPr>
              <a:t>, 2006, ISBN 88-493-0355.</a:t>
            </a:r>
          </a:p>
          <a:p>
            <a:pPr marL="0" indent="0">
              <a:buNone/>
            </a:pPr>
            <a:r>
              <a:rPr lang="cs-CZ" dirty="0">
                <a:solidFill>
                  <a:schemeClr val="tx1"/>
                </a:solidFill>
                <a:latin typeface="Times New Roman" pitchFamily="18" charset="0"/>
                <a:cs typeface="Times New Roman" pitchFamily="18" charset="0"/>
              </a:rPr>
              <a:t>4. EL-HMOUDOVÁ, Dagmar. </a:t>
            </a:r>
            <a:r>
              <a:rPr lang="cs-CZ" i="1" dirty="0">
                <a:solidFill>
                  <a:schemeClr val="tx1"/>
                </a:solidFill>
                <a:latin typeface="Times New Roman" pitchFamily="18" charset="0"/>
                <a:cs typeface="Times New Roman" pitchFamily="18" charset="0"/>
              </a:rPr>
              <a:t>Angličtina - Maturitní témata</a:t>
            </a:r>
            <a:r>
              <a:rPr lang="cs-CZ" dirty="0">
                <a:solidFill>
                  <a:schemeClr val="tx1"/>
                </a:solidFill>
                <a:latin typeface="Times New Roman" pitchFamily="18" charset="0"/>
                <a:cs typeface="Times New Roman" pitchFamily="18" charset="0"/>
              </a:rPr>
              <a:t>. Český Těšín: Petra </a:t>
            </a:r>
            <a:r>
              <a:rPr lang="cs-CZ" dirty="0" err="1">
                <a:solidFill>
                  <a:schemeClr val="tx1"/>
                </a:solidFill>
                <a:latin typeface="Times New Roman" pitchFamily="18" charset="0"/>
                <a:cs typeface="Times New Roman" pitchFamily="18" charset="0"/>
              </a:rPr>
              <a:t>Velanová</a:t>
            </a:r>
            <a:r>
              <a:rPr lang="cs-CZ" dirty="0">
                <a:solidFill>
                  <a:schemeClr val="tx1"/>
                </a:solidFill>
                <a:latin typeface="Times New Roman" pitchFamily="18" charset="0"/>
                <a:cs typeface="Times New Roman" pitchFamily="18" charset="0"/>
              </a:rPr>
              <a:t>, Třebíč, 2006, ISBN 9788086873046.</a:t>
            </a:r>
          </a:p>
          <a:p>
            <a:pPr marL="0" indent="0">
              <a:buNone/>
            </a:pPr>
            <a:r>
              <a:rPr lang="cs-CZ" dirty="0">
                <a:solidFill>
                  <a:schemeClr val="tx1"/>
                </a:solidFill>
                <a:latin typeface="Times New Roman" pitchFamily="18" charset="0"/>
                <a:cs typeface="Times New Roman" pitchFamily="18" charset="0"/>
              </a:rPr>
              <a:t>5. CHUDÁ, Jana; CHUDÝ, Tomáš. </a:t>
            </a:r>
            <a:r>
              <a:rPr lang="cs-CZ" i="1" dirty="0" err="1">
                <a:solidFill>
                  <a:schemeClr val="tx1"/>
                </a:solidFill>
                <a:latin typeface="Times New Roman" pitchFamily="18" charset="0"/>
                <a:cs typeface="Times New Roman" pitchFamily="18" charset="0"/>
              </a:rPr>
              <a:t>Topics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for</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English</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Conversation</a:t>
            </a:r>
            <a:r>
              <a:rPr lang="cs-CZ" dirty="0">
                <a:solidFill>
                  <a:schemeClr val="tx1"/>
                </a:solidFill>
                <a:latin typeface="Times New Roman" pitchFamily="18" charset="0"/>
                <a:cs typeface="Times New Roman" pitchFamily="18" charset="0"/>
              </a:rPr>
              <a:t>. Havlíčkův Brod: Fragment, 1996, ISBN 8072000519.</a:t>
            </a:r>
          </a:p>
          <a:p>
            <a:pPr marL="0" indent="0">
              <a:buNone/>
            </a:pPr>
            <a:endParaRPr lang="cs-CZ" dirty="0"/>
          </a:p>
        </p:txBody>
      </p:sp>
    </p:spTree>
    <p:extLst>
      <p:ext uri="{BB962C8B-B14F-4D97-AF65-F5344CB8AC3E}">
        <p14:creationId xmlns:p14="http://schemas.microsoft.com/office/powerpoint/2010/main" val="7611714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b="1" dirty="0" smtClean="0">
                <a:latin typeface="Times New Roman" pitchFamily="18" charset="0"/>
                <a:cs typeface="Times New Roman" pitchFamily="18" charset="0"/>
              </a:rPr>
              <a:t>ELEKTRONICKÉ ZDROJE:</a:t>
            </a:r>
          </a:p>
          <a:p>
            <a:r>
              <a:rPr lang="cs-CZ" dirty="0">
                <a:solidFill>
                  <a:schemeClr val="tx1"/>
                </a:solidFill>
                <a:latin typeface="Times New Roman" pitchFamily="18" charset="0"/>
                <a:cs typeface="Times New Roman" pitchFamily="18" charset="0"/>
              </a:rPr>
              <a:t>AUTOR NEUVEDEN. </a:t>
            </a:r>
            <a:r>
              <a:rPr lang="cs-CZ" i="1" dirty="0">
                <a:solidFill>
                  <a:schemeClr val="tx1"/>
                </a:solidFill>
                <a:latin typeface="Times New Roman" pitchFamily="18" charset="0"/>
                <a:cs typeface="Times New Roman" pitchFamily="18" charset="0"/>
              </a:rPr>
              <a:t>BBC: </a:t>
            </a:r>
            <a:r>
              <a:rPr lang="cs-CZ" i="1" dirty="0" err="1">
                <a:solidFill>
                  <a:schemeClr val="tx1"/>
                </a:solidFill>
                <a:latin typeface="Times New Roman" pitchFamily="18" charset="0"/>
                <a:cs typeface="Times New Roman" pitchFamily="18" charset="0"/>
              </a:rPr>
              <a:t>History</a:t>
            </a:r>
            <a:r>
              <a:rPr lang="cs-CZ" i="1" dirty="0">
                <a:solidFill>
                  <a:schemeClr val="tx1"/>
                </a:solidFill>
                <a:latin typeface="Times New Roman" pitchFamily="18" charset="0"/>
                <a:cs typeface="Times New Roman" pitchFamily="18" charset="0"/>
              </a:rPr>
              <a:t>: Isaac Newton</a:t>
            </a:r>
            <a:r>
              <a:rPr lang="cs-CZ" dirty="0">
                <a:solidFill>
                  <a:schemeClr val="tx1"/>
                </a:solidFill>
                <a:latin typeface="Times New Roman" pitchFamily="18" charset="0"/>
                <a:cs typeface="Times New Roman" pitchFamily="18" charset="0"/>
              </a:rPr>
              <a:t> [online]. [cit. 22.10.2012]. Dostupný na WWW: &lt;http://www.bbc.co.uk/</a:t>
            </a:r>
            <a:r>
              <a:rPr lang="cs-CZ" dirty="0" err="1">
                <a:solidFill>
                  <a:schemeClr val="tx1"/>
                </a:solidFill>
                <a:latin typeface="Times New Roman" pitchFamily="18" charset="0"/>
                <a:cs typeface="Times New Roman" pitchFamily="18" charset="0"/>
              </a:rPr>
              <a:t>history</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historic_figures</a:t>
            </a:r>
            <a:r>
              <a:rPr lang="cs-CZ" dirty="0">
                <a:solidFill>
                  <a:schemeClr val="tx1"/>
                </a:solidFill>
                <a:latin typeface="Times New Roman" pitchFamily="18" charset="0"/>
                <a:cs typeface="Times New Roman" pitchFamily="18" charset="0"/>
              </a:rPr>
              <a:t>/newton_isaac.shtml&gt;. </a:t>
            </a:r>
            <a:endParaRPr lang="cs-CZ" dirty="0" smtClean="0">
              <a:solidFill>
                <a:schemeClr val="tx1"/>
              </a:solidFill>
              <a:latin typeface="Times New Roman" pitchFamily="18" charset="0"/>
              <a:cs typeface="Times New Roman" pitchFamily="18" charset="0"/>
            </a:endParaRPr>
          </a:p>
          <a:p>
            <a:r>
              <a:rPr lang="cs-CZ" dirty="0" smtClean="0">
                <a:solidFill>
                  <a:schemeClr val="tx1"/>
                </a:solidFill>
                <a:latin typeface="Times New Roman" pitchFamily="18" charset="0"/>
                <a:cs typeface="Times New Roman" pitchFamily="18" charset="0"/>
              </a:rPr>
              <a:t>AUTOR NEUVEDEN. </a:t>
            </a:r>
            <a:r>
              <a:rPr lang="cs-CZ" i="1" dirty="0">
                <a:solidFill>
                  <a:schemeClr val="tx1"/>
                </a:solidFill>
                <a:latin typeface="Times New Roman" pitchFamily="18" charset="0"/>
                <a:cs typeface="Times New Roman" pitchFamily="18" charset="0"/>
              </a:rPr>
              <a:t>BBC: </a:t>
            </a:r>
            <a:r>
              <a:rPr lang="cs-CZ" i="1" dirty="0" err="1">
                <a:solidFill>
                  <a:schemeClr val="tx1"/>
                </a:solidFill>
                <a:latin typeface="Times New Roman" pitchFamily="18" charset="0"/>
                <a:cs typeface="Times New Roman" pitchFamily="18" charset="0"/>
              </a:rPr>
              <a:t>History</a:t>
            </a:r>
            <a:r>
              <a:rPr lang="cs-CZ" i="1" dirty="0">
                <a:solidFill>
                  <a:schemeClr val="tx1"/>
                </a:solidFill>
                <a:latin typeface="Times New Roman" pitchFamily="18" charset="0"/>
                <a:cs typeface="Times New Roman" pitchFamily="18" charset="0"/>
              </a:rPr>
              <a:t>: Roger </a:t>
            </a:r>
            <a:r>
              <a:rPr lang="cs-CZ" i="1" dirty="0" smtClean="0">
                <a:solidFill>
                  <a:schemeClr val="tx1"/>
                </a:solidFill>
                <a:latin typeface="Times New Roman" pitchFamily="18" charset="0"/>
                <a:cs typeface="Times New Roman" pitchFamily="18" charset="0"/>
              </a:rPr>
              <a:t>Bacon</a:t>
            </a:r>
            <a:r>
              <a:rPr lang="cs-CZ" dirty="0" smtClean="0">
                <a:solidFill>
                  <a:schemeClr val="tx1"/>
                </a:solidFill>
                <a:latin typeface="Times New Roman" pitchFamily="18" charset="0"/>
                <a:cs typeface="Times New Roman" pitchFamily="18" charset="0"/>
              </a:rPr>
              <a:t> [online]. [cit. 3.10.2012]. Dostupný na WWW: &lt;http://www.bbc.co.uk/</a:t>
            </a:r>
            <a:r>
              <a:rPr lang="cs-CZ" dirty="0" err="1" smtClean="0">
                <a:solidFill>
                  <a:schemeClr val="tx1"/>
                </a:solidFill>
                <a:latin typeface="Times New Roman" pitchFamily="18" charset="0"/>
                <a:cs typeface="Times New Roman" pitchFamily="18" charset="0"/>
              </a:rPr>
              <a:t>history</a:t>
            </a:r>
            <a:r>
              <a:rPr lang="cs-CZ" dirty="0" smtClean="0">
                <a:solidFill>
                  <a:schemeClr val="tx1"/>
                </a:solidFill>
                <a:latin typeface="Times New Roman" pitchFamily="18" charset="0"/>
                <a:cs typeface="Times New Roman" pitchFamily="18" charset="0"/>
              </a:rPr>
              <a:t>/</a:t>
            </a:r>
            <a:r>
              <a:rPr lang="cs-CZ" dirty="0" err="1" smtClean="0">
                <a:solidFill>
                  <a:schemeClr val="tx1"/>
                </a:solidFill>
                <a:latin typeface="Times New Roman" pitchFamily="18" charset="0"/>
                <a:cs typeface="Times New Roman" pitchFamily="18" charset="0"/>
              </a:rPr>
              <a:t>historic_figures</a:t>
            </a:r>
            <a:r>
              <a:rPr lang="cs-CZ" dirty="0" smtClean="0">
                <a:solidFill>
                  <a:schemeClr val="tx1"/>
                </a:solidFill>
                <a:latin typeface="Times New Roman" pitchFamily="18" charset="0"/>
                <a:cs typeface="Times New Roman" pitchFamily="18" charset="0"/>
              </a:rPr>
              <a:t>/bacon_roger.shtml&gt;. </a:t>
            </a:r>
          </a:p>
          <a:p>
            <a:r>
              <a:rPr lang="cs-CZ" dirty="0" smtClean="0">
                <a:solidFill>
                  <a:schemeClr val="tx1"/>
                </a:solidFill>
                <a:latin typeface="Times New Roman" pitchFamily="18" charset="0"/>
                <a:cs typeface="Times New Roman" pitchFamily="18" charset="0"/>
              </a:rPr>
              <a:t>AUTOR NEUVEDEN. </a:t>
            </a:r>
            <a:r>
              <a:rPr lang="cs-CZ" i="1" dirty="0">
                <a:solidFill>
                  <a:schemeClr val="tx1"/>
                </a:solidFill>
                <a:latin typeface="Times New Roman" pitchFamily="18" charset="0"/>
                <a:cs typeface="Times New Roman" pitchFamily="18" charset="0"/>
              </a:rPr>
              <a:t>BBC: </a:t>
            </a:r>
            <a:r>
              <a:rPr lang="cs-CZ" i="1" dirty="0" err="1">
                <a:solidFill>
                  <a:schemeClr val="tx1"/>
                </a:solidFill>
                <a:latin typeface="Times New Roman" pitchFamily="18" charset="0"/>
                <a:cs typeface="Times New Roman" pitchFamily="18" charset="0"/>
              </a:rPr>
              <a:t>History</a:t>
            </a:r>
            <a:r>
              <a:rPr lang="cs-CZ" i="1" dirty="0">
                <a:solidFill>
                  <a:schemeClr val="tx1"/>
                </a:solidFill>
                <a:latin typeface="Times New Roman" pitchFamily="18" charset="0"/>
                <a:cs typeface="Times New Roman" pitchFamily="18" charset="0"/>
              </a:rPr>
              <a:t>: Benjamin Franklin</a:t>
            </a:r>
            <a:r>
              <a:rPr lang="cs-CZ" dirty="0">
                <a:solidFill>
                  <a:schemeClr val="tx1"/>
                </a:solidFill>
                <a:latin typeface="Times New Roman" pitchFamily="18" charset="0"/>
                <a:cs typeface="Times New Roman" pitchFamily="18" charset="0"/>
              </a:rPr>
              <a:t> [online]. [cit. 3.10.2012]. Dostupný na WWW: &lt;http://www.bbc.co.uk/</a:t>
            </a:r>
            <a:r>
              <a:rPr lang="cs-CZ" dirty="0" err="1">
                <a:solidFill>
                  <a:schemeClr val="tx1"/>
                </a:solidFill>
                <a:latin typeface="Times New Roman" pitchFamily="18" charset="0"/>
                <a:cs typeface="Times New Roman" pitchFamily="18" charset="0"/>
              </a:rPr>
              <a:t>history</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historic_figures</a:t>
            </a:r>
            <a:r>
              <a:rPr lang="cs-CZ" dirty="0">
                <a:solidFill>
                  <a:schemeClr val="tx1"/>
                </a:solidFill>
                <a:latin typeface="Times New Roman" pitchFamily="18" charset="0"/>
                <a:cs typeface="Times New Roman" pitchFamily="18" charset="0"/>
              </a:rPr>
              <a:t>/franklin_benjamin.shtml&gt;. </a:t>
            </a:r>
            <a:endParaRPr lang="cs-CZ" dirty="0" smtClean="0">
              <a:solidFill>
                <a:schemeClr val="tx1"/>
              </a:solidFill>
              <a:latin typeface="Times New Roman" pitchFamily="18" charset="0"/>
              <a:cs typeface="Times New Roman" pitchFamily="18" charset="0"/>
            </a:endParaRPr>
          </a:p>
          <a:p>
            <a:r>
              <a:rPr lang="cs-CZ" dirty="0" smtClean="0">
                <a:solidFill>
                  <a:schemeClr val="tx1"/>
                </a:solidFill>
                <a:latin typeface="Times New Roman" pitchFamily="18" charset="0"/>
                <a:cs typeface="Times New Roman" pitchFamily="18" charset="0"/>
              </a:rPr>
              <a:t>AUTOR NEUVEDEN. </a:t>
            </a:r>
            <a:r>
              <a:rPr lang="cs-CZ" i="1" dirty="0">
                <a:solidFill>
                  <a:schemeClr val="tx1"/>
                </a:solidFill>
                <a:latin typeface="Times New Roman" pitchFamily="18" charset="0"/>
                <a:cs typeface="Times New Roman" pitchFamily="18" charset="0"/>
              </a:rPr>
              <a:t>BBC: </a:t>
            </a:r>
            <a:r>
              <a:rPr lang="cs-CZ" i="1" dirty="0" err="1">
                <a:solidFill>
                  <a:schemeClr val="tx1"/>
                </a:solidFill>
                <a:latin typeface="Times New Roman" pitchFamily="18" charset="0"/>
                <a:cs typeface="Times New Roman" pitchFamily="18" charset="0"/>
              </a:rPr>
              <a:t>History</a:t>
            </a:r>
            <a:r>
              <a:rPr lang="cs-CZ" i="1" dirty="0">
                <a:solidFill>
                  <a:schemeClr val="tx1"/>
                </a:solidFill>
                <a:latin typeface="Times New Roman" pitchFamily="18" charset="0"/>
                <a:cs typeface="Times New Roman" pitchFamily="18" charset="0"/>
              </a:rPr>
              <a:t>: Edmond Halley</a:t>
            </a:r>
            <a:r>
              <a:rPr lang="cs-CZ" dirty="0">
                <a:solidFill>
                  <a:schemeClr val="tx1"/>
                </a:solidFill>
                <a:latin typeface="Times New Roman" pitchFamily="18" charset="0"/>
                <a:cs typeface="Times New Roman" pitchFamily="18" charset="0"/>
              </a:rPr>
              <a:t> [online]. [cit. 3.10.2012]. Dostupný na WWW: &lt;http://www.bbc.co.uk/</a:t>
            </a:r>
            <a:r>
              <a:rPr lang="cs-CZ" dirty="0" err="1">
                <a:solidFill>
                  <a:schemeClr val="tx1"/>
                </a:solidFill>
                <a:latin typeface="Times New Roman" pitchFamily="18" charset="0"/>
                <a:cs typeface="Times New Roman" pitchFamily="18" charset="0"/>
              </a:rPr>
              <a:t>history</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historic_figures</a:t>
            </a:r>
            <a:r>
              <a:rPr lang="cs-CZ" dirty="0">
                <a:solidFill>
                  <a:schemeClr val="tx1"/>
                </a:solidFill>
                <a:latin typeface="Times New Roman" pitchFamily="18" charset="0"/>
                <a:cs typeface="Times New Roman" pitchFamily="18" charset="0"/>
              </a:rPr>
              <a:t>/halley_edmond.shtml&gt;. </a:t>
            </a:r>
            <a:endParaRPr lang="cs-CZ" dirty="0" smtClean="0">
              <a:solidFill>
                <a:schemeClr val="tx1"/>
              </a:solidFill>
              <a:latin typeface="Times New Roman" pitchFamily="18" charset="0"/>
              <a:cs typeface="Times New Roman" pitchFamily="18" charset="0"/>
            </a:endParaRPr>
          </a:p>
          <a:p>
            <a:r>
              <a:rPr lang="cs-CZ" dirty="0" smtClean="0">
                <a:solidFill>
                  <a:schemeClr val="tx1"/>
                </a:solidFill>
                <a:latin typeface="Times New Roman" pitchFamily="18" charset="0"/>
                <a:cs typeface="Times New Roman" pitchFamily="18" charset="0"/>
              </a:rPr>
              <a:t>AUTOR </a:t>
            </a:r>
            <a:r>
              <a:rPr lang="en-US" dirty="0" smtClean="0">
                <a:solidFill>
                  <a:schemeClr val="tx1"/>
                </a:solidFill>
                <a:latin typeface="Times New Roman" pitchFamily="18" charset="0"/>
                <a:cs typeface="Times New Roman" pitchFamily="18" charset="0"/>
              </a:rPr>
              <a:t>NEUVEDEN. </a:t>
            </a:r>
            <a:r>
              <a:rPr lang="en-US" i="1" dirty="0">
                <a:solidFill>
                  <a:schemeClr val="tx1"/>
                </a:solidFill>
                <a:latin typeface="Times New Roman" pitchFamily="18" charset="0"/>
                <a:cs typeface="Times New Roman" pitchFamily="18" charset="0"/>
              </a:rPr>
              <a:t>Future technology</a:t>
            </a:r>
            <a:r>
              <a:rPr lang="en-US" dirty="0">
                <a:solidFill>
                  <a:schemeClr val="tx1"/>
                </a:solidFill>
                <a:latin typeface="Times New Roman" pitchFamily="18" charset="0"/>
                <a:cs typeface="Times New Roman" pitchFamily="18" charset="0"/>
              </a:rPr>
              <a:t> [online]. [cit. 13.10.2012]. </a:t>
            </a:r>
            <a:r>
              <a:rPr lang="en-US" dirty="0" err="1" smtClean="0">
                <a:solidFill>
                  <a:schemeClr val="tx1"/>
                </a:solidFill>
                <a:latin typeface="Times New Roman" pitchFamily="18" charset="0"/>
                <a:cs typeface="Times New Roman" pitchFamily="18" charset="0"/>
              </a:rPr>
              <a:t>Dostupný</a:t>
            </a:r>
            <a:r>
              <a:rPr lang="en-US" dirty="0" smtClean="0">
                <a:solidFill>
                  <a:schemeClr val="tx1"/>
                </a:solidFill>
                <a:latin typeface="Times New Roman" pitchFamily="18" charset="0"/>
                <a:cs typeface="Times New Roman" pitchFamily="18" charset="0"/>
              </a:rPr>
              <a:t> </a:t>
            </a:r>
            <a:r>
              <a:rPr lang="en-US" dirty="0" err="1">
                <a:solidFill>
                  <a:schemeClr val="tx1"/>
                </a:solidFill>
                <a:latin typeface="Times New Roman" pitchFamily="18" charset="0"/>
                <a:cs typeface="Times New Roman" pitchFamily="18" charset="0"/>
              </a:rPr>
              <a:t>na</a:t>
            </a:r>
            <a:r>
              <a:rPr lang="en-US" dirty="0">
                <a:solidFill>
                  <a:schemeClr val="tx1"/>
                </a:solidFill>
                <a:latin typeface="Times New Roman" pitchFamily="18" charset="0"/>
                <a:cs typeface="Times New Roman" pitchFamily="18" charset="0"/>
              </a:rPr>
              <a:t> WWW: &lt;http://www.futuretechnology500.com/&gt;. </a:t>
            </a:r>
            <a:endParaRPr lang="cs-CZ"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0830700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p>
        </p:txBody>
      </p:sp>
      <p:sp>
        <p:nvSpPr>
          <p:cNvPr id="3" name="Zástupný symbol pro obsah 2"/>
          <p:cNvSpPr>
            <a:spLocks noGrp="1"/>
          </p:cNvSpPr>
          <p:nvPr>
            <p:ph idx="1"/>
          </p:nvPr>
        </p:nvSpPr>
        <p:spPr/>
        <p:txBody>
          <a:bodyPr>
            <a:normAutofit/>
          </a:bodyPr>
          <a:lstStyle/>
          <a:p>
            <a:pPr>
              <a:buAutoNum type="arabicPeriod" startAt="6"/>
            </a:pPr>
            <a:r>
              <a:rPr lang="en-US" sz="1800" dirty="0" smtClean="0">
                <a:solidFill>
                  <a:schemeClr val="tx1"/>
                </a:solidFill>
                <a:latin typeface="Times New Roman" pitchFamily="18" charset="0"/>
                <a:cs typeface="Times New Roman" pitchFamily="18" charset="0"/>
              </a:rPr>
              <a:t>ROBINSON</a:t>
            </a:r>
            <a:r>
              <a:rPr lang="en-US" sz="1800" dirty="0">
                <a:solidFill>
                  <a:schemeClr val="tx1"/>
                </a:solidFill>
                <a:latin typeface="Times New Roman" pitchFamily="18" charset="0"/>
                <a:cs typeface="Times New Roman" pitchFamily="18" charset="0"/>
              </a:rPr>
              <a:t>, Bruce. </a:t>
            </a:r>
            <a:r>
              <a:rPr lang="en-US" sz="1800" i="1" dirty="0">
                <a:solidFill>
                  <a:schemeClr val="tx1"/>
                </a:solidFill>
                <a:latin typeface="Times New Roman" pitchFamily="18" charset="0"/>
                <a:cs typeface="Times New Roman" pitchFamily="18" charset="0"/>
              </a:rPr>
              <a:t>BBC: History: All Change in the Victorian Age</a:t>
            </a:r>
            <a:r>
              <a:rPr lang="en-US" sz="1800" dirty="0">
                <a:solidFill>
                  <a:schemeClr val="tx1"/>
                </a:solidFill>
                <a:latin typeface="Times New Roman" pitchFamily="18" charset="0"/>
                <a:cs typeface="Times New Roman" pitchFamily="18" charset="0"/>
              </a:rPr>
              <a:t> [online]. [cit. 22.10.2012]. </a:t>
            </a:r>
            <a:r>
              <a:rPr lang="en-US" sz="1800" dirty="0" err="1">
                <a:solidFill>
                  <a:schemeClr val="tx1"/>
                </a:solidFill>
                <a:latin typeface="Times New Roman" pitchFamily="18" charset="0"/>
                <a:cs typeface="Times New Roman" pitchFamily="18" charset="0"/>
              </a:rPr>
              <a:t>Dostupný</a:t>
            </a:r>
            <a:r>
              <a:rPr lang="en-US" sz="1800" dirty="0">
                <a:solidFill>
                  <a:schemeClr val="tx1"/>
                </a:solidFill>
                <a:latin typeface="Times New Roman" pitchFamily="18" charset="0"/>
                <a:cs typeface="Times New Roman" pitchFamily="18" charset="0"/>
              </a:rPr>
              <a:t> </a:t>
            </a:r>
            <a:r>
              <a:rPr lang="en-US" sz="1800" dirty="0" err="1">
                <a:solidFill>
                  <a:schemeClr val="tx1"/>
                </a:solidFill>
                <a:latin typeface="Times New Roman" pitchFamily="18" charset="0"/>
                <a:cs typeface="Times New Roman" pitchFamily="18" charset="0"/>
              </a:rPr>
              <a:t>na</a:t>
            </a:r>
            <a:r>
              <a:rPr lang="en-US" sz="1800" dirty="0">
                <a:solidFill>
                  <a:schemeClr val="tx1"/>
                </a:solidFill>
                <a:latin typeface="Times New Roman" pitchFamily="18" charset="0"/>
                <a:cs typeface="Times New Roman" pitchFamily="18" charset="0"/>
              </a:rPr>
              <a:t> WWW: &lt;http://</a:t>
            </a:r>
            <a:r>
              <a:rPr lang="en-US" sz="1800" dirty="0" smtClean="0">
                <a:solidFill>
                  <a:schemeClr val="tx1"/>
                </a:solidFill>
                <a:latin typeface="Times New Roman" pitchFamily="18" charset="0"/>
                <a:cs typeface="Times New Roman" pitchFamily="18" charset="0"/>
              </a:rPr>
              <a:t>www.bbc.co.uk/history/british/victorians/speed_01.shtml</a:t>
            </a:r>
            <a:r>
              <a:rPr lang="en-US" sz="1800" dirty="0">
                <a:solidFill>
                  <a:schemeClr val="tx1"/>
                </a:solidFill>
                <a:latin typeface="Times New Roman" pitchFamily="18" charset="0"/>
                <a:cs typeface="Times New Roman" pitchFamily="18" charset="0"/>
              </a:rPr>
              <a:t>&gt;. </a:t>
            </a:r>
            <a:endParaRPr lang="cs-CZ" sz="1800" dirty="0" smtClean="0">
              <a:solidFill>
                <a:schemeClr val="tx1"/>
              </a:solidFill>
              <a:latin typeface="Times New Roman" pitchFamily="18" charset="0"/>
              <a:cs typeface="Times New Roman" pitchFamily="18" charset="0"/>
            </a:endParaRPr>
          </a:p>
          <a:p>
            <a:pPr>
              <a:buAutoNum type="arabicPeriod" startAt="6"/>
            </a:pPr>
            <a:r>
              <a:rPr lang="cs-CZ" sz="1800" dirty="0">
                <a:solidFill>
                  <a:schemeClr val="tx1"/>
                </a:solidFill>
                <a:latin typeface="Times New Roman" pitchFamily="18" charset="0"/>
                <a:cs typeface="Times New Roman" pitchFamily="18" charset="0"/>
              </a:rPr>
              <a:t>AUTOR NEUVEDEN. </a:t>
            </a:r>
            <a:r>
              <a:rPr lang="cs-CZ" sz="1800" i="1" dirty="0">
                <a:solidFill>
                  <a:schemeClr val="tx1"/>
                </a:solidFill>
                <a:latin typeface="Times New Roman" pitchFamily="18" charset="0"/>
                <a:cs typeface="Times New Roman" pitchFamily="18" charset="0"/>
              </a:rPr>
              <a:t>BBC: </a:t>
            </a:r>
            <a:r>
              <a:rPr lang="cs-CZ" sz="1800" i="1" dirty="0" err="1">
                <a:solidFill>
                  <a:schemeClr val="tx1"/>
                </a:solidFill>
                <a:latin typeface="Times New Roman" pitchFamily="18" charset="0"/>
                <a:cs typeface="Times New Roman" pitchFamily="18" charset="0"/>
              </a:rPr>
              <a:t>Primary</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History</a:t>
            </a:r>
            <a:r>
              <a:rPr lang="cs-CZ" sz="1800" i="1" dirty="0">
                <a:solidFill>
                  <a:schemeClr val="tx1"/>
                </a:solidFill>
                <a:latin typeface="Times New Roman" pitchFamily="18" charset="0"/>
                <a:cs typeface="Times New Roman" pitchFamily="18" charset="0"/>
              </a:rPr>
              <a:t> - </a:t>
            </a:r>
            <a:r>
              <a:rPr lang="cs-CZ" sz="1800" i="1" dirty="0" err="1">
                <a:solidFill>
                  <a:schemeClr val="tx1"/>
                </a:solidFill>
                <a:latin typeface="Times New Roman" pitchFamily="18" charset="0"/>
                <a:cs typeface="Times New Roman" pitchFamily="18" charset="0"/>
              </a:rPr>
              <a:t>Famous</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People</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Isambard</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Kingdom</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Brunel</a:t>
            </a:r>
            <a:r>
              <a:rPr lang="cs-CZ" sz="1800" dirty="0">
                <a:solidFill>
                  <a:schemeClr val="tx1"/>
                </a:solidFill>
                <a:latin typeface="Times New Roman" pitchFamily="18" charset="0"/>
                <a:cs typeface="Times New Roman" pitchFamily="18" charset="0"/>
              </a:rPr>
              <a:t> [online]. [cit. 22.10.2012]. Dostupný na WWW: &lt;http://www.bbc.co.uk/</a:t>
            </a:r>
            <a:r>
              <a:rPr lang="cs-CZ" sz="1800" dirty="0" err="1">
                <a:solidFill>
                  <a:schemeClr val="tx1"/>
                </a:solidFill>
                <a:latin typeface="Times New Roman" pitchFamily="18" charset="0"/>
                <a:cs typeface="Times New Roman" pitchFamily="18" charset="0"/>
              </a:rPr>
              <a:t>schools</a:t>
            </a:r>
            <a:r>
              <a:rPr lang="cs-CZ" sz="1800" dirty="0">
                <a:solidFill>
                  <a:schemeClr val="tx1"/>
                </a:solidFill>
                <a:latin typeface="Times New Roman" pitchFamily="18" charset="0"/>
                <a:cs typeface="Times New Roman" pitchFamily="18" charset="0"/>
              </a:rPr>
              <a:t>/</a:t>
            </a:r>
            <a:r>
              <a:rPr lang="cs-CZ" sz="1800" dirty="0" err="1">
                <a:solidFill>
                  <a:schemeClr val="tx1"/>
                </a:solidFill>
                <a:latin typeface="Times New Roman" pitchFamily="18" charset="0"/>
                <a:cs typeface="Times New Roman" pitchFamily="18" charset="0"/>
              </a:rPr>
              <a:t>primaryhistory</a:t>
            </a:r>
            <a:r>
              <a:rPr lang="cs-CZ" sz="1800" dirty="0">
                <a:solidFill>
                  <a:schemeClr val="tx1"/>
                </a:solidFill>
                <a:latin typeface="Times New Roman" pitchFamily="18" charset="0"/>
                <a:cs typeface="Times New Roman" pitchFamily="18" charset="0"/>
              </a:rPr>
              <a:t>/</a:t>
            </a:r>
            <a:r>
              <a:rPr lang="cs-CZ" sz="1800" dirty="0" err="1">
                <a:solidFill>
                  <a:schemeClr val="tx1"/>
                </a:solidFill>
                <a:latin typeface="Times New Roman" pitchFamily="18" charset="0"/>
                <a:cs typeface="Times New Roman" pitchFamily="18" charset="0"/>
              </a:rPr>
              <a:t>famouspeople</a:t>
            </a:r>
            <a:r>
              <a:rPr lang="cs-CZ" sz="1800" dirty="0">
                <a:solidFill>
                  <a:schemeClr val="tx1"/>
                </a:solidFill>
                <a:latin typeface="Times New Roman" pitchFamily="18" charset="0"/>
                <a:cs typeface="Times New Roman" pitchFamily="18" charset="0"/>
              </a:rPr>
              <a:t>/</a:t>
            </a:r>
            <a:r>
              <a:rPr lang="cs-CZ" sz="1800" dirty="0" err="1">
                <a:solidFill>
                  <a:schemeClr val="tx1"/>
                </a:solidFill>
                <a:latin typeface="Times New Roman" pitchFamily="18" charset="0"/>
                <a:cs typeface="Times New Roman" pitchFamily="18" charset="0"/>
              </a:rPr>
              <a:t>isambard_kingdom_brunel</a:t>
            </a:r>
            <a:r>
              <a:rPr lang="cs-CZ" sz="1800" dirty="0" smtClean="0">
                <a:solidFill>
                  <a:schemeClr val="tx1"/>
                </a:solidFill>
                <a:latin typeface="Times New Roman" pitchFamily="18" charset="0"/>
                <a:cs typeface="Times New Roman" pitchFamily="18" charset="0"/>
              </a:rPr>
              <a:t>/&gt;.</a:t>
            </a:r>
          </a:p>
          <a:p>
            <a:pPr>
              <a:buAutoNum type="arabicPeriod" startAt="6"/>
            </a:pPr>
            <a:r>
              <a:rPr lang="en-US" sz="1800" dirty="0">
                <a:solidFill>
                  <a:schemeClr val="tx1"/>
                </a:solidFill>
                <a:latin typeface="Times New Roman" pitchFamily="18" charset="0"/>
                <a:cs typeface="Times New Roman" pitchFamily="18" charset="0"/>
              </a:rPr>
              <a:t>BELLIS, Mary. </a:t>
            </a:r>
            <a:r>
              <a:rPr lang="en-US" sz="1800" i="1" dirty="0">
                <a:solidFill>
                  <a:schemeClr val="tx1"/>
                </a:solidFill>
                <a:latin typeface="Times New Roman" pitchFamily="18" charset="0"/>
                <a:cs typeface="Times New Roman" pitchFamily="18" charset="0"/>
              </a:rPr>
              <a:t>About.com: 19th Century - the technology, science, and inventions</a:t>
            </a:r>
            <a:r>
              <a:rPr lang="en-US" sz="1800" dirty="0">
                <a:solidFill>
                  <a:schemeClr val="tx1"/>
                </a:solidFill>
                <a:latin typeface="Times New Roman" pitchFamily="18" charset="0"/>
                <a:cs typeface="Times New Roman" pitchFamily="18" charset="0"/>
              </a:rPr>
              <a:t> [online]. [cit. 22.10.2012]. </a:t>
            </a:r>
            <a:r>
              <a:rPr lang="en-US" sz="1800" dirty="0" err="1">
                <a:solidFill>
                  <a:schemeClr val="tx1"/>
                </a:solidFill>
                <a:latin typeface="Times New Roman" pitchFamily="18" charset="0"/>
                <a:cs typeface="Times New Roman" pitchFamily="18" charset="0"/>
              </a:rPr>
              <a:t>Dostupný</a:t>
            </a:r>
            <a:r>
              <a:rPr lang="en-US" sz="1800" dirty="0">
                <a:solidFill>
                  <a:schemeClr val="tx1"/>
                </a:solidFill>
                <a:latin typeface="Times New Roman" pitchFamily="18" charset="0"/>
                <a:cs typeface="Times New Roman" pitchFamily="18" charset="0"/>
              </a:rPr>
              <a:t> </a:t>
            </a:r>
            <a:r>
              <a:rPr lang="en-US" sz="1800" dirty="0" err="1">
                <a:solidFill>
                  <a:schemeClr val="tx1"/>
                </a:solidFill>
                <a:latin typeface="Times New Roman" pitchFamily="18" charset="0"/>
                <a:cs typeface="Times New Roman" pitchFamily="18" charset="0"/>
              </a:rPr>
              <a:t>na</a:t>
            </a:r>
            <a:r>
              <a:rPr lang="en-US" sz="1800" dirty="0">
                <a:solidFill>
                  <a:schemeClr val="tx1"/>
                </a:solidFill>
                <a:latin typeface="Times New Roman" pitchFamily="18" charset="0"/>
                <a:cs typeface="Times New Roman" pitchFamily="18" charset="0"/>
              </a:rPr>
              <a:t> WWW: &lt;http://inventors.about.com/od/timelines/a/Nineteenth.htm</a:t>
            </a:r>
            <a:r>
              <a:rPr lang="en-US" sz="1800" dirty="0" smtClean="0">
                <a:solidFill>
                  <a:schemeClr val="tx1"/>
                </a:solidFill>
                <a:latin typeface="Times New Roman" pitchFamily="18" charset="0"/>
                <a:cs typeface="Times New Roman" pitchFamily="18" charset="0"/>
              </a:rPr>
              <a:t>&gt;.</a:t>
            </a:r>
            <a:endParaRPr lang="cs-CZ" sz="1800" dirty="0" smtClean="0">
              <a:solidFill>
                <a:schemeClr val="tx1"/>
              </a:solidFill>
              <a:latin typeface="Times New Roman" pitchFamily="18" charset="0"/>
              <a:cs typeface="Times New Roman" pitchFamily="18" charset="0"/>
            </a:endParaRPr>
          </a:p>
          <a:p>
            <a:pPr>
              <a:buAutoNum type="arabicPeriod" startAt="6"/>
            </a:pPr>
            <a:r>
              <a:rPr lang="cs-CZ" sz="1800" dirty="0">
                <a:solidFill>
                  <a:schemeClr val="tx1"/>
                </a:solidFill>
                <a:latin typeface="Times New Roman" pitchFamily="18" charset="0"/>
                <a:cs typeface="Times New Roman" pitchFamily="18" charset="0"/>
              </a:rPr>
              <a:t>AUTOR NEUVEDEN. </a:t>
            </a:r>
            <a:r>
              <a:rPr lang="cs-CZ" sz="1800" i="1" dirty="0">
                <a:solidFill>
                  <a:schemeClr val="tx1"/>
                </a:solidFill>
                <a:latin typeface="Times New Roman" pitchFamily="18" charset="0"/>
                <a:cs typeface="Times New Roman" pitchFamily="18" charset="0"/>
              </a:rPr>
              <a:t>UNESCO: Science </a:t>
            </a:r>
            <a:r>
              <a:rPr lang="cs-CZ" sz="1800" i="1" dirty="0" err="1">
                <a:solidFill>
                  <a:schemeClr val="tx1"/>
                </a:solidFill>
                <a:latin typeface="Times New Roman" pitchFamily="18" charset="0"/>
                <a:cs typeface="Times New Roman" pitchFamily="18" charset="0"/>
              </a:rPr>
              <a:t>for</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the</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twenty-first</a:t>
            </a:r>
            <a:r>
              <a:rPr lang="cs-CZ" sz="1800" i="1" dirty="0">
                <a:solidFill>
                  <a:schemeClr val="tx1"/>
                </a:solidFill>
                <a:latin typeface="Times New Roman" pitchFamily="18" charset="0"/>
                <a:cs typeface="Times New Roman" pitchFamily="18" charset="0"/>
              </a:rPr>
              <a:t> </a:t>
            </a:r>
            <a:r>
              <a:rPr lang="cs-CZ" sz="1800" i="1" dirty="0" err="1">
                <a:solidFill>
                  <a:schemeClr val="tx1"/>
                </a:solidFill>
                <a:latin typeface="Times New Roman" pitchFamily="18" charset="0"/>
                <a:cs typeface="Times New Roman" pitchFamily="18" charset="0"/>
              </a:rPr>
              <a:t>century</a:t>
            </a:r>
            <a:r>
              <a:rPr lang="cs-CZ" sz="1800" dirty="0">
                <a:solidFill>
                  <a:schemeClr val="tx1"/>
                </a:solidFill>
                <a:latin typeface="Times New Roman" pitchFamily="18" charset="0"/>
                <a:cs typeface="Times New Roman" pitchFamily="18" charset="0"/>
              </a:rPr>
              <a:t> [online]. [cit. 22.10.2012]. Dostupný na WWW: &lt;http://www.unesco.org/</a:t>
            </a:r>
            <a:r>
              <a:rPr lang="cs-CZ" sz="1800" dirty="0" err="1">
                <a:solidFill>
                  <a:schemeClr val="tx1"/>
                </a:solidFill>
                <a:latin typeface="Times New Roman" pitchFamily="18" charset="0"/>
                <a:cs typeface="Times New Roman" pitchFamily="18" charset="0"/>
              </a:rPr>
              <a:t>bpi</a:t>
            </a:r>
            <a:r>
              <a:rPr lang="cs-CZ" sz="1800" dirty="0">
                <a:solidFill>
                  <a:schemeClr val="tx1"/>
                </a:solidFill>
                <a:latin typeface="Times New Roman" pitchFamily="18" charset="0"/>
                <a:cs typeface="Times New Roman" pitchFamily="18" charset="0"/>
              </a:rPr>
              <a:t>/science/</a:t>
            </a:r>
            <a:r>
              <a:rPr lang="cs-CZ" sz="1800" dirty="0" err="1">
                <a:solidFill>
                  <a:schemeClr val="tx1"/>
                </a:solidFill>
                <a:latin typeface="Times New Roman" pitchFamily="18" charset="0"/>
                <a:cs typeface="Times New Roman" pitchFamily="18" charset="0"/>
              </a:rPr>
              <a:t>content</a:t>
            </a:r>
            <a:r>
              <a:rPr lang="cs-CZ" sz="1800" dirty="0">
                <a:solidFill>
                  <a:schemeClr val="tx1"/>
                </a:solidFill>
                <a:latin typeface="Times New Roman" pitchFamily="18" charset="0"/>
                <a:cs typeface="Times New Roman" pitchFamily="18" charset="0"/>
              </a:rPr>
              <a:t>/</a:t>
            </a:r>
            <a:r>
              <a:rPr lang="cs-CZ" sz="1800" dirty="0" err="1">
                <a:solidFill>
                  <a:schemeClr val="tx1"/>
                </a:solidFill>
                <a:latin typeface="Times New Roman" pitchFamily="18" charset="0"/>
                <a:cs typeface="Times New Roman" pitchFamily="18" charset="0"/>
              </a:rPr>
              <a:t>press</a:t>
            </a:r>
            <a:r>
              <a:rPr lang="cs-CZ" sz="1800" dirty="0">
                <a:solidFill>
                  <a:schemeClr val="tx1"/>
                </a:solidFill>
                <a:latin typeface="Times New Roman" pitchFamily="18" charset="0"/>
                <a:cs typeface="Times New Roman" pitchFamily="18" charset="0"/>
              </a:rPr>
              <a:t>/</a:t>
            </a:r>
            <a:r>
              <a:rPr lang="cs-CZ" sz="1800" dirty="0" err="1">
                <a:solidFill>
                  <a:schemeClr val="tx1"/>
                </a:solidFill>
                <a:latin typeface="Times New Roman" pitchFamily="18" charset="0"/>
                <a:cs typeface="Times New Roman" pitchFamily="18" charset="0"/>
              </a:rPr>
              <a:t>anglo</a:t>
            </a:r>
            <a:r>
              <a:rPr lang="cs-CZ" sz="1800" dirty="0">
                <a:solidFill>
                  <a:schemeClr val="tx1"/>
                </a:solidFill>
                <a:latin typeface="Times New Roman" pitchFamily="18" charset="0"/>
                <a:cs typeface="Times New Roman" pitchFamily="18" charset="0"/>
              </a:rPr>
              <a:t>/6.htm&gt;.</a:t>
            </a:r>
            <a:endParaRPr lang="cs-CZ" sz="1800" dirty="0" smtClean="0">
              <a:solidFill>
                <a:schemeClr val="tx1"/>
              </a:solidFill>
              <a:latin typeface="Times New Roman" pitchFamily="18" charset="0"/>
              <a:cs typeface="Times New Roman" pitchFamily="18" charset="0"/>
            </a:endParaRPr>
          </a:p>
          <a:p>
            <a:pPr marL="0" indent="0">
              <a:buNone/>
            </a:pPr>
            <a:r>
              <a:rPr lang="cs-CZ" sz="1800" dirty="0" smtClean="0">
                <a:effectLst>
                  <a:outerShdw blurRad="38100" dist="38100" dir="2700000" algn="tl">
                    <a:srgbClr val="C0C0C0"/>
                  </a:outerShdw>
                </a:effectLst>
                <a:latin typeface="Arial" charset="0"/>
              </a:rPr>
              <a:t>                   Veškeré </a:t>
            </a:r>
            <a:r>
              <a:rPr lang="cs-CZ" sz="1800" dirty="0">
                <a:effectLst>
                  <a:outerShdw blurRad="38100" dist="38100" dir="2700000" algn="tl">
                    <a:srgbClr val="C0C0C0"/>
                  </a:outerShdw>
                </a:effectLst>
                <a:latin typeface="Arial" charset="0"/>
              </a:rPr>
              <a:t>hypertextové odkazy jsou platné ke dni vytvoření díla.</a:t>
            </a:r>
            <a:endParaRPr lang="cs-CZ" sz="1800" dirty="0" smtClean="0">
              <a:solidFill>
                <a:schemeClr val="tx1"/>
              </a:solidFill>
              <a:latin typeface="Times New Roman" pitchFamily="18" charset="0"/>
              <a:cs typeface="Times New Roman" pitchFamily="18" charset="0"/>
            </a:endParaRPr>
          </a:p>
          <a:p>
            <a:pPr>
              <a:buAutoNum type="arabicPeriod" startAt="6"/>
            </a:pPr>
            <a:endParaRPr lang="cs-CZ" sz="1800"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35840917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ojekt_logo_cent">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594</TotalTime>
  <Words>1694</Words>
  <Application>Microsoft Office PowerPoint</Application>
  <PresentationFormat>Předvádění na obrazovce (4:3)</PresentationFormat>
  <Paragraphs>243</Paragraphs>
  <Slides>30</Slides>
  <Notes>9</Notes>
  <HiddenSlides>0</HiddenSlides>
  <MMClips>0</MMClips>
  <ScaleCrop>false</ScaleCrop>
  <HeadingPairs>
    <vt:vector size="6" baseType="variant">
      <vt:variant>
        <vt:lpstr>Použitá písma</vt:lpstr>
      </vt:variant>
      <vt:variant>
        <vt:i4>10</vt:i4>
      </vt:variant>
      <vt:variant>
        <vt:lpstr>Motiv</vt:lpstr>
      </vt:variant>
      <vt:variant>
        <vt:i4>2</vt:i4>
      </vt:variant>
      <vt:variant>
        <vt:lpstr>Nadpisy snímků</vt:lpstr>
      </vt:variant>
      <vt:variant>
        <vt:i4>30</vt:i4>
      </vt:variant>
    </vt:vector>
  </HeadingPairs>
  <TitlesOfParts>
    <vt:vector size="42" baseType="lpstr">
      <vt:lpstr>Arial</vt:lpstr>
      <vt:lpstr>Century Gothic</vt:lpstr>
      <vt:lpstr>Wingdings</vt:lpstr>
      <vt:lpstr>Calibri</vt:lpstr>
      <vt:lpstr>Times New Roman</vt:lpstr>
      <vt:lpstr>Palatino Linotype</vt:lpstr>
      <vt:lpstr>Verdana</vt:lpstr>
      <vt:lpstr>Bookman Old Style</vt:lpstr>
      <vt:lpstr>Georgia</vt:lpstr>
      <vt:lpstr>Courier New</vt:lpstr>
      <vt:lpstr>projekt_logo_cent</vt:lpstr>
      <vt:lpstr>Exekutivní</vt:lpstr>
      <vt:lpstr>SCIENCE AND TECHNOLOGY TIMELINE</vt:lpstr>
      <vt:lpstr>Anotace</vt:lpstr>
      <vt:lpstr>Table of Contents</vt:lpstr>
      <vt:lpstr>The birth of technology - 1760</vt:lpstr>
      <vt:lpstr>The birth of technology - 1760</vt:lpstr>
      <vt:lpstr>1st Industrial Revolution (1760 – 1840)</vt:lpstr>
      <vt:lpstr>1st Industrial Revolution  (1760 – 1840)</vt:lpstr>
      <vt:lpstr>Great Britain</vt:lpstr>
      <vt:lpstr>Great Britain</vt:lpstr>
      <vt:lpstr>Prezentace aplikace PowerPoint</vt:lpstr>
      <vt:lpstr>The USA</vt:lpstr>
      <vt:lpstr>Europe</vt:lpstr>
      <vt:lpstr>2nd Industrial Revolution </vt:lpstr>
      <vt:lpstr>The success of the economy accompanied by:</vt:lpstr>
      <vt:lpstr>Great Britain</vt:lpstr>
      <vt:lpstr>The USA</vt:lpstr>
      <vt:lpstr>Europe</vt:lpstr>
      <vt:lpstr>New Zealand</vt:lpstr>
      <vt:lpstr>Scientific-technical Revolution</vt:lpstr>
      <vt:lpstr>Scientific-technical Revolution (1945 - )</vt:lpstr>
      <vt:lpstr>Future Technology</vt:lpstr>
      <vt:lpstr>Future Technology</vt:lpstr>
      <vt:lpstr>Prezentace aplikace PowerPoint</vt:lpstr>
      <vt:lpstr>Anderson, Johanna (washing machine, 1890) Blanchard, Helen A. (surgical needle, 1894) Oram, Elizabeth (globe for teaching geography, 1831) Stevenson, Louise (ice cream freezer, 1890) Whitney, Nina F. (electric alarm clock, 1894) Dr. Virginia Apgar (the Apgar scale, 1953) Gertrude Belle Elion (45 patents for life-saving drugs) Hopper, Grace M. (the computer compiler + user-friendly business programming language) </vt:lpstr>
      <vt:lpstr>SPEAKING - role plays</vt:lpstr>
      <vt:lpstr>SPEAKING - role plays</vt:lpstr>
      <vt:lpstr>Zdroje a použitá literatura</vt:lpstr>
      <vt:lpstr>Zdroje a použitá literatura</vt:lpstr>
      <vt:lpstr>Zdroje a použitá literatura</vt:lpstr>
      <vt:lpstr>Zdroje a 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bi</cp:lastModifiedBy>
  <cp:revision>243</cp:revision>
  <dcterms:created xsi:type="dcterms:W3CDTF">2012-07-21T17:35:03Z</dcterms:created>
  <dcterms:modified xsi:type="dcterms:W3CDTF">2013-01-03T12:32:06Z</dcterms:modified>
</cp:coreProperties>
</file>